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1" r:id="rId3"/>
    <p:sldId id="370" r:id="rId4"/>
    <p:sldId id="371" r:id="rId5"/>
    <p:sldId id="357" r:id="rId6"/>
    <p:sldId id="360" r:id="rId7"/>
    <p:sldId id="373" r:id="rId8"/>
    <p:sldId id="380" r:id="rId9"/>
    <p:sldId id="374" r:id="rId10"/>
    <p:sldId id="381" r:id="rId11"/>
    <p:sldId id="372" r:id="rId12"/>
    <p:sldId id="382" r:id="rId13"/>
    <p:sldId id="375" r:id="rId14"/>
    <p:sldId id="376" r:id="rId15"/>
    <p:sldId id="383" r:id="rId16"/>
    <p:sldId id="388" r:id="rId17"/>
    <p:sldId id="389" r:id="rId18"/>
    <p:sldId id="390" r:id="rId19"/>
    <p:sldId id="377" r:id="rId20"/>
    <p:sldId id="378" r:id="rId21"/>
    <p:sldId id="379" r:id="rId22"/>
    <p:sldId id="385" r:id="rId23"/>
    <p:sldId id="384" r:id="rId24"/>
    <p:sldId id="386" r:id="rId25"/>
    <p:sldId id="391" r:id="rId26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0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73CE8-2121-45B9-AAED-175B32D45A5A}" type="datetimeFigureOut">
              <a:rPr lang="fr-FR" smtClean="0"/>
              <a:pPr/>
              <a:t>02/03/2017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59BCD-F67C-45FB-A960-A8E4EA71AB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758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794C0-B763-47CB-861D-15E57D4C8A29}" type="datetimeFigureOut">
              <a:rPr lang="fr-FR" smtClean="0"/>
              <a:pPr/>
              <a:t>02/03/2017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A27E-315A-42EC-907A-7AEEA37823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7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3813-C7A5-4134-93BB-A586804C7BDD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7E2E-A94C-4B7E-96F0-7C7E3CA821CE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56D4-71DC-4FE0-AEAD-3B5FB31EA60D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777-B988-4283-8CB5-DDB251F4973C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301-F3C3-4B22-A9A9-8E5901859569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CDB6-F5AD-4FBE-9028-FB2B32A0395F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4BEF-7610-493D-9FDF-9031E477FC8E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BCAB-1AC4-4144-8F46-FBEC35274F6A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4F6D-0E91-4E4A-9242-18831DB4EECE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EE34-1512-4001-8192-6A053DFEF09D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80C6-B09D-48FD-A124-E851352203BE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E36D-BA96-4EF7-9C85-014ED191D7DA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8FFC-CF52-4EB8-B6F8-BB12DCE7DA00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485-8BF0-4EFF-8582-08916DA796F0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FD6B-0ECD-4903-B2AC-239B722A4E53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4CE-8743-4E36-A3BC-23E5189BDAB9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F94-7C0A-4237-81A9-8C5364D5F3AD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26CFC1-2817-4DC0-9B0E-AD7D97DFE9A5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33600" y="1380068"/>
            <a:ext cx="9369423" cy="2616199"/>
          </a:xfrm>
        </p:spPr>
        <p:txBody>
          <a:bodyPr>
            <a:norm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Chapitre 9 : </a:t>
            </a:r>
            <a:br>
              <a:rPr lang="fr-FR" dirty="0">
                <a:latin typeface="Comic Sans MS" panose="030F0702030302020204" pitchFamily="66" charset="0"/>
              </a:rPr>
            </a:br>
            <a:r>
              <a:rPr lang="fr-FR" dirty="0">
                <a:latin typeface="Comic Sans MS" panose="030F0702030302020204" pitchFamily="66" charset="0"/>
              </a:rPr>
              <a:t>Les fonctions (2)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200" dirty="0">
                <a:latin typeface="Comic Sans MS" panose="030F0702030302020204" pitchFamily="66" charset="0"/>
              </a:rPr>
              <a:t>Seconde 11</a:t>
            </a:r>
          </a:p>
          <a:p>
            <a:r>
              <a:rPr lang="fr-FR" dirty="0">
                <a:latin typeface="Comic Sans MS" panose="030F0702030302020204" pitchFamily="66" charset="0"/>
              </a:rPr>
              <a:t>Mme FELT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6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 45 et 46 p 96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78" y="2016568"/>
            <a:ext cx="8848363" cy="35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323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Fonctions polynômes de degré 2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84307" y="1646420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1. 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84307" y="2550818"/>
                <a:ext cx="960776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>
                    <a:latin typeface="Comic Sans MS" panose="030F0702030302020204" pitchFamily="66" charset="0"/>
                  </a:rPr>
                  <a:t>Soient </a:t>
                </a:r>
                <a:r>
                  <a:rPr lang="fr-FR" sz="2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</a:t>
                </a:r>
                <a:r>
                  <a:rPr lang="fr-FR" sz="2400" dirty="0">
                    <a:latin typeface="Comic Sans MS" panose="030F0702030302020204" pitchFamily="66" charset="0"/>
                  </a:rPr>
                  <a:t>, </a:t>
                </a:r>
                <a:r>
                  <a:rPr lang="fr-FR" sz="2400" b="1" i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b</a:t>
                </a:r>
                <a:r>
                  <a:rPr lang="fr-FR" sz="2400" dirty="0">
                    <a:latin typeface="Comic Sans MS" panose="030F0702030302020204" pitchFamily="66" charset="0"/>
                  </a:rPr>
                  <a:t> et </a:t>
                </a:r>
                <a:r>
                  <a:rPr lang="fr-FR" sz="2400" b="1" i="1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c</a:t>
                </a:r>
                <a:r>
                  <a:rPr lang="fr-FR" sz="2400" dirty="0">
                    <a:latin typeface="Comic Sans MS" panose="030F0702030302020204" pitchFamily="66" charset="0"/>
                  </a:rPr>
                  <a:t> trois nombres réels tels que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endParaRPr lang="fr-FR" sz="2400" dirty="0">
                  <a:latin typeface="Comic Sans MS" panose="030F0702030302020204" pitchFamily="66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>
                    <a:latin typeface="Comic Sans MS" panose="030F0702030302020204" pitchFamily="66" charset="0"/>
                  </a:rPr>
                  <a:t>La fonction définie sur </a:t>
                </a:r>
                <a:r>
                  <a:rPr lang="fr-F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ℝ par 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endParaRPr lang="fr-FR" sz="2400" dirty="0">
                  <a:latin typeface="Comic Sans MS" panose="030F0702030302020204" pitchFamily="66" charset="0"/>
                </a:endParaRPr>
              </a:p>
              <a:p>
                <a:pPr algn="ctr"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endParaRPr lang="fr-FR" sz="2400" dirty="0">
                  <a:latin typeface="Comic Sans MS" panose="030F0702030302020204" pitchFamily="66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>
                    <a:latin typeface="Comic Sans MS" panose="030F0702030302020204" pitchFamily="66" charset="0"/>
                  </a:rPr>
                  <a:t>est appelée </a:t>
                </a:r>
                <a:r>
                  <a:rPr lang="fr-FR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fonction polynôme de degré 2</a:t>
                </a:r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7" y="2550818"/>
                <a:ext cx="9607763" cy="2677656"/>
              </a:xfrm>
              <a:prstGeom prst="rect">
                <a:avLst/>
              </a:prstGeom>
              <a:blipFill>
                <a:blip r:embed="rId2"/>
                <a:stretch>
                  <a:fillRect l="-951" t="-1818" b="-4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84307" y="5524231"/>
                <a:ext cx="96077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>
                    <a:latin typeface="Comic Sans MS" panose="030F0702030302020204" pitchFamily="66" charset="0"/>
                  </a:rPr>
                  <a:t>L’écriture 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 est </a:t>
                </a:r>
                <a:r>
                  <a:rPr lang="fr-FR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l’écriture développée </a:t>
                </a:r>
                <a:r>
                  <a:rPr lang="fr-FR" sz="2400" dirty="0">
                    <a:latin typeface="Comic Sans MS" panose="030F0702030302020204" pitchFamily="66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fr-FR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7" y="5524231"/>
                <a:ext cx="9607763" cy="461665"/>
              </a:xfrm>
              <a:prstGeom prst="rect">
                <a:avLst/>
              </a:prstGeom>
              <a:blipFill>
                <a:blip r:embed="rId3"/>
                <a:stretch>
                  <a:fillRect l="-951" t="-921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291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 55 et 57 p 97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67" y="2676646"/>
            <a:ext cx="10201756" cy="9392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66" y="3625705"/>
            <a:ext cx="10206423" cy="1831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1266" y="1759051"/>
            <a:ext cx="960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dirty="0">
                <a:latin typeface="Comic Sans MS" panose="030F0702030302020204" pitchFamily="66" charset="0"/>
              </a:rPr>
              <a:t>Développer l’écriture de f(x) , puis préciser si la fonction f est une fonction polynôme de degré 2 ?</a:t>
            </a:r>
            <a:endParaRPr lang="fr-FR" sz="2400" i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27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84307" y="880879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2. Sens de variations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4307" y="2340511"/>
            <a:ext cx="5542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La courbe représentative d’une fonction du second degré est une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parabole</a:t>
            </a:r>
            <a:r>
              <a:rPr lang="fr-FR" sz="2400" dirty="0">
                <a:latin typeface="Comic Sans MS" panose="030F0702030302020204" pitchFamily="66" charset="0"/>
              </a:rPr>
              <a:t> de sommet 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4307" y="1650857"/>
            <a:ext cx="1001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u="sng" dirty="0">
                <a:latin typeface="Comic Sans MS" panose="030F0702030302020204" pitchFamily="66" charset="0"/>
              </a:rPr>
              <a:t>Propriétés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84306" y="3978307"/>
            <a:ext cx="5542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Elle admet un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axe de symétrie : </a:t>
            </a:r>
            <a:r>
              <a:rPr lang="fr-FR" sz="2400" dirty="0">
                <a:latin typeface="Comic Sans MS" panose="030F0702030302020204" pitchFamily="66" charset="0"/>
              </a:rPr>
              <a:t>la droite parallèle à l’axe des ordonnées passant par le sommet.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744" y="2065359"/>
            <a:ext cx="4065325" cy="350387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8788084" y="2137497"/>
            <a:ext cx="711" cy="3388663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ross 10"/>
          <p:cNvSpPr/>
          <p:nvPr/>
        </p:nvSpPr>
        <p:spPr>
          <a:xfrm>
            <a:off x="8697603" y="5208281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1"/>
              <p:cNvSpPr txBox="1"/>
              <p:nvPr/>
            </p:nvSpPr>
            <p:spPr>
              <a:xfrm>
                <a:off x="8878564" y="5185732"/>
                <a:ext cx="16585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2400" b="1" dirty="0"/>
                  <a:t> ;</a:t>
                </a:r>
                <a:r>
                  <a:rPr lang="fr-FR" sz="2400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2400" b="1" dirty="0"/>
                  <a:t>)</a:t>
                </a:r>
                <a:endParaRPr lang="fr-FR" sz="2400" dirty="0"/>
              </a:p>
            </p:txBody>
          </p:sp>
        </mc:Choice>
        <mc:Fallback xmlns="">
          <p:sp>
            <p:nvSpPr>
              <p:cNvPr id="17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564" y="5185732"/>
                <a:ext cx="1658551" cy="461665"/>
              </a:xfrm>
              <a:prstGeom prst="rect">
                <a:avLst/>
              </a:prstGeom>
              <a:blipFill>
                <a:blip r:embed="rId3"/>
                <a:stretch>
                  <a:fillRect l="-733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580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61609" y="4544379"/>
                <a:ext cx="47676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, la parabole est « tournée vers le haut »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609" y="4544379"/>
                <a:ext cx="4767637" cy="830997"/>
              </a:xfrm>
              <a:prstGeom prst="rect">
                <a:avLst/>
              </a:prstGeom>
              <a:blipFill>
                <a:blip r:embed="rId2"/>
                <a:stretch>
                  <a:fillRect l="-3197" t="-22628" b="-153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609" y="727210"/>
            <a:ext cx="4065325" cy="350387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3322949" y="799348"/>
            <a:ext cx="711" cy="3388663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ross 10"/>
          <p:cNvSpPr/>
          <p:nvPr/>
        </p:nvSpPr>
        <p:spPr>
          <a:xfrm>
            <a:off x="3232468" y="3870132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1"/>
              <p:cNvSpPr txBox="1"/>
              <p:nvPr/>
            </p:nvSpPr>
            <p:spPr>
              <a:xfrm>
                <a:off x="3413429" y="3847583"/>
                <a:ext cx="16585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2400" b="1" dirty="0"/>
                  <a:t> ;</a:t>
                </a:r>
                <a:r>
                  <a:rPr lang="fr-FR" sz="2400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2400" b="1" dirty="0"/>
                  <a:t>)</a:t>
                </a:r>
                <a:endParaRPr lang="fr-FR" sz="2400" dirty="0"/>
              </a:p>
            </p:txBody>
          </p:sp>
        </mc:Choice>
        <mc:Fallback xmlns="">
          <p:sp>
            <p:nvSpPr>
              <p:cNvPr id="17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429" y="3847583"/>
                <a:ext cx="1658551" cy="461665"/>
              </a:xfrm>
              <a:prstGeom prst="rect">
                <a:avLst/>
              </a:prstGeom>
              <a:blipFill>
                <a:blip r:embed="rId4"/>
                <a:stretch>
                  <a:fillRect l="-1103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796" y="1021952"/>
            <a:ext cx="3897060" cy="2825631"/>
          </a:xfrm>
          <a:prstGeom prst="rect">
            <a:avLst/>
          </a:prstGeom>
        </p:spPr>
      </p:pic>
      <p:sp>
        <p:nvSpPr>
          <p:cNvPr id="19" name="Cross 8"/>
          <p:cNvSpPr/>
          <p:nvPr/>
        </p:nvSpPr>
        <p:spPr>
          <a:xfrm>
            <a:off x="9171822" y="1032607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Straight Connector 13"/>
          <p:cNvCxnSpPr/>
          <p:nvPr/>
        </p:nvCxnSpPr>
        <p:spPr>
          <a:xfrm flipH="1">
            <a:off x="9261592" y="1006368"/>
            <a:ext cx="710" cy="2955673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941682" y="4544379"/>
                <a:ext cx="43291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, la parabole est « tournée vers le bas »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682" y="4544379"/>
                <a:ext cx="4329149" cy="830997"/>
              </a:xfrm>
              <a:prstGeom prst="rect">
                <a:avLst/>
              </a:prstGeom>
              <a:blipFill>
                <a:blip r:embed="rId6"/>
                <a:stretch>
                  <a:fillRect l="-3662" t="-22628" b="-153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59152" y="5460435"/>
                <a:ext cx="457152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La fonction est décroissante sur </a:t>
                </a:r>
                <a14:m>
                  <m:oMath xmlns:m="http://schemas.openxmlformats.org/officeDocument/2006/math">
                    <m:r>
                      <a:rPr lang="fr-FR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]"/>
                        <m:endChr m:val="]"/>
                        <m:ctrlPr>
                          <a:rPr lang="fr-FR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</m:t>
                        </m:r>
                        <m:r>
                          <a:rPr lang="fr-FR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puis croissante sur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fr-FR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fr-FR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fr-FR" sz="2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152" y="5460435"/>
                <a:ext cx="4571525" cy="1200329"/>
              </a:xfrm>
              <a:prstGeom prst="rect">
                <a:avLst/>
              </a:prstGeom>
              <a:blipFill>
                <a:blip r:embed="rId7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2"/>
          <p:cNvCxnSpPr/>
          <p:nvPr/>
        </p:nvCxnSpPr>
        <p:spPr>
          <a:xfrm>
            <a:off x="6230677" y="39088"/>
            <a:ext cx="0" cy="6818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941682" y="5460434"/>
                <a:ext cx="457152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La fonction est croissante sur </a:t>
                </a:r>
                <a14:m>
                  <m:oMath xmlns:m="http://schemas.openxmlformats.org/officeDocument/2006/math">
                    <m:r>
                      <a:rPr lang="fr-FR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]"/>
                        <m:endChr m:val="]"/>
                        <m:ctrlPr>
                          <a:rPr lang="fr-FR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</m:t>
                        </m:r>
                        <m:r>
                          <a:rPr lang="fr-FR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puis décroissante sur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fr-FR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fr-FR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fr-FR" sz="2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682" y="5460434"/>
                <a:ext cx="4571525" cy="1200329"/>
              </a:xfrm>
              <a:prstGeom prst="rect">
                <a:avLst/>
              </a:prstGeom>
              <a:blipFill>
                <a:blip r:embed="rId8"/>
                <a:stretch>
                  <a:fillRect l="-2133" t="-4061" r="-9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1"/>
              <p:cNvSpPr txBox="1"/>
              <p:nvPr/>
            </p:nvSpPr>
            <p:spPr>
              <a:xfrm>
                <a:off x="9104321" y="581086"/>
                <a:ext cx="16585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2400" b="1" dirty="0"/>
                  <a:t> ;</a:t>
                </a:r>
                <a:r>
                  <a:rPr lang="fr-FR" sz="2400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2400" b="1" dirty="0"/>
                  <a:t>)</a:t>
                </a:r>
                <a:endParaRPr lang="fr-FR" sz="2400" dirty="0"/>
              </a:p>
            </p:txBody>
          </p:sp>
        </mc:Choice>
        <mc:Fallback xmlns="">
          <p:sp>
            <p:nvSpPr>
              <p:cNvPr id="24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321" y="581086"/>
                <a:ext cx="1658551" cy="461665"/>
              </a:xfrm>
              <a:prstGeom prst="rect">
                <a:avLst/>
              </a:prstGeom>
              <a:blipFill>
                <a:blip r:embed="rId9"/>
                <a:stretch>
                  <a:fillRect l="-733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204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7" grpId="0"/>
      <p:bldP spid="19" grpId="0" animBg="1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 81 p 98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323" y="1326300"/>
            <a:ext cx="5570657" cy="537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759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84307" y="483313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3. Sommet de la parabole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4307" y="1942945"/>
            <a:ext cx="975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dirty="0">
                <a:latin typeface="Comic Sans MS" panose="030F0702030302020204" pitchFamily="66" charset="0"/>
              </a:rPr>
              <a:t>Le point de la courbe qui correspond au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maximum</a:t>
            </a:r>
            <a:r>
              <a:rPr lang="fr-FR" sz="2400" dirty="0">
                <a:latin typeface="Comic Sans MS" panose="030F0702030302020204" pitchFamily="66" charset="0"/>
              </a:rPr>
              <a:t> ou au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minimum</a:t>
            </a:r>
            <a:r>
              <a:rPr lang="fr-FR" sz="2400" dirty="0">
                <a:latin typeface="Comic Sans MS" panose="030F0702030302020204" pitchFamily="66" charset="0"/>
              </a:rPr>
              <a:t> est appelé le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sommet</a:t>
            </a:r>
            <a:r>
              <a:rPr lang="fr-FR" sz="2400" dirty="0">
                <a:latin typeface="Comic Sans MS" panose="030F0702030302020204" pitchFamily="66" charset="0"/>
              </a:rPr>
              <a:t> S de la parabole.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4307" y="1253291"/>
            <a:ext cx="1001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u="sng" dirty="0">
                <a:latin typeface="Comic Sans MS" panose="030F0702030302020204" pitchFamily="66" charset="0"/>
              </a:rPr>
              <a:t>Définition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84305" y="3580741"/>
                <a:ext cx="97535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une fonction polynôme de degré 2, telle que </a:t>
                </a:r>
              </a:p>
              <a:p>
                <a:pPr algn="ctr">
                  <a:buClr>
                    <a:schemeClr val="accent1">
                      <a:lumMod val="75000"/>
                    </a:schemeClr>
                  </a:buClr>
                  <a:buSzPct val="145000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5" y="3580741"/>
                <a:ext cx="9753537" cy="830997"/>
              </a:xfrm>
              <a:prstGeom prst="rect">
                <a:avLst/>
              </a:prstGeom>
              <a:blipFill>
                <a:blip r:embed="rId2"/>
                <a:stretch>
                  <a:fillRect l="-1563" t="-22628" b="-160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484306" y="2959146"/>
            <a:ext cx="1001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u="sng" dirty="0">
                <a:latin typeface="Comic Sans MS" panose="030F0702030302020204" pitchFamily="66" charset="0"/>
              </a:rPr>
              <a:t>Propriétés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15610" y="4582101"/>
                <a:ext cx="9753537" cy="647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>
                    <a:latin typeface="Comic Sans MS" panose="030F0702030302020204" pitchFamily="66" charset="0"/>
                  </a:rPr>
                  <a:t>Alors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admet un extremum pour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fr-FR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610" y="4582101"/>
                <a:ext cx="9753537" cy="647357"/>
              </a:xfrm>
              <a:prstGeom prst="rect">
                <a:avLst/>
              </a:prstGeom>
              <a:blipFill>
                <a:blip r:embed="rId3"/>
                <a:stretch>
                  <a:fillRect l="-1000" b="-6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73902" y="5168111"/>
                <a:ext cx="9753537" cy="1416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Le sommet de la parabole a donc pour coordonnées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02" y="5168111"/>
                <a:ext cx="9753537" cy="1416222"/>
              </a:xfrm>
              <a:prstGeom prst="rect">
                <a:avLst/>
              </a:prstGeom>
              <a:blipFill>
                <a:blip r:embed="rId4"/>
                <a:stretch>
                  <a:fillRect l="-1625" t="-133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560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 67 p 97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0" name="Groupe 9"/>
          <p:cNvGrpSpPr/>
          <p:nvPr/>
        </p:nvGrpSpPr>
        <p:grpSpPr>
          <a:xfrm>
            <a:off x="3034032" y="1819406"/>
            <a:ext cx="6295498" cy="2845359"/>
            <a:chOff x="3034032" y="1819406"/>
            <a:chExt cx="6295498" cy="284535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/>
            <a:srcRect b="30089"/>
            <a:stretch/>
          </p:blipFill>
          <p:spPr>
            <a:xfrm>
              <a:off x="3047284" y="1819406"/>
              <a:ext cx="6282246" cy="2845359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/>
            <a:srcRect b="25971"/>
            <a:stretch/>
          </p:blipFill>
          <p:spPr>
            <a:xfrm>
              <a:off x="5402282" y="1895682"/>
              <a:ext cx="2209274" cy="264422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4032" y="1830767"/>
              <a:ext cx="637451" cy="434009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0710" y="2225020"/>
              <a:ext cx="866209" cy="343936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7985" y="2262884"/>
              <a:ext cx="438150" cy="2476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6241" y="1819406"/>
              <a:ext cx="743289" cy="69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57073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68557" y="1939643"/>
                <a:ext cx="908329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>
                    <a:latin typeface="Comic Sans MS" panose="030F0702030302020204" pitchFamily="66" charset="0"/>
                  </a:rPr>
                  <a:t>1) Déterminer les coordonnées du sommet de la parabole qui représente la fonction </a:t>
                </a:r>
                <a14:m>
                  <m:oMath xmlns:m="http://schemas.openxmlformats.org/officeDocument/2006/math">
                    <m:r>
                      <a:rPr lang="fr-FR" sz="24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4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endParaRPr lang="fr-FR" sz="2400" dirty="0">
                  <a:latin typeface="Comic Sans MS" panose="030F0702030302020204" pitchFamily="66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>
                    <a:latin typeface="Comic Sans MS" panose="030F0702030302020204" pitchFamily="66" charset="0"/>
                  </a:rPr>
                  <a:t>2) Déterminer les coordonnées du sommet de la parabole qui représente la fonction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557" y="1939643"/>
                <a:ext cx="9083299" cy="1938992"/>
              </a:xfrm>
              <a:prstGeom prst="rect">
                <a:avLst/>
              </a:prstGeom>
              <a:blipFill>
                <a:blip r:embed="rId2"/>
                <a:stretch>
                  <a:fillRect l="-1074" t="-2516" b="-6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3787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84307" y="753909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4. Forme canonique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4"/>
              <p:cNvSpPr txBox="1"/>
              <p:nvPr/>
            </p:nvSpPr>
            <p:spPr>
              <a:xfrm>
                <a:off x="1569623" y="2219823"/>
                <a:ext cx="4026090" cy="52322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FR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623" y="2219823"/>
                <a:ext cx="402609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"/>
              <p:cNvSpPr txBox="1"/>
              <p:nvPr/>
            </p:nvSpPr>
            <p:spPr>
              <a:xfrm>
                <a:off x="4569304" y="4201694"/>
                <a:ext cx="3466532" cy="52322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FR" sz="2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304" y="4201694"/>
                <a:ext cx="34665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7"/>
          <p:cNvSpPr txBox="1"/>
          <p:nvPr/>
        </p:nvSpPr>
        <p:spPr>
          <a:xfrm>
            <a:off x="1910818" y="1750065"/>
            <a:ext cx="368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Forme factorisée</a:t>
            </a:r>
          </a:p>
        </p:txBody>
      </p:sp>
      <p:sp>
        <p:nvSpPr>
          <p:cNvPr id="25" name="TextBox 8"/>
          <p:cNvSpPr txBox="1"/>
          <p:nvPr/>
        </p:nvSpPr>
        <p:spPr>
          <a:xfrm>
            <a:off x="4897327" y="4766232"/>
            <a:ext cx="368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Forme développée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0"/>
              <p:cNvSpPr txBox="1"/>
              <p:nvPr/>
            </p:nvSpPr>
            <p:spPr>
              <a:xfrm>
                <a:off x="6987784" y="2230542"/>
                <a:ext cx="3493828" cy="52322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− 8 </m:t>
                    </m:r>
                  </m:oMath>
                </a14:m>
                <a:r>
                  <a:rPr lang="fr-FR" sz="2800" dirty="0"/>
                  <a:t> </a:t>
                </a:r>
              </a:p>
            </p:txBody>
          </p:sp>
        </mc:Choice>
        <mc:Fallback xmlns="">
          <p:sp>
            <p:nvSpPr>
              <p:cNvPr id="26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84" y="2230542"/>
                <a:ext cx="349382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11"/>
          <p:cNvSpPr txBox="1"/>
          <p:nvPr/>
        </p:nvSpPr>
        <p:spPr>
          <a:xfrm>
            <a:off x="7266961" y="1730769"/>
            <a:ext cx="368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Forme canonique</a:t>
            </a:r>
          </a:p>
        </p:txBody>
      </p:sp>
    </p:spTree>
    <p:extLst>
      <p:ext uri="{BB962C8B-B14F-4D97-AF65-F5344CB8AC3E}">
        <p14:creationId xmlns:p14="http://schemas.microsoft.com/office/powerpoint/2010/main" val="1013726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/>
      <p:bldP spid="25" grpId="0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 – La fonction carré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84307" y="1646420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1. 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84307" y="2550818"/>
                <a:ext cx="9607763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La fonction carré est une fonction définie sur </a:t>
                </a:r>
                <a:r>
                  <a:rPr lang="fr-FR" sz="2400" dirty="0"/>
                  <a:t>ℝ  </a:t>
                </a:r>
                <a:r>
                  <a:rPr lang="fr-FR" sz="2400" dirty="0">
                    <a:latin typeface="Comic Sans MS" panose="030F0702030302020204" pitchFamily="66" charset="0"/>
                  </a:rPr>
                  <a:t>par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fr-FR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7" y="2550818"/>
                <a:ext cx="9607763" cy="470000"/>
              </a:xfrm>
              <a:prstGeom prst="rect">
                <a:avLst/>
              </a:prstGeom>
              <a:blipFill>
                <a:blip r:embed="rId2"/>
                <a:stretch>
                  <a:fillRect l="-1585" t="-37179" r="-2093" b="-43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930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84307" y="753909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4. Forme canonique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84307" y="1647490"/>
            <a:ext cx="1001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u="sng" dirty="0">
                <a:latin typeface="Comic Sans MS" panose="030F0702030302020204" pitchFamily="66" charset="0"/>
              </a:rPr>
              <a:t>Propriétés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84307" y="2550818"/>
                <a:ext cx="96077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Toute fonction polynôme de degré 2 de la forme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  peut s’écrire sous la forme :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7" y="2550818"/>
                <a:ext cx="9607763" cy="830997"/>
              </a:xfrm>
              <a:prstGeom prst="rect">
                <a:avLst/>
              </a:prstGeom>
              <a:blipFill>
                <a:blip r:embed="rId2"/>
                <a:stretch>
                  <a:fillRect l="-1585" t="-22628" b="-160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84307" y="3481100"/>
                <a:ext cx="9607763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fr-FR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7" y="3481100"/>
                <a:ext cx="9607763" cy="470000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84307" y="4050385"/>
                <a:ext cx="96077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Cette forme est appelée </a:t>
                </a:r>
                <a:r>
                  <a:rPr lang="fr-FR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forme canonique </a:t>
                </a:r>
                <a:r>
                  <a:rPr lang="fr-FR" sz="2400" dirty="0">
                    <a:latin typeface="Comic Sans MS" panose="030F0702030302020204" pitchFamily="66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7" y="4050385"/>
                <a:ext cx="9607763" cy="461665"/>
              </a:xfrm>
              <a:prstGeom prst="rect">
                <a:avLst/>
              </a:prstGeom>
              <a:blipFill>
                <a:blip r:embed="rId4"/>
                <a:stretch>
                  <a:fillRect l="-1585" t="-40789" b="-4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84306" y="4611335"/>
                <a:ext cx="96077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fr-FR" sz="2400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fr-FR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>
                    <a:latin typeface="Comic Sans MS" panose="030F0702030302020204" pitchFamily="66" charset="0"/>
                  </a:rPr>
                  <a:t>est le couple de coordonnées du sommet S de la parabole.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6" y="4611335"/>
                <a:ext cx="9607763" cy="461665"/>
              </a:xfrm>
              <a:prstGeom prst="rect">
                <a:avLst/>
              </a:prstGeom>
              <a:blipFill>
                <a:blip r:embed="rId5"/>
                <a:stretch>
                  <a:fillRect l="-1585" t="-40789" r="-698" b="-4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044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 82 et 83 p 98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21" y="3241279"/>
            <a:ext cx="9428535" cy="1865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89785" y="1913357"/>
                <a:ext cx="960776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>
                    <a:latin typeface="Comic Sans MS" panose="030F0702030302020204" pitchFamily="66" charset="0"/>
                  </a:rPr>
                  <a:t>Déterminer les coordonnées du sommet de la parabole représentative de la fonction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proposée, ainsi que le tableau de variations de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  <a:endParaRPr lang="fr-FR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785" y="1913357"/>
                <a:ext cx="9607763" cy="1200329"/>
              </a:xfrm>
              <a:prstGeom prst="rect">
                <a:avLst/>
              </a:prstGeom>
              <a:blipFill>
                <a:blip r:embed="rId3"/>
                <a:stretch>
                  <a:fillRect l="-952" t="-4061" b="-111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043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 85 p 98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577" y="1351868"/>
            <a:ext cx="5751942" cy="535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4265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Enoncé 6 p 91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6" y="1749284"/>
            <a:ext cx="11784021" cy="33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578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 89 p 99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291" y="1347765"/>
            <a:ext cx="7165374" cy="18856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291" y="3233390"/>
            <a:ext cx="7165374" cy="33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1171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 135 p 102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426" y="1616971"/>
            <a:ext cx="6190510" cy="488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004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84307" y="1036822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2. Représentation graphique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84307" y="1823264"/>
            <a:ext cx="960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dirty="0">
                <a:latin typeface="Comic Sans MS" panose="030F0702030302020204" pitchFamily="66" charset="0"/>
              </a:rPr>
              <a:t>La courbe représentative de la fonction carré est une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parabole</a:t>
            </a:r>
            <a:r>
              <a:rPr lang="fr-FR" sz="2400" dirty="0">
                <a:latin typeface="Comic Sans MS" panose="030F0702030302020204" pitchFamily="66" charset="0"/>
              </a:rPr>
              <a:t> de sommet O.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36" y="2654261"/>
            <a:ext cx="6126051" cy="40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21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84306" y="3440502"/>
            <a:ext cx="5305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La courbe représentative de la fonction carré est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symétrique </a:t>
            </a:r>
            <a:b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par rapport à l’axe des ordonnées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4307" y="775620"/>
            <a:ext cx="1001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u="sng" dirty="0">
                <a:latin typeface="Comic Sans MS" panose="030F0702030302020204" pitchFamily="66" charset="0"/>
              </a:rPr>
              <a:t>Propriétés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84307" y="5124695"/>
                <a:ext cx="96077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Pour tout nombre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, on a :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7" y="5124695"/>
                <a:ext cx="9607763" cy="461665"/>
              </a:xfrm>
              <a:prstGeom prst="rect">
                <a:avLst/>
              </a:prstGeom>
              <a:blipFill>
                <a:blip r:embed="rId2"/>
                <a:stretch>
                  <a:fillRect l="-1585" t="-41333" b="-4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18802" y="5713841"/>
                <a:ext cx="20890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802" y="5713841"/>
                <a:ext cx="2089033" cy="461665"/>
              </a:xfrm>
              <a:prstGeom prst="rect">
                <a:avLst/>
              </a:prstGeom>
              <a:blipFill>
                <a:blip r:embed="rId3"/>
                <a:stretch>
                  <a:fillRect l="-292" r="-583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931" y="1388753"/>
            <a:ext cx="4022756" cy="4355071"/>
          </a:xfrm>
          <a:prstGeom prst="rect">
            <a:avLst/>
          </a:prstGeom>
        </p:spPr>
      </p:pic>
      <p:sp>
        <p:nvSpPr>
          <p:cNvPr id="13" name="Cross 7"/>
          <p:cNvSpPr/>
          <p:nvPr/>
        </p:nvSpPr>
        <p:spPr>
          <a:xfrm>
            <a:off x="10475563" y="2443955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8"/>
              <p:cNvSpPr txBox="1"/>
              <p:nvPr/>
            </p:nvSpPr>
            <p:spPr>
              <a:xfrm>
                <a:off x="10170258" y="5097044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258" y="5097044"/>
                <a:ext cx="79157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9"/>
          <p:cNvCxnSpPr/>
          <p:nvPr/>
        </p:nvCxnSpPr>
        <p:spPr>
          <a:xfrm>
            <a:off x="9044681" y="2531588"/>
            <a:ext cx="1510394" cy="4241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0"/>
          <p:cNvCxnSpPr/>
          <p:nvPr/>
        </p:nvCxnSpPr>
        <p:spPr>
          <a:xfrm flipV="1">
            <a:off x="10566043" y="2571344"/>
            <a:ext cx="0" cy="25898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9228230" y="2025271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230" y="2025271"/>
                <a:ext cx="791570" cy="461665"/>
              </a:xfrm>
              <a:prstGeom prst="rect">
                <a:avLst/>
              </a:prstGeom>
              <a:blipFill>
                <a:blip r:embed="rId6"/>
                <a:stretch>
                  <a:fillRect l="-6154" r="-6154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2"/>
              <p:cNvSpPr txBox="1"/>
              <p:nvPr/>
            </p:nvSpPr>
            <p:spPr>
              <a:xfrm>
                <a:off x="7184028" y="5161209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028" y="5161209"/>
                <a:ext cx="7915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3"/>
          <p:cNvCxnSpPr/>
          <p:nvPr/>
        </p:nvCxnSpPr>
        <p:spPr>
          <a:xfrm flipV="1">
            <a:off x="7522592" y="2536267"/>
            <a:ext cx="0" cy="25898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14"/>
              <p:cNvSpPr txBox="1"/>
              <p:nvPr/>
            </p:nvSpPr>
            <p:spPr>
              <a:xfrm>
                <a:off x="7945171" y="2025271"/>
                <a:ext cx="10031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2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171" y="2025271"/>
                <a:ext cx="1003103" cy="461665"/>
              </a:xfrm>
              <a:prstGeom prst="rect">
                <a:avLst/>
              </a:prstGeom>
              <a:blipFill>
                <a:blip r:embed="rId8"/>
                <a:stretch>
                  <a:fillRect l="-4848" r="-6061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ross 17"/>
          <p:cNvSpPr/>
          <p:nvPr/>
        </p:nvSpPr>
        <p:spPr>
          <a:xfrm>
            <a:off x="7437881" y="2430139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484306" y="1460607"/>
            <a:ext cx="53056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La courbe représentative de la fonction carré est située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au-dessus de l’axe des abscisses</a:t>
            </a:r>
            <a:r>
              <a:rPr lang="fr-FR" sz="2400" dirty="0">
                <a:latin typeface="Comic Sans MS" panose="030F0702030302020204" pitchFamily="66" charset="0"/>
              </a:rPr>
              <a:t>, et a un seul point en commun avec celui-ci, l’origine du repère.</a:t>
            </a:r>
          </a:p>
        </p:txBody>
      </p:sp>
      <p:sp>
        <p:nvSpPr>
          <p:cNvPr id="25" name="Cross 17"/>
          <p:cNvSpPr/>
          <p:nvPr/>
        </p:nvSpPr>
        <p:spPr>
          <a:xfrm>
            <a:off x="8965169" y="2439714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Straight Connector 9"/>
          <p:cNvCxnSpPr>
            <a:endCxn id="25" idx="1"/>
          </p:cNvCxnSpPr>
          <p:nvPr/>
        </p:nvCxnSpPr>
        <p:spPr>
          <a:xfrm>
            <a:off x="7552739" y="2527346"/>
            <a:ext cx="1412430" cy="4242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884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3" grpId="0"/>
      <p:bldP spid="13" grpId="0" animBg="1"/>
      <p:bldP spid="14" grpId="0"/>
      <p:bldP spid="19" grpId="0"/>
      <p:bldP spid="20" grpId="0"/>
      <p:bldP spid="22" grpId="0"/>
      <p:bldP spid="23" grpId="0" animBg="1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84307" y="1672592"/>
                <a:ext cx="96077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La fonction carré est </a:t>
                </a:r>
                <a:r>
                  <a:rPr lang="fr-FR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décroissante sur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]−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].</m:t>
                    </m:r>
                  </m:oMath>
                </a14:m>
                <a:endParaRPr lang="fr-F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7" y="1672592"/>
                <a:ext cx="9607763" cy="461665"/>
              </a:xfrm>
              <a:prstGeom prst="rect">
                <a:avLst/>
              </a:prstGeom>
              <a:blipFill>
                <a:blip r:embed="rId2"/>
                <a:stretch>
                  <a:fillRect l="-1585" t="-40789" b="-4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84306" y="2152051"/>
                <a:ext cx="96077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La fonction carré est </a:t>
                </a:r>
                <a:r>
                  <a:rPr lang="fr-FR" sz="2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croissante sur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;+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fr-FR" sz="2400" b="1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6" y="2152051"/>
                <a:ext cx="9607763" cy="461665"/>
              </a:xfrm>
              <a:prstGeom prst="rect">
                <a:avLst/>
              </a:prstGeom>
              <a:blipFill>
                <a:blip r:embed="rId3"/>
                <a:stretch>
                  <a:fillRect l="-1585" t="-40789" b="-4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484307" y="753909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3. Variations et signe</a:t>
            </a: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657110"/>
              </p:ext>
            </p:extLst>
          </p:nvPr>
        </p:nvGraphicFramePr>
        <p:xfrm>
          <a:off x="2902100" y="3189156"/>
          <a:ext cx="6772173" cy="1861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62539">
                  <a:extLst>
                    <a:ext uri="{9D8B030D-6E8A-4147-A177-3AD203B41FA5}">
                      <a16:colId xmlns:a16="http://schemas.microsoft.com/office/drawing/2014/main" val="2913730793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val="2850375820"/>
                    </a:ext>
                  </a:extLst>
                </a:gridCol>
                <a:gridCol w="2279373">
                  <a:extLst>
                    <a:ext uri="{9D8B030D-6E8A-4147-A177-3AD203B41FA5}">
                      <a16:colId xmlns:a16="http://schemas.microsoft.com/office/drawing/2014/main" val="385188986"/>
                    </a:ext>
                  </a:extLst>
                </a:gridCol>
                <a:gridCol w="1444800">
                  <a:extLst>
                    <a:ext uri="{9D8B030D-6E8A-4147-A177-3AD203B41FA5}">
                      <a16:colId xmlns:a16="http://schemas.microsoft.com/office/drawing/2014/main" val="1472542335"/>
                    </a:ext>
                  </a:extLst>
                </a:gridCol>
              </a:tblGrid>
              <a:tr h="440099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fr-FR" sz="2400" b="0" dirty="0">
                          <a:latin typeface="Comic Sans MS" panose="030F0702030302020204" pitchFamily="66" charset="0"/>
                        </a:rPr>
                        <a:t>∞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+</a:t>
                      </a:r>
                      <a:r>
                        <a:rPr lang="fr-FR" sz="2400" b="0" dirty="0">
                          <a:latin typeface="Comic Sans MS" panose="030F0702030302020204" pitchFamily="66" charset="0"/>
                        </a:rPr>
                        <a:t>∞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735166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Variations de x²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7061903"/>
                  </a:ext>
                </a:extLst>
              </a:tr>
            </a:tbl>
          </a:graphicData>
        </a:graphic>
      </p:graphicFrame>
      <p:cxnSp>
        <p:nvCxnSpPr>
          <p:cNvPr id="18" name="Straight Arrow Connector 8"/>
          <p:cNvCxnSpPr/>
          <p:nvPr/>
        </p:nvCxnSpPr>
        <p:spPr>
          <a:xfrm>
            <a:off x="5274365" y="3915130"/>
            <a:ext cx="1625821" cy="9397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2"/>
          <p:cNvCxnSpPr/>
          <p:nvPr/>
        </p:nvCxnSpPr>
        <p:spPr>
          <a:xfrm flipV="1">
            <a:off x="7367949" y="3915130"/>
            <a:ext cx="1696538" cy="87250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900186" y="324874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0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6971202" y="467022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0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484306" y="5352857"/>
                <a:ext cx="9607763" cy="470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Pour tout nombre réel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, on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b="1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6" y="5352857"/>
                <a:ext cx="9607763" cy="470513"/>
              </a:xfrm>
              <a:prstGeom prst="rect">
                <a:avLst/>
              </a:prstGeom>
              <a:blipFill>
                <a:blip r:embed="rId4"/>
                <a:stretch>
                  <a:fillRect l="-1585" t="-37662" b="-454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273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 30, 32 et 36 p 96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714" y="1606759"/>
            <a:ext cx="5607127" cy="17484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714" y="3400159"/>
            <a:ext cx="5607127" cy="15651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714" y="5010233"/>
            <a:ext cx="5606477" cy="168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408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84306" y="2411815"/>
                <a:ext cx="5342966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>
                    <a:latin typeface="Comic Sans MS" panose="030F0702030302020204" pitchFamily="66" charset="0"/>
                  </a:rPr>
                  <a:t>Soit k un nombre réel. L’équation</a:t>
                </a:r>
                <a:r>
                  <a:rPr lang="fr-FR" sz="2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400" dirty="0">
                    <a:latin typeface="Comic Sans MS" panose="030F0702030302020204" pitchFamily="66" charset="0"/>
                  </a:rPr>
                  <a:t>admet :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6" y="2411815"/>
                <a:ext cx="5342966" cy="839332"/>
              </a:xfrm>
              <a:prstGeom prst="rect">
                <a:avLst/>
              </a:prstGeom>
              <a:blipFill>
                <a:blip r:embed="rId2"/>
                <a:stretch>
                  <a:fillRect l="-1710" t="-5839" b="-167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84307" y="753909"/>
                <a:ext cx="10018716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3200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4. Résolution d’équations du type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32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32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2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3200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7" y="753909"/>
                <a:ext cx="10018716" cy="595932"/>
              </a:xfrm>
              <a:prstGeom prst="rect">
                <a:avLst/>
              </a:prstGeom>
              <a:blipFill>
                <a:blip r:embed="rId3"/>
                <a:stretch>
                  <a:fillRect l="-1521" t="-11340" b="-340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484306" y="3310865"/>
                <a:ext cx="5430376" cy="869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Deux solutions réelles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rad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fr-FR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rad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, si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6" y="3310865"/>
                <a:ext cx="5430376" cy="869597"/>
              </a:xfrm>
              <a:prstGeom prst="rect">
                <a:avLst/>
              </a:prstGeom>
              <a:blipFill>
                <a:blip r:embed="rId4"/>
                <a:stretch>
                  <a:fillRect l="-2806" t="-16783" r="-1122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931" y="1388753"/>
            <a:ext cx="4022756" cy="4355071"/>
          </a:xfrm>
          <a:prstGeom prst="rect">
            <a:avLst/>
          </a:prstGeom>
        </p:spPr>
      </p:pic>
      <p:cxnSp>
        <p:nvCxnSpPr>
          <p:cNvPr id="26" name="Straight Connector 10"/>
          <p:cNvCxnSpPr/>
          <p:nvPr/>
        </p:nvCxnSpPr>
        <p:spPr>
          <a:xfrm flipV="1">
            <a:off x="10566043" y="2571344"/>
            <a:ext cx="0" cy="25898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ross 7"/>
          <p:cNvSpPr/>
          <p:nvPr/>
        </p:nvSpPr>
        <p:spPr>
          <a:xfrm>
            <a:off x="10475563" y="2443955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8"/>
              <p:cNvSpPr txBox="1"/>
              <p:nvPr/>
            </p:nvSpPr>
            <p:spPr>
              <a:xfrm>
                <a:off x="10170258" y="5097044"/>
                <a:ext cx="791570" cy="512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rad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258" y="5097044"/>
                <a:ext cx="791570" cy="5128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9"/>
          <p:cNvCxnSpPr/>
          <p:nvPr/>
        </p:nvCxnSpPr>
        <p:spPr>
          <a:xfrm>
            <a:off x="7052227" y="2531587"/>
            <a:ext cx="4039842" cy="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2"/>
              <p:cNvSpPr txBox="1"/>
              <p:nvPr/>
            </p:nvSpPr>
            <p:spPr>
              <a:xfrm>
                <a:off x="7184028" y="5161209"/>
                <a:ext cx="791570" cy="512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rad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028" y="5161209"/>
                <a:ext cx="791570" cy="5128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13"/>
          <p:cNvCxnSpPr/>
          <p:nvPr/>
        </p:nvCxnSpPr>
        <p:spPr>
          <a:xfrm flipV="1">
            <a:off x="7522592" y="2536267"/>
            <a:ext cx="0" cy="25898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4"/>
              <p:cNvSpPr txBox="1"/>
              <p:nvPr/>
            </p:nvSpPr>
            <p:spPr>
              <a:xfrm>
                <a:off x="8534694" y="2023986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694" y="2023986"/>
                <a:ext cx="79157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ross 17"/>
          <p:cNvSpPr/>
          <p:nvPr/>
        </p:nvSpPr>
        <p:spPr>
          <a:xfrm>
            <a:off x="7437881" y="2430139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Cross 17"/>
          <p:cNvSpPr/>
          <p:nvPr/>
        </p:nvSpPr>
        <p:spPr>
          <a:xfrm>
            <a:off x="8965169" y="2439714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1484307" y="1650857"/>
            <a:ext cx="1001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u="sng" dirty="0">
                <a:latin typeface="Comic Sans MS" panose="030F0702030302020204" pitchFamily="66" charset="0"/>
              </a:rPr>
              <a:t>Propriété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84306" y="4869908"/>
                <a:ext cx="9607763" cy="470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Aucune solution réelle, si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b="1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6" y="4869908"/>
                <a:ext cx="9607763" cy="470513"/>
              </a:xfrm>
              <a:prstGeom prst="rect">
                <a:avLst/>
              </a:prstGeom>
              <a:blipFill>
                <a:blip r:embed="rId9"/>
                <a:stretch>
                  <a:fillRect l="-1585" t="-40260" b="-42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484306" y="4294352"/>
                <a:ext cx="54303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L’unique solution </a:t>
                </a:r>
                <a:r>
                  <a:rPr lang="fr-FR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0</a:t>
                </a:r>
                <a:r>
                  <a:rPr lang="fr-FR" sz="2400" dirty="0">
                    <a:latin typeface="Comic Sans MS" panose="030F0702030302020204" pitchFamily="66" charset="0"/>
                  </a:rPr>
                  <a:t>, si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6" y="4294352"/>
                <a:ext cx="5430376" cy="461665"/>
              </a:xfrm>
              <a:prstGeom prst="rect">
                <a:avLst/>
              </a:prstGeom>
              <a:blipFill>
                <a:blip r:embed="rId10"/>
                <a:stretch>
                  <a:fillRect l="-2806" t="-40789" b="-4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9"/>
          <p:cNvCxnSpPr/>
          <p:nvPr/>
        </p:nvCxnSpPr>
        <p:spPr>
          <a:xfrm>
            <a:off x="7035728" y="5161209"/>
            <a:ext cx="4039842" cy="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ross 17"/>
          <p:cNvSpPr/>
          <p:nvPr/>
        </p:nvSpPr>
        <p:spPr>
          <a:xfrm>
            <a:off x="8957009" y="5069335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Straight Connector 9"/>
          <p:cNvCxnSpPr/>
          <p:nvPr/>
        </p:nvCxnSpPr>
        <p:spPr>
          <a:xfrm>
            <a:off x="7010931" y="5543412"/>
            <a:ext cx="4039842" cy="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2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17" grpId="0" animBg="1"/>
      <p:bldP spid="17" grpId="1" animBg="1"/>
      <p:bldP spid="20" grpId="0"/>
      <p:bldP spid="20" grpId="1"/>
      <p:bldP spid="28" grpId="0"/>
      <p:bldP spid="28" grpId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34" grpId="0"/>
      <p:bldP spid="35" grpId="0"/>
      <p:bldP spid="36" grpId="0"/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 22, 26 et 27 p 95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04" y="2310669"/>
            <a:ext cx="8733544" cy="12154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004" y="3526162"/>
            <a:ext cx="8733544" cy="266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72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84306" y="2411815"/>
            <a:ext cx="5342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dirty="0">
                <a:latin typeface="Comic Sans MS" panose="030F0702030302020204" pitchFamily="66" charset="0"/>
              </a:rPr>
              <a:t>Soit k un nombre réel positif.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84307" y="753909"/>
                <a:ext cx="10018716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3200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5. Résolution d’inéquations du type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32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32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32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3200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ou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32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32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fr-FR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3200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7" y="753909"/>
                <a:ext cx="10018716" cy="595932"/>
              </a:xfrm>
              <a:prstGeom prst="rect">
                <a:avLst/>
              </a:prstGeom>
              <a:blipFill>
                <a:blip r:embed="rId2"/>
                <a:stretch>
                  <a:fillRect l="-1521" t="-11340" b="-340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325282" y="3056416"/>
                <a:ext cx="5430376" cy="529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fr-FR" sz="2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d>
                      <m:dPr>
                        <m:begChr m:val="["/>
                        <m:endChr m:val="]"/>
                        <m:ctrlPr>
                          <a:rPr lang="fr-F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fr-FR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rad>
                        <m:r>
                          <a:rPr lang="fr-F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;</m:t>
                        </m:r>
                        <m:rad>
                          <m:radPr>
                            <m:degHide m:val="on"/>
                            <m:ctrlPr>
                              <a:rPr lang="fr-FR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rad>
                      </m:e>
                    </m:d>
                  </m:oMath>
                </a14:m>
                <a:endParaRPr lang="fr-FR" sz="2400" b="1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82" y="3056416"/>
                <a:ext cx="5430376" cy="5298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931" y="1388753"/>
            <a:ext cx="4022756" cy="4355071"/>
          </a:xfrm>
          <a:prstGeom prst="rect">
            <a:avLst/>
          </a:prstGeom>
        </p:spPr>
      </p:pic>
      <p:cxnSp>
        <p:nvCxnSpPr>
          <p:cNvPr id="26" name="Straight Connector 10"/>
          <p:cNvCxnSpPr/>
          <p:nvPr/>
        </p:nvCxnSpPr>
        <p:spPr>
          <a:xfrm flipV="1">
            <a:off x="10566043" y="2571344"/>
            <a:ext cx="0" cy="25898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ross 7"/>
          <p:cNvSpPr/>
          <p:nvPr/>
        </p:nvSpPr>
        <p:spPr>
          <a:xfrm>
            <a:off x="10475563" y="2443955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8"/>
              <p:cNvSpPr txBox="1"/>
              <p:nvPr/>
            </p:nvSpPr>
            <p:spPr>
              <a:xfrm>
                <a:off x="10170258" y="5097044"/>
                <a:ext cx="791570" cy="512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rad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258" y="5097044"/>
                <a:ext cx="791570" cy="512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9"/>
          <p:cNvCxnSpPr/>
          <p:nvPr/>
        </p:nvCxnSpPr>
        <p:spPr>
          <a:xfrm>
            <a:off x="7052227" y="2531587"/>
            <a:ext cx="4039842" cy="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2"/>
              <p:cNvSpPr txBox="1"/>
              <p:nvPr/>
            </p:nvSpPr>
            <p:spPr>
              <a:xfrm>
                <a:off x="7184028" y="5161209"/>
                <a:ext cx="791570" cy="512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rad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028" y="5161209"/>
                <a:ext cx="791570" cy="5128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13"/>
          <p:cNvCxnSpPr/>
          <p:nvPr/>
        </p:nvCxnSpPr>
        <p:spPr>
          <a:xfrm flipV="1">
            <a:off x="7522592" y="2536267"/>
            <a:ext cx="0" cy="25898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4"/>
              <p:cNvSpPr txBox="1"/>
              <p:nvPr/>
            </p:nvSpPr>
            <p:spPr>
              <a:xfrm>
                <a:off x="8534694" y="2023986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694" y="2023986"/>
                <a:ext cx="7915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ross 17"/>
          <p:cNvSpPr/>
          <p:nvPr/>
        </p:nvSpPr>
        <p:spPr>
          <a:xfrm>
            <a:off x="7437881" y="2430139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Cross 17"/>
          <p:cNvSpPr/>
          <p:nvPr/>
        </p:nvSpPr>
        <p:spPr>
          <a:xfrm>
            <a:off x="8965169" y="2439714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1484307" y="1650857"/>
            <a:ext cx="1001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u="sng" dirty="0">
                <a:latin typeface="Comic Sans MS" panose="030F0702030302020204" pitchFamily="66" charset="0"/>
              </a:rPr>
              <a:t>Propriété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25282" y="3792960"/>
                <a:ext cx="5642502" cy="529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d>
                      <m:dPr>
                        <m:begChr m:val="]"/>
                        <m:endChr m:val="]"/>
                        <m:ctrlP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</m:t>
                        </m:r>
                        <m:r>
                          <a:rPr lang="fr-FR" sz="24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fr-FR" sz="2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rad>
                      </m:e>
                    </m:d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["/>
                        <m:ctrlP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FR" sz="2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rad>
                        <m: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fr-FR" sz="2400" b="1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82" y="3792960"/>
                <a:ext cx="5642502" cy="5298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2"/>
          <p:cNvCxnSpPr>
            <a:stCxn id="28" idx="0"/>
          </p:cNvCxnSpPr>
          <p:nvPr/>
        </p:nvCxnSpPr>
        <p:spPr>
          <a:xfrm>
            <a:off x="7579813" y="5161209"/>
            <a:ext cx="29862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endCxn id="28" idx="0"/>
          </p:cNvCxnSpPr>
          <p:nvPr/>
        </p:nvCxnSpPr>
        <p:spPr>
          <a:xfrm>
            <a:off x="7010931" y="5161209"/>
            <a:ext cx="56888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0566043" y="5160696"/>
            <a:ext cx="467644" cy="51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324725" y="4505785"/>
                <a:ext cx="5430376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L’inéquation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400" dirty="0">
                    <a:latin typeface="Comic Sans MS" panose="030F0702030302020204" pitchFamily="66" charset="0"/>
                  </a:rPr>
                  <a:t>n’a pas de solution si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 (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25" y="4505785"/>
                <a:ext cx="5430376" cy="839332"/>
              </a:xfrm>
              <a:prstGeom prst="rect">
                <a:avLst/>
              </a:prstGeom>
              <a:blipFill>
                <a:blip r:embed="rId9"/>
                <a:stretch>
                  <a:fillRect l="-2806" t="-21014" b="-15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35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17" grpId="0" animBg="1"/>
      <p:bldP spid="20" grpId="0"/>
      <p:bldP spid="28" grpId="0"/>
      <p:bldP spid="30" grpId="0"/>
      <p:bldP spid="31" grpId="0" animBg="1"/>
      <p:bldP spid="32" grpId="0" animBg="1"/>
      <p:bldP spid="34" grpId="0"/>
      <p:bldP spid="22" grpId="0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7124</TotalTime>
  <Words>939</Words>
  <Application>Microsoft Office PowerPoint</Application>
  <PresentationFormat>Grand écran</PresentationFormat>
  <Paragraphs>131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Comic Sans MS</vt:lpstr>
      <vt:lpstr>Corbel</vt:lpstr>
      <vt:lpstr>Times New Roman</vt:lpstr>
      <vt:lpstr>Parallaxe</vt:lpstr>
      <vt:lpstr>Chapitre 9 :  Les fonctions (2)</vt:lpstr>
      <vt:lpstr>I – La fonction carré</vt:lpstr>
      <vt:lpstr>Présentation PowerPoint</vt:lpstr>
      <vt:lpstr>Présentation PowerPoint</vt:lpstr>
      <vt:lpstr>Présentation PowerPoint</vt:lpstr>
      <vt:lpstr>Exercices 30, 32 et 36 p 96</vt:lpstr>
      <vt:lpstr>Présentation PowerPoint</vt:lpstr>
      <vt:lpstr>Exercices 22, 26 et 27 p 95</vt:lpstr>
      <vt:lpstr>Présentation PowerPoint</vt:lpstr>
      <vt:lpstr>Exercices 45 et 46 p 96</vt:lpstr>
      <vt:lpstr>II – Fonctions polynômes de degré 2</vt:lpstr>
      <vt:lpstr>Exercices 55 et 57 p 97</vt:lpstr>
      <vt:lpstr>Présentation PowerPoint</vt:lpstr>
      <vt:lpstr>Présentation PowerPoint</vt:lpstr>
      <vt:lpstr>Exercice 81 p 98</vt:lpstr>
      <vt:lpstr>Présentation PowerPoint</vt:lpstr>
      <vt:lpstr>Exercice 67 p 97</vt:lpstr>
      <vt:lpstr>Exercices</vt:lpstr>
      <vt:lpstr>Présentation PowerPoint</vt:lpstr>
      <vt:lpstr>Présentation PowerPoint</vt:lpstr>
      <vt:lpstr>Exercices 82 et 83 p 98</vt:lpstr>
      <vt:lpstr>Exercice 85 p 98</vt:lpstr>
      <vt:lpstr>Enoncé 6 p 91</vt:lpstr>
      <vt:lpstr>Exercice 89 p 99</vt:lpstr>
      <vt:lpstr>Exercice 135 p 102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9 : Les fonctions (2)</dc:title>
  <dc:creator>Megane Felt</dc:creator>
  <cp:lastModifiedBy>Toshiba</cp:lastModifiedBy>
  <cp:revision>367</cp:revision>
  <dcterms:created xsi:type="dcterms:W3CDTF">2016-09-03T15:57:04Z</dcterms:created>
  <dcterms:modified xsi:type="dcterms:W3CDTF">2017-03-02T22:56:53Z</dcterms:modified>
</cp:coreProperties>
</file>