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354" r:id="rId3"/>
    <p:sldId id="355" r:id="rId4"/>
    <p:sldId id="281" r:id="rId5"/>
    <p:sldId id="356" r:id="rId6"/>
    <p:sldId id="357" r:id="rId7"/>
    <p:sldId id="358" r:id="rId8"/>
    <p:sldId id="360" r:id="rId9"/>
    <p:sldId id="359" r:id="rId10"/>
    <p:sldId id="308" r:id="rId11"/>
    <p:sldId id="361" r:id="rId12"/>
    <p:sldId id="362" r:id="rId13"/>
    <p:sldId id="363" r:id="rId14"/>
    <p:sldId id="333" r:id="rId15"/>
    <p:sldId id="336" r:id="rId16"/>
    <p:sldId id="339" r:id="rId17"/>
    <p:sldId id="364" r:id="rId18"/>
    <p:sldId id="365" r:id="rId19"/>
    <p:sldId id="366" r:id="rId20"/>
    <p:sldId id="367" r:id="rId21"/>
    <p:sldId id="368" r:id="rId22"/>
    <p:sldId id="344" r:id="rId23"/>
    <p:sldId id="369" r:id="rId24"/>
  </p:sldIdLst>
  <p:sldSz cx="12192000" cy="6858000"/>
  <p:notesSz cx="6858000" cy="99456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280" autoAdjust="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873CE8-2121-45B9-AAED-175B32D45A5A}" type="datetimeFigureOut">
              <a:rPr lang="fr-FR" smtClean="0"/>
              <a:pPr/>
              <a:t>28/02/2017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47213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9447213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559BCD-F67C-45FB-A960-A8E4EA71AB7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87588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C794C0-B763-47CB-861D-15E57D4C8A29}" type="datetimeFigureOut">
              <a:rPr lang="fr-FR" smtClean="0"/>
              <a:pPr/>
              <a:t>28/02/2017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786362"/>
            <a:ext cx="5486400" cy="39161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BBA27E-315A-42EC-907A-7AEEA37823F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5756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83813-C7A5-4134-93BB-A586804C7BDD}" type="datetime1">
              <a:rPr lang="en-US" smtClean="0"/>
              <a:pPr/>
              <a:t>2/28/2017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F7E2E-A94C-4B7E-96F0-7C7E3CA821CE}" type="datetime1">
              <a:rPr lang="en-US" smtClean="0"/>
              <a:pPr/>
              <a:t>2/28/2017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856D4-71DC-4FE0-AEAD-3B5FB31EA60D}" type="datetime1">
              <a:rPr lang="en-US" smtClean="0"/>
              <a:pPr/>
              <a:t>2/28/2017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30777-B988-4283-8CB5-DDB251F4973C}" type="datetime1">
              <a:rPr lang="en-US" smtClean="0"/>
              <a:pPr/>
              <a:t>2/28/2017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85301-F3C3-4B22-A9A9-8E5901859569}" type="datetime1">
              <a:rPr lang="en-US" smtClean="0"/>
              <a:pPr/>
              <a:t>2/28/2017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7CDB6-F5AD-4FBE-9028-FB2B32A0395F}" type="datetime1">
              <a:rPr lang="en-US" smtClean="0"/>
              <a:pPr/>
              <a:t>2/28/2017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34BEF-7610-493D-9FDF-9031E477FC8E}" type="datetime1">
              <a:rPr lang="en-US" smtClean="0"/>
              <a:pPr/>
              <a:t>2/28/2017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ABCAB-1AC4-4144-8F46-FBEC35274F6A}" type="datetime1">
              <a:rPr lang="en-US" smtClean="0"/>
              <a:pPr/>
              <a:t>2/28/2017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94F6D-0E91-4E4A-9242-18831DB4EECE}" type="datetime1">
              <a:rPr lang="en-US" smtClean="0"/>
              <a:pPr/>
              <a:t>2/28/2017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3EE34-1512-4001-8192-6A053DFEF09D}" type="datetime1">
              <a:rPr lang="en-US" smtClean="0"/>
              <a:pPr/>
              <a:t>2/28/2017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D80C6-B09D-48FD-A124-E851352203BE}" type="datetime1">
              <a:rPr lang="en-US" smtClean="0"/>
              <a:pPr/>
              <a:t>2/28/2017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0E36D-BA96-4EF7-9C85-014ED191D7DA}" type="datetime1">
              <a:rPr lang="en-US" smtClean="0"/>
              <a:pPr/>
              <a:t>2/28/2017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F8FFC-CF52-4EB8-B6F8-BB12DCE7DA00}" type="datetime1">
              <a:rPr lang="en-US" smtClean="0"/>
              <a:pPr/>
              <a:t>2/28/2017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3E485-8BF0-4EFF-8582-08916DA796F0}" type="datetime1">
              <a:rPr lang="en-US" smtClean="0"/>
              <a:pPr/>
              <a:t>2/28/2017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0FD6B-0ECD-4903-B2AC-239B722A4E53}" type="datetime1">
              <a:rPr lang="en-US" smtClean="0"/>
              <a:pPr/>
              <a:t>2/28/2017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B94CE-8743-4E36-A3BC-23E5189BDAB9}" type="datetime1">
              <a:rPr lang="en-US" smtClean="0"/>
              <a:pPr/>
              <a:t>2/28/2017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33F94-7C0A-4237-81A9-8C5364D5F3AD}" type="datetime1">
              <a:rPr lang="en-US" smtClean="0"/>
              <a:pPr/>
              <a:t>2/28/2017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026CFC1-2817-4DC0-9B0E-AD7D97DFE9A5}" type="datetime1">
              <a:rPr lang="en-US" smtClean="0"/>
              <a:pPr/>
              <a:t>2/28/2017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133600" y="1380068"/>
            <a:ext cx="9369423" cy="2616199"/>
          </a:xfrm>
        </p:spPr>
        <p:txBody>
          <a:bodyPr>
            <a:normAutofit/>
          </a:bodyPr>
          <a:lstStyle/>
          <a:p>
            <a:r>
              <a:rPr lang="fr-FR" dirty="0">
                <a:latin typeface="Comic Sans MS" panose="030F0702030302020204" pitchFamily="66" charset="0"/>
              </a:rPr>
              <a:t>Chapitre 8 : </a:t>
            </a:r>
            <a:br>
              <a:rPr lang="fr-FR" dirty="0">
                <a:latin typeface="Comic Sans MS" panose="030F0702030302020204" pitchFamily="66" charset="0"/>
              </a:rPr>
            </a:br>
            <a:r>
              <a:rPr lang="fr-FR" dirty="0">
                <a:latin typeface="Comic Sans MS" panose="030F0702030302020204" pitchFamily="66" charset="0"/>
              </a:rPr>
              <a:t>Géométrie dans l’espace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sz="3200" dirty="0">
                <a:latin typeface="Comic Sans MS" panose="030F0702030302020204" pitchFamily="66" charset="0"/>
              </a:rPr>
              <a:t>Seconde 11</a:t>
            </a:r>
          </a:p>
          <a:p>
            <a:r>
              <a:rPr lang="fr-FR" dirty="0">
                <a:latin typeface="Comic Sans MS" panose="030F0702030302020204" pitchFamily="66" charset="0"/>
              </a:rPr>
              <a:t>Mme FELT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3620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4311" y="-3315"/>
            <a:ext cx="10018713" cy="1752599"/>
          </a:xfrm>
        </p:spPr>
        <p:txBody>
          <a:bodyPr/>
          <a:lstStyle/>
          <a:p>
            <a:r>
              <a:rPr lang="fr-FR" dirty="0">
                <a:latin typeface="Comic Sans MS" panose="030F0702030302020204" pitchFamily="66" charset="0"/>
              </a:rPr>
              <a:t>II – Les solides usuels</a:t>
            </a:r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</p:nvPr>
        </p:nvSpPr>
        <p:spPr>
          <a:xfrm>
            <a:off x="10951856" y="55242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484307" y="2670833"/>
            <a:ext cx="96077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chemeClr val="accent1">
                  <a:lumMod val="75000"/>
                </a:schemeClr>
              </a:buClr>
              <a:buSzPct val="145000"/>
              <a:buFont typeface="Arial" panose="020B0604020202020204" pitchFamily="34" charset="0"/>
              <a:buChar char="•"/>
            </a:pPr>
            <a:r>
              <a:rPr lang="fr-FR" sz="2400" dirty="0">
                <a:latin typeface="Comic Sans MS" panose="030F0702030302020204" pitchFamily="66" charset="0"/>
              </a:rPr>
              <a:t>Le cube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484307" y="1646420"/>
            <a:ext cx="100187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1">
                  <a:lumMod val="75000"/>
                </a:schemeClr>
              </a:buClr>
              <a:buSzPct val="145000"/>
            </a:pPr>
            <a:r>
              <a:rPr lang="fr-FR" sz="32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1. Les prismes droits et les cylindres</a:t>
            </a:r>
          </a:p>
        </p:txBody>
      </p:sp>
      <p:sp>
        <p:nvSpPr>
          <p:cNvPr id="7" name="Rectangle 6"/>
          <p:cNvSpPr/>
          <p:nvPr/>
        </p:nvSpPr>
        <p:spPr>
          <a:xfrm>
            <a:off x="1484306" y="3284337"/>
            <a:ext cx="96077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chemeClr val="accent1">
                  <a:lumMod val="75000"/>
                </a:schemeClr>
              </a:buClr>
              <a:buSzPct val="145000"/>
              <a:buFont typeface="Arial" panose="020B0604020202020204" pitchFamily="34" charset="0"/>
              <a:buChar char="•"/>
            </a:pPr>
            <a:r>
              <a:rPr lang="fr-FR" sz="2400" dirty="0">
                <a:latin typeface="Comic Sans MS" panose="030F0702030302020204" pitchFamily="66" charset="0"/>
              </a:rPr>
              <a:t>Le pavé droit ou parallélépipède rectangle</a:t>
            </a:r>
          </a:p>
        </p:txBody>
      </p:sp>
      <p:sp>
        <p:nvSpPr>
          <p:cNvPr id="8" name="Rectangle 7"/>
          <p:cNvSpPr/>
          <p:nvPr/>
        </p:nvSpPr>
        <p:spPr>
          <a:xfrm>
            <a:off x="1484307" y="3925584"/>
            <a:ext cx="96077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chemeClr val="accent1">
                  <a:lumMod val="75000"/>
                </a:schemeClr>
              </a:buClr>
              <a:buSzPct val="145000"/>
              <a:buFont typeface="Arial" panose="020B0604020202020204" pitchFamily="34" charset="0"/>
              <a:buChar char="•"/>
            </a:pPr>
            <a:r>
              <a:rPr lang="fr-FR" sz="2400" dirty="0">
                <a:latin typeface="Comic Sans MS" panose="030F0702030302020204" pitchFamily="66" charset="0"/>
              </a:rPr>
              <a:t>Le cylindre</a:t>
            </a:r>
          </a:p>
        </p:txBody>
      </p:sp>
      <p:sp>
        <p:nvSpPr>
          <p:cNvPr id="9" name="Rectangle 8"/>
          <p:cNvSpPr/>
          <p:nvPr/>
        </p:nvSpPr>
        <p:spPr>
          <a:xfrm>
            <a:off x="1484306" y="4539088"/>
            <a:ext cx="96077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chemeClr val="accent1">
                  <a:lumMod val="75000"/>
                </a:schemeClr>
              </a:buClr>
              <a:buSzPct val="145000"/>
              <a:buFont typeface="Arial" panose="020B0604020202020204" pitchFamily="34" charset="0"/>
              <a:buChar char="•"/>
            </a:pPr>
            <a:r>
              <a:rPr lang="fr-FR" sz="2400" dirty="0">
                <a:latin typeface="Comic Sans MS" panose="030F0702030302020204" pitchFamily="66" charset="0"/>
              </a:rPr>
              <a:t>Le prisme (la base est un polygone)</a:t>
            </a:r>
          </a:p>
        </p:txBody>
      </p:sp>
    </p:spTree>
    <p:extLst>
      <p:ext uri="{BB962C8B-B14F-4D97-AF65-F5344CB8AC3E}">
        <p14:creationId xmlns:p14="http://schemas.microsoft.com/office/powerpoint/2010/main" val="4620665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8" grpId="0"/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4311" y="-3315"/>
            <a:ext cx="10018713" cy="1752599"/>
          </a:xfrm>
        </p:spPr>
        <p:txBody>
          <a:bodyPr/>
          <a:lstStyle/>
          <a:p>
            <a:r>
              <a:rPr lang="fr-FR" dirty="0">
                <a:latin typeface="Comic Sans MS" panose="030F0702030302020204" pitchFamily="66" charset="0"/>
              </a:rPr>
              <a:t>II – Les solides usuels</a:t>
            </a:r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</p:nvPr>
        </p:nvSpPr>
        <p:spPr>
          <a:xfrm>
            <a:off x="10951856" y="55242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484307" y="2670833"/>
            <a:ext cx="646699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chemeClr val="accent1">
                  <a:lumMod val="75000"/>
                </a:schemeClr>
              </a:buClr>
              <a:buSzPct val="145000"/>
              <a:buFont typeface="Arial" panose="020B0604020202020204" pitchFamily="34" charset="0"/>
              <a:buChar char="•"/>
            </a:pPr>
            <a:r>
              <a:rPr lang="fr-FR" sz="2400" dirty="0">
                <a:latin typeface="Comic Sans MS" panose="030F0702030302020204" pitchFamily="66" charset="0"/>
              </a:rPr>
              <a:t>La base d’une pyramide est un polygone, et toutes les faces latérales sont des triangles.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484307" y="1646420"/>
            <a:ext cx="100187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1">
                  <a:lumMod val="75000"/>
                </a:schemeClr>
              </a:buClr>
              <a:buSzPct val="145000"/>
            </a:pPr>
            <a:r>
              <a:rPr lang="fr-FR" sz="32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2. Les pyramides et les cônes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479298" y="4625009"/>
            <a:ext cx="614894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chemeClr val="accent1">
                  <a:lumMod val="75000"/>
                </a:schemeClr>
              </a:buClr>
              <a:buSzPct val="145000"/>
              <a:buFont typeface="Arial" panose="020B0604020202020204" pitchFamily="34" charset="0"/>
              <a:buChar char="•"/>
            </a:pPr>
            <a:r>
              <a:rPr lang="fr-FR" sz="2400" dirty="0">
                <a:latin typeface="Comic Sans MS" panose="030F0702030302020204" pitchFamily="66" charset="0"/>
              </a:rPr>
              <a:t>Lorsque l’on fait tourner un triangle rectangle autour de l’un des côtés de l’angle droit, on obtient un solide appelé cône de révolution.</a:t>
            </a:r>
          </a:p>
        </p:txBody>
      </p:sp>
      <p:grpSp>
        <p:nvGrpSpPr>
          <p:cNvPr id="4" name="Groupe 3"/>
          <p:cNvGrpSpPr/>
          <p:nvPr/>
        </p:nvGrpSpPr>
        <p:grpSpPr>
          <a:xfrm>
            <a:off x="1477679" y="4137133"/>
            <a:ext cx="2394867" cy="2371726"/>
            <a:chOff x="1477679" y="4137133"/>
            <a:chExt cx="2394867" cy="2371726"/>
          </a:xfrm>
        </p:grpSpPr>
        <p:pic>
          <p:nvPicPr>
            <p:cNvPr id="3074" name="Picture 2" descr="http://www.mathox.net/quatrieme/geometrie/geo_espace/geo_espace_cours_html_7369498c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377"/>
            <a:stretch/>
          </p:blipFill>
          <p:spPr bwMode="auto">
            <a:xfrm>
              <a:off x="1484307" y="4137133"/>
              <a:ext cx="2388239" cy="23717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1477679" y="4412974"/>
              <a:ext cx="576407" cy="4240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3076" name="Picture 4" descr="http://www.mathox.net/quatrieme/geometrie/geo_espace/geo_espace_cours_html_32a28c2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6482" y="2089257"/>
            <a:ext cx="3409950" cy="204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72159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4311" y="-3315"/>
            <a:ext cx="10018713" cy="1752599"/>
          </a:xfrm>
        </p:spPr>
        <p:txBody>
          <a:bodyPr/>
          <a:lstStyle/>
          <a:p>
            <a:r>
              <a:rPr lang="fr-FR" dirty="0">
                <a:latin typeface="Comic Sans MS" panose="030F0702030302020204" pitchFamily="66" charset="0"/>
              </a:rPr>
              <a:t>II – Les solides usuels</a:t>
            </a:r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</p:nvPr>
        </p:nvSpPr>
        <p:spPr>
          <a:xfrm>
            <a:off x="10951856" y="55242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484307" y="2670833"/>
            <a:ext cx="646699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chemeClr val="accent1">
                  <a:lumMod val="75000"/>
                </a:schemeClr>
              </a:buClr>
              <a:buSzPct val="145000"/>
              <a:buFont typeface="Arial" panose="020B0604020202020204" pitchFamily="34" charset="0"/>
              <a:buChar char="•"/>
            </a:pPr>
            <a:r>
              <a:rPr lang="fr-FR" sz="2400" dirty="0">
                <a:latin typeface="Comic Sans MS" panose="030F0702030302020204" pitchFamily="66" charset="0"/>
              </a:rPr>
              <a:t>La sphère est l’ensemble des points M de l’espace situés à une même distance r d’un point donné O appelé centre de la sphère.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484307" y="1646420"/>
            <a:ext cx="100187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1">
                  <a:lumMod val="75000"/>
                </a:schemeClr>
              </a:buClr>
              <a:buSzPct val="145000"/>
            </a:pPr>
            <a:r>
              <a:rPr lang="fr-FR" sz="32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3. La sphère et la boule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484307" y="5029764"/>
                <a:ext cx="9739952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Clr>
                    <a:schemeClr val="accent1">
                      <a:lumMod val="75000"/>
                    </a:schemeClr>
                  </a:buClr>
                  <a:buSzPct val="145000"/>
                  <a:buFont typeface="Arial" panose="020B0604020202020204" pitchFamily="34" charset="0"/>
                  <a:buChar char="•"/>
                </a:pPr>
                <a:r>
                  <a:rPr lang="fr-FR" sz="2400" dirty="0">
                    <a:latin typeface="Comic Sans MS" panose="030F0702030302020204" pitchFamily="66" charset="0"/>
                  </a:rPr>
                  <a:t>La boule est l’ensemble des points M de l’espace tels que </a:t>
                </a:r>
                <a14:m>
                  <m:oMath xmlns:m="http://schemas.openxmlformats.org/officeDocument/2006/math">
                    <m:r>
                      <a:rPr lang="fr-FR" sz="2400" i="1" dirty="0" smtClean="0">
                        <a:latin typeface="Cambria Math" panose="02040503050406030204" pitchFamily="18" charset="0"/>
                      </a:rPr>
                      <m:t>𝑂𝑀</m:t>
                    </m:r>
                    <m:r>
                      <a:rPr lang="fr-FR" sz="2400" i="1" dirty="0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fr-FR" sz="2400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fr-FR" sz="2400" dirty="0">
                    <a:latin typeface="Comic Sans MS" panose="030F0702030302020204" pitchFamily="66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4307" y="5029764"/>
                <a:ext cx="9739952" cy="461665"/>
              </a:xfrm>
              <a:prstGeom prst="rect">
                <a:avLst/>
              </a:prstGeom>
              <a:blipFill>
                <a:blip r:embed="rId2"/>
                <a:stretch>
                  <a:fillRect l="-1564" t="-40789" b="-4473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9600" y="2207911"/>
            <a:ext cx="2398643" cy="2382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3517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4311" y="-3315"/>
            <a:ext cx="10018713" cy="1752599"/>
          </a:xfrm>
        </p:spPr>
        <p:txBody>
          <a:bodyPr/>
          <a:lstStyle/>
          <a:p>
            <a:r>
              <a:rPr lang="fr-FR" dirty="0">
                <a:latin typeface="Comic Sans MS" panose="030F0702030302020204" pitchFamily="66" charset="0"/>
              </a:rPr>
              <a:t>II – Les solides usuels</a:t>
            </a:r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</p:nvPr>
        </p:nvSpPr>
        <p:spPr>
          <a:xfrm>
            <a:off x="10951856" y="55242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1484307" y="1646420"/>
            <a:ext cx="100187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1">
                  <a:lumMod val="75000"/>
                </a:schemeClr>
              </a:buClr>
              <a:buSzPct val="145000"/>
            </a:pPr>
            <a:r>
              <a:rPr lang="fr-FR" sz="32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4. Formulaire</a:t>
            </a:r>
          </a:p>
        </p:txBody>
      </p:sp>
    </p:spTree>
    <p:extLst>
      <p:ext uri="{BB962C8B-B14F-4D97-AF65-F5344CB8AC3E}">
        <p14:creationId xmlns:p14="http://schemas.microsoft.com/office/powerpoint/2010/main" val="491871945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2283630" y="0"/>
            <a:ext cx="10018713" cy="1752599"/>
          </a:xfrm>
        </p:spPr>
        <p:txBody>
          <a:bodyPr/>
          <a:lstStyle/>
          <a:p>
            <a:r>
              <a:rPr lang="fr-FR" dirty="0">
                <a:latin typeface="Comic Sans MS" panose="030F0702030302020204" pitchFamily="66" charset="0"/>
              </a:rPr>
              <a:t>DNB 2016</a:t>
            </a:r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</p:nvPr>
        </p:nvSpPr>
        <p:spPr>
          <a:xfrm>
            <a:off x="10951856" y="55242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6851" y="457200"/>
            <a:ext cx="6433545" cy="6240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767158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4311" y="-3315"/>
            <a:ext cx="10018713" cy="1752599"/>
          </a:xfrm>
        </p:spPr>
        <p:txBody>
          <a:bodyPr/>
          <a:lstStyle/>
          <a:p>
            <a:r>
              <a:rPr lang="fr-FR" dirty="0">
                <a:latin typeface="Comic Sans MS" panose="030F0702030302020204" pitchFamily="66" charset="0"/>
              </a:rPr>
              <a:t>III – Droites et plans dans l’espace</a:t>
            </a:r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</p:nvPr>
        </p:nvSpPr>
        <p:spPr>
          <a:xfrm>
            <a:off x="10951856" y="55242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484306" y="2966591"/>
            <a:ext cx="96077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chemeClr val="accent1">
                  <a:lumMod val="75000"/>
                </a:schemeClr>
              </a:buClr>
              <a:buSzPct val="145000"/>
              <a:buFont typeface="Arial" panose="020B0604020202020204" pitchFamily="34" charset="0"/>
              <a:buChar char="•"/>
            </a:pPr>
            <a:r>
              <a:rPr lang="fr-FR" sz="2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Trois points distincts et non alignés</a:t>
            </a:r>
            <a:r>
              <a:rPr lang="fr-FR" sz="2400" dirty="0">
                <a:latin typeface="Comic Sans MS" panose="030F0702030302020204" pitchFamily="66" charset="0"/>
              </a:rPr>
              <a:t> A, B et C définissent un </a:t>
            </a:r>
            <a:r>
              <a:rPr lang="fr-FR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plan</a:t>
            </a:r>
            <a:r>
              <a:rPr lang="fr-FR" sz="2400" dirty="0">
                <a:latin typeface="Comic Sans MS" panose="030F0702030302020204" pitchFamily="66" charset="0"/>
              </a:rPr>
              <a:t>, noté (ABC).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484307" y="1646420"/>
            <a:ext cx="100187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1">
                  <a:lumMod val="75000"/>
                </a:schemeClr>
              </a:buClr>
              <a:buSzPct val="145000"/>
            </a:pPr>
            <a:r>
              <a:rPr lang="fr-FR" sz="32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1. Règles d’incidence</a:t>
            </a:r>
          </a:p>
        </p:txBody>
      </p:sp>
      <p:sp>
        <p:nvSpPr>
          <p:cNvPr id="9" name="Rectangle 8"/>
          <p:cNvSpPr/>
          <p:nvPr/>
        </p:nvSpPr>
        <p:spPr>
          <a:xfrm>
            <a:off x="1484306" y="2430102"/>
            <a:ext cx="104714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chemeClr val="accent1">
                  <a:lumMod val="75000"/>
                </a:schemeClr>
              </a:buClr>
              <a:buSzPct val="145000"/>
              <a:buFont typeface="Arial" panose="020B0604020202020204" pitchFamily="34" charset="0"/>
              <a:buChar char="•"/>
            </a:pPr>
            <a:r>
              <a:rPr lang="fr-FR" sz="2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Deux points distincts</a:t>
            </a:r>
            <a:r>
              <a:rPr lang="fr-FR" sz="2400" dirty="0">
                <a:latin typeface="Comic Sans MS" panose="030F0702030302020204" pitchFamily="66" charset="0"/>
              </a:rPr>
              <a:t> A et B définissent une </a:t>
            </a:r>
            <a:r>
              <a:rPr lang="fr-FR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droite</a:t>
            </a:r>
            <a:r>
              <a:rPr lang="fr-FR" sz="2400" dirty="0">
                <a:latin typeface="Comic Sans MS" panose="030F0702030302020204" pitchFamily="66" charset="0"/>
              </a:rPr>
              <a:t>, notée (AB).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484305" y="3871173"/>
            <a:ext cx="96077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chemeClr val="accent1">
                  <a:lumMod val="75000"/>
                </a:schemeClr>
              </a:buClr>
              <a:buSzPct val="145000"/>
              <a:buFont typeface="Arial" panose="020B0604020202020204" pitchFamily="34" charset="0"/>
              <a:buChar char="•"/>
            </a:pPr>
            <a:r>
              <a:rPr lang="fr-FR" sz="2400" dirty="0">
                <a:latin typeface="Comic Sans MS" panose="030F0702030302020204" pitchFamily="66" charset="0"/>
              </a:rPr>
              <a:t>Si A et B appartiennent à un même plan, alors la droite (AB) est </a:t>
            </a:r>
            <a:r>
              <a:rPr lang="fr-FR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contenue</a:t>
            </a:r>
            <a:r>
              <a:rPr lang="fr-FR" sz="2400" dirty="0">
                <a:latin typeface="Comic Sans MS" panose="030F0702030302020204" pitchFamily="66" charset="0"/>
              </a:rPr>
              <a:t> dans ce plan.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484305" y="4773792"/>
            <a:ext cx="104714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chemeClr val="accent1">
                  <a:lumMod val="75000"/>
                </a:schemeClr>
              </a:buClr>
              <a:buSzPct val="145000"/>
              <a:buFont typeface="Arial" panose="020B0604020202020204" pitchFamily="34" charset="0"/>
              <a:buChar char="•"/>
            </a:pPr>
            <a:r>
              <a:rPr lang="fr-FR" sz="2400" dirty="0">
                <a:latin typeface="Comic Sans MS" panose="030F0702030302020204" pitchFamily="66" charset="0"/>
              </a:rPr>
              <a:t>Dans tout plan de l’espace, on peut appliquer </a:t>
            </a:r>
            <a:r>
              <a:rPr lang="fr-FR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tous les théorèmes</a:t>
            </a:r>
            <a:r>
              <a:rPr lang="fr-FR" sz="2400" dirty="0">
                <a:latin typeface="Comic Sans MS" panose="030F0702030302020204" pitchFamily="66" charset="0"/>
              </a:rPr>
              <a:t> de géométrie plane.</a:t>
            </a:r>
          </a:p>
        </p:txBody>
      </p:sp>
    </p:spTree>
    <p:extLst>
      <p:ext uri="{BB962C8B-B14F-4D97-AF65-F5344CB8AC3E}">
        <p14:creationId xmlns:p14="http://schemas.microsoft.com/office/powerpoint/2010/main" val="39120976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/>
      <p:bldP spid="13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4311" y="-3315"/>
            <a:ext cx="10018713" cy="1752599"/>
          </a:xfrm>
        </p:spPr>
        <p:txBody>
          <a:bodyPr/>
          <a:lstStyle/>
          <a:p>
            <a:r>
              <a:rPr lang="fr-FR" dirty="0">
                <a:latin typeface="Comic Sans MS" panose="030F0702030302020204" pitchFamily="66" charset="0"/>
              </a:rPr>
              <a:t>Exercice 30 p 238 </a:t>
            </a:r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</p:nvPr>
        </p:nvSpPr>
        <p:spPr>
          <a:xfrm>
            <a:off x="10951856" y="55242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4782" y="1371600"/>
            <a:ext cx="5857769" cy="5189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662889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4311" y="-3315"/>
            <a:ext cx="10018713" cy="1752599"/>
          </a:xfrm>
        </p:spPr>
        <p:txBody>
          <a:bodyPr/>
          <a:lstStyle/>
          <a:p>
            <a:r>
              <a:rPr lang="fr-FR" dirty="0">
                <a:latin typeface="Comic Sans MS" panose="030F0702030302020204" pitchFamily="66" charset="0"/>
              </a:rPr>
              <a:t>III – Droites et plans dans l’espace</a:t>
            </a:r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</p:nvPr>
        </p:nvSpPr>
        <p:spPr>
          <a:xfrm>
            <a:off x="10951856" y="55242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484306" y="3218051"/>
            <a:ext cx="103114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chemeClr val="accent1">
                  <a:lumMod val="75000"/>
                </a:schemeClr>
              </a:buClr>
              <a:buSzPct val="145000"/>
              <a:buFont typeface="Arial" panose="020B0604020202020204" pitchFamily="34" charset="0"/>
              <a:buChar char="•"/>
            </a:pPr>
            <a:r>
              <a:rPr lang="fr-FR" sz="2400" dirty="0">
                <a:latin typeface="Comic Sans MS" panose="030F0702030302020204" pitchFamily="66" charset="0"/>
              </a:rPr>
              <a:t>Quand ils sont </a:t>
            </a:r>
            <a:r>
              <a:rPr lang="fr-FR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strictement parallèles</a:t>
            </a:r>
            <a:r>
              <a:rPr lang="fr-FR" sz="2400" dirty="0">
                <a:latin typeface="Comic Sans MS" panose="030F0702030302020204" pitchFamily="66" charset="0"/>
              </a:rPr>
              <a:t>, ils n’ont </a:t>
            </a:r>
            <a:r>
              <a:rPr lang="fr-FR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aucun</a:t>
            </a:r>
            <a:r>
              <a:rPr lang="fr-FR" sz="2400" dirty="0">
                <a:latin typeface="Comic Sans MS" panose="030F0702030302020204" pitchFamily="66" charset="0"/>
              </a:rPr>
              <a:t> point commun.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484307" y="1646420"/>
            <a:ext cx="100187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1">
                  <a:lumMod val="75000"/>
                </a:schemeClr>
              </a:buClr>
              <a:buSzPct val="145000"/>
            </a:pPr>
            <a:r>
              <a:rPr lang="fr-FR" sz="32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2. Positions relatives de deux plans</a:t>
            </a:r>
          </a:p>
        </p:txBody>
      </p:sp>
      <p:sp>
        <p:nvSpPr>
          <p:cNvPr id="9" name="Rectangle 8"/>
          <p:cNvSpPr/>
          <p:nvPr/>
        </p:nvSpPr>
        <p:spPr>
          <a:xfrm>
            <a:off x="1484306" y="2430102"/>
            <a:ext cx="104714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1">
                  <a:lumMod val="75000"/>
                </a:schemeClr>
              </a:buClr>
              <a:buSzPct val="145000"/>
            </a:pPr>
            <a:r>
              <a:rPr lang="fr-FR" sz="2400" dirty="0">
                <a:latin typeface="Comic Sans MS" panose="030F0702030302020204" pitchFamily="66" charset="0"/>
              </a:rPr>
              <a:t>Dans l’espace, deux plans P et P’ peuvent être </a:t>
            </a:r>
            <a:r>
              <a:rPr lang="fr-FR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strictement parallèles</a:t>
            </a:r>
            <a:r>
              <a:rPr lang="fr-FR" sz="2400" dirty="0">
                <a:latin typeface="Comic Sans MS" panose="030F0702030302020204" pitchFamily="66" charset="0"/>
              </a:rPr>
              <a:t> ou </a:t>
            </a:r>
            <a:r>
              <a:rPr lang="fr-FR" sz="2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sécants</a:t>
            </a:r>
            <a:r>
              <a:rPr lang="fr-FR" sz="2400" dirty="0">
                <a:latin typeface="Comic Sans MS" panose="030F0702030302020204" pitchFamily="66" charset="0"/>
              </a:rPr>
              <a:t> :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484305" y="3754540"/>
            <a:ext cx="96077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chemeClr val="accent1">
                  <a:lumMod val="75000"/>
                </a:schemeClr>
              </a:buClr>
              <a:buSzPct val="145000"/>
              <a:buFont typeface="Arial" panose="020B0604020202020204" pitchFamily="34" charset="0"/>
              <a:buChar char="•"/>
            </a:pPr>
            <a:r>
              <a:rPr lang="fr-FR" sz="2400" dirty="0">
                <a:latin typeface="Comic Sans MS" panose="030F0702030302020204" pitchFamily="66" charset="0"/>
              </a:rPr>
              <a:t>Quand ils sont </a:t>
            </a:r>
            <a:r>
              <a:rPr lang="fr-FR" sz="2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sécants</a:t>
            </a:r>
            <a:r>
              <a:rPr lang="fr-FR" sz="2400" dirty="0">
                <a:latin typeface="Comic Sans MS" panose="030F0702030302020204" pitchFamily="66" charset="0"/>
              </a:rPr>
              <a:t>, leur intersection est </a:t>
            </a:r>
            <a:r>
              <a:rPr lang="fr-FR" sz="2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une droite </a:t>
            </a:r>
            <a:r>
              <a:rPr lang="el-GR" sz="2400" dirty="0">
                <a:latin typeface="Comic Sans MS" panose="030F0702030302020204" pitchFamily="66" charset="0"/>
              </a:rPr>
              <a:t>Δ</a:t>
            </a:r>
            <a:r>
              <a:rPr lang="fr-FR" sz="2400" dirty="0"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2706" y="4334686"/>
            <a:ext cx="3994907" cy="2059049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4217" y="4376132"/>
            <a:ext cx="4721919" cy="2159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9697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</p:nvPr>
        </p:nvSpPr>
        <p:spPr>
          <a:xfrm>
            <a:off x="10951856" y="55242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484305" y="3103846"/>
            <a:ext cx="96077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chemeClr val="accent1">
                  <a:lumMod val="75000"/>
                </a:schemeClr>
              </a:buClr>
              <a:buSzPct val="145000"/>
              <a:buFont typeface="Arial" panose="020B0604020202020204" pitchFamily="34" charset="0"/>
              <a:buChar char="•"/>
            </a:pPr>
            <a:r>
              <a:rPr lang="fr-FR" sz="2400" dirty="0">
                <a:latin typeface="Comic Sans MS" panose="030F0702030302020204" pitchFamily="66" charset="0"/>
              </a:rPr>
              <a:t>Quand ils sont </a:t>
            </a:r>
            <a:r>
              <a:rPr lang="fr-FR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parallèles</a:t>
            </a:r>
            <a:r>
              <a:rPr lang="fr-FR" sz="2400" dirty="0">
                <a:latin typeface="Comic Sans MS" panose="030F0702030302020204" pitchFamily="66" charset="0"/>
              </a:rPr>
              <a:t>, </a:t>
            </a:r>
            <a:r>
              <a:rPr lang="el-GR" sz="2400" dirty="0">
                <a:latin typeface="Comic Sans MS" panose="030F0702030302020204" pitchFamily="66" charset="0"/>
              </a:rPr>
              <a:t>Δ </a:t>
            </a:r>
            <a:r>
              <a:rPr lang="fr-FR" sz="2400" dirty="0">
                <a:latin typeface="Comic Sans MS" panose="030F0702030302020204" pitchFamily="66" charset="0"/>
              </a:rPr>
              <a:t>peut être </a:t>
            </a:r>
            <a:r>
              <a:rPr lang="fr-FR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contenue</a:t>
            </a:r>
            <a:r>
              <a:rPr lang="fr-FR" sz="2400" dirty="0">
                <a:latin typeface="Comic Sans MS" panose="030F0702030302020204" pitchFamily="66" charset="0"/>
              </a:rPr>
              <a:t> dans P ou </a:t>
            </a:r>
            <a:r>
              <a:rPr lang="fr-FR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strictement parallèle </a:t>
            </a:r>
            <a:r>
              <a:rPr lang="fr-FR" sz="2400" dirty="0">
                <a:latin typeface="Comic Sans MS" panose="030F0702030302020204" pitchFamily="66" charset="0"/>
              </a:rPr>
              <a:t>à P.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484307" y="640580"/>
            <a:ext cx="100187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1">
                  <a:lumMod val="75000"/>
                </a:schemeClr>
              </a:buClr>
              <a:buSzPct val="145000"/>
            </a:pPr>
            <a:r>
              <a:rPr lang="fr-FR" sz="32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3. Positions relatives d’une droite et d’un plan</a:t>
            </a:r>
          </a:p>
        </p:txBody>
      </p:sp>
      <p:sp>
        <p:nvSpPr>
          <p:cNvPr id="9" name="Rectangle 8"/>
          <p:cNvSpPr/>
          <p:nvPr/>
        </p:nvSpPr>
        <p:spPr>
          <a:xfrm>
            <a:off x="1484306" y="1424262"/>
            <a:ext cx="104714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1">
                  <a:lumMod val="75000"/>
                </a:schemeClr>
              </a:buClr>
              <a:buSzPct val="145000"/>
            </a:pPr>
            <a:r>
              <a:rPr lang="fr-FR" sz="2400" dirty="0">
                <a:latin typeface="Comic Sans MS" panose="030F0702030302020204" pitchFamily="66" charset="0"/>
              </a:rPr>
              <a:t>Dans l’espace, une droite </a:t>
            </a:r>
            <a:r>
              <a:rPr lang="el-GR" sz="2400" dirty="0">
                <a:latin typeface="Comic Sans MS" panose="030F0702030302020204" pitchFamily="66" charset="0"/>
              </a:rPr>
              <a:t>Δ</a:t>
            </a:r>
            <a:r>
              <a:rPr lang="fr-FR" sz="2400" dirty="0">
                <a:latin typeface="Comic Sans MS" panose="030F0702030302020204" pitchFamily="66" charset="0"/>
              </a:rPr>
              <a:t> et un plan P peuvent être </a:t>
            </a:r>
            <a:r>
              <a:rPr lang="fr-FR" sz="2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sécants</a:t>
            </a:r>
            <a:r>
              <a:rPr lang="fr-FR" sz="2400" dirty="0">
                <a:latin typeface="Comic Sans MS" panose="030F0702030302020204" pitchFamily="66" charset="0"/>
              </a:rPr>
              <a:t> ou </a:t>
            </a:r>
            <a:r>
              <a:rPr lang="fr-FR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parallèles </a:t>
            </a:r>
            <a:r>
              <a:rPr lang="fr-FR" sz="2400" dirty="0">
                <a:latin typeface="Comic Sans MS" panose="030F0702030302020204" pitchFamily="66" charset="0"/>
              </a:rPr>
              <a:t>: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484306" y="2272849"/>
            <a:ext cx="96077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chemeClr val="accent1">
                  <a:lumMod val="75000"/>
                </a:schemeClr>
              </a:buClr>
              <a:buSzPct val="145000"/>
              <a:buFont typeface="Arial" panose="020B0604020202020204" pitchFamily="34" charset="0"/>
              <a:buChar char="•"/>
            </a:pPr>
            <a:r>
              <a:rPr lang="fr-FR" sz="2400" dirty="0">
                <a:latin typeface="Comic Sans MS" panose="030F0702030302020204" pitchFamily="66" charset="0"/>
              </a:rPr>
              <a:t>Quand ils sont </a:t>
            </a:r>
            <a:r>
              <a:rPr lang="fr-FR" sz="2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sécants</a:t>
            </a:r>
            <a:r>
              <a:rPr lang="fr-FR" sz="2400" dirty="0">
                <a:latin typeface="Comic Sans MS" panose="030F0702030302020204" pitchFamily="66" charset="0"/>
              </a:rPr>
              <a:t>, leur intersection est </a:t>
            </a:r>
            <a:r>
              <a:rPr lang="fr-FR" sz="2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un point </a:t>
            </a:r>
            <a:r>
              <a:rPr lang="fr-FR" sz="2400" dirty="0">
                <a:latin typeface="Comic Sans MS" panose="030F0702030302020204" pitchFamily="66" charset="0"/>
              </a:rPr>
              <a:t>M. On dit que </a:t>
            </a:r>
            <a:r>
              <a:rPr lang="el-GR" sz="2400" dirty="0">
                <a:latin typeface="Comic Sans MS" panose="030F0702030302020204" pitchFamily="66" charset="0"/>
              </a:rPr>
              <a:t>Δ</a:t>
            </a:r>
            <a:r>
              <a:rPr lang="fr-FR" sz="2400" dirty="0">
                <a:latin typeface="Comic Sans MS" panose="030F0702030302020204" pitchFamily="66" charset="0"/>
              </a:rPr>
              <a:t> coupe P en M.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464" y="4133750"/>
            <a:ext cx="2964878" cy="239333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5250" y="4133750"/>
            <a:ext cx="3742306" cy="239333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8336" y="4133750"/>
            <a:ext cx="3755060" cy="2393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9133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</p:nvPr>
        </p:nvSpPr>
        <p:spPr>
          <a:xfrm>
            <a:off x="10951856" y="55242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484305" y="3473178"/>
            <a:ext cx="100187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chemeClr val="accent1">
                  <a:lumMod val="75000"/>
                </a:schemeClr>
              </a:buClr>
              <a:buSzPct val="145000"/>
              <a:buFont typeface="Arial" panose="020B0604020202020204" pitchFamily="34" charset="0"/>
              <a:buChar char="•"/>
            </a:pPr>
            <a:r>
              <a:rPr lang="fr-FR" sz="2400" dirty="0">
                <a:latin typeface="Comic Sans MS" panose="030F0702030302020204" pitchFamily="66" charset="0"/>
              </a:rPr>
              <a:t>Quand elles sont </a:t>
            </a:r>
            <a:r>
              <a:rPr lang="fr-FR" sz="2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non coplanaires</a:t>
            </a:r>
            <a:r>
              <a:rPr lang="fr-FR" sz="2400" dirty="0">
                <a:latin typeface="Comic Sans MS" panose="030F0702030302020204" pitchFamily="66" charset="0"/>
              </a:rPr>
              <a:t>, elles n’ont </a:t>
            </a:r>
            <a:r>
              <a:rPr lang="fr-FR" sz="2400" b="1" dirty="0">
                <a:latin typeface="Comic Sans MS" panose="030F0702030302020204" pitchFamily="66" charset="0"/>
              </a:rPr>
              <a:t>aucun</a:t>
            </a:r>
            <a:r>
              <a:rPr lang="fr-FR" sz="2400" dirty="0">
                <a:latin typeface="Comic Sans MS" panose="030F0702030302020204" pitchFamily="66" charset="0"/>
              </a:rPr>
              <a:t> point commun.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484307" y="640580"/>
            <a:ext cx="100187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1">
                  <a:lumMod val="75000"/>
                </a:schemeClr>
              </a:buClr>
              <a:buSzPct val="145000"/>
            </a:pPr>
            <a:r>
              <a:rPr lang="fr-FR" sz="32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4. Positions relatives de deux droites</a:t>
            </a:r>
          </a:p>
        </p:txBody>
      </p:sp>
      <p:sp>
        <p:nvSpPr>
          <p:cNvPr id="9" name="Rectangle 8"/>
          <p:cNvSpPr/>
          <p:nvPr/>
        </p:nvSpPr>
        <p:spPr>
          <a:xfrm>
            <a:off x="1484306" y="1424262"/>
            <a:ext cx="104714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1">
                  <a:lumMod val="75000"/>
                </a:schemeClr>
              </a:buClr>
              <a:buSzPct val="145000"/>
            </a:pPr>
            <a:r>
              <a:rPr lang="fr-FR" sz="2400" dirty="0">
                <a:latin typeface="Comic Sans MS" panose="030F0702030302020204" pitchFamily="66" charset="0"/>
              </a:rPr>
              <a:t>Dans l’espace, deux droites distinctes </a:t>
            </a:r>
            <a:r>
              <a:rPr lang="el-GR" sz="2400" dirty="0">
                <a:latin typeface="Comic Sans MS" panose="030F0702030302020204" pitchFamily="66" charset="0"/>
              </a:rPr>
              <a:t>Δ</a:t>
            </a:r>
            <a:r>
              <a:rPr lang="fr-FR" sz="2400" dirty="0">
                <a:latin typeface="Comic Sans MS" panose="030F0702030302020204" pitchFamily="66" charset="0"/>
              </a:rPr>
              <a:t> et </a:t>
            </a:r>
            <a:r>
              <a:rPr lang="el-GR" sz="2400" dirty="0">
                <a:latin typeface="Comic Sans MS" panose="030F0702030302020204" pitchFamily="66" charset="0"/>
              </a:rPr>
              <a:t>Δ</a:t>
            </a:r>
            <a:r>
              <a:rPr lang="fr-FR" sz="2400" dirty="0">
                <a:latin typeface="Comic Sans MS" panose="030F0702030302020204" pitchFamily="66" charset="0"/>
              </a:rPr>
              <a:t>’ peuvent être </a:t>
            </a:r>
            <a:r>
              <a:rPr lang="fr-FR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coplanaires</a:t>
            </a:r>
            <a:r>
              <a:rPr lang="fr-FR" sz="2400" dirty="0">
                <a:latin typeface="Comic Sans MS" panose="030F0702030302020204" pitchFamily="66" charset="0"/>
              </a:rPr>
              <a:t> ou </a:t>
            </a:r>
            <a:r>
              <a:rPr lang="fr-FR" sz="2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non coplanaires </a:t>
            </a:r>
            <a:r>
              <a:rPr lang="fr-FR" sz="2400" dirty="0">
                <a:latin typeface="Comic Sans MS" panose="030F0702030302020204" pitchFamily="66" charset="0"/>
              </a:rPr>
              <a:t>: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484306" y="2272849"/>
            <a:ext cx="100187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chemeClr val="accent1">
                  <a:lumMod val="75000"/>
                </a:schemeClr>
              </a:buClr>
              <a:buSzPct val="145000"/>
              <a:buFont typeface="Arial" panose="020B0604020202020204" pitchFamily="34" charset="0"/>
              <a:buChar char="•"/>
            </a:pPr>
            <a:r>
              <a:rPr lang="fr-FR" sz="2400" dirty="0">
                <a:latin typeface="Comic Sans MS" panose="030F0702030302020204" pitchFamily="66" charset="0"/>
              </a:rPr>
              <a:t>Quand elles sont </a:t>
            </a:r>
            <a:r>
              <a:rPr lang="fr-FR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coplanaires</a:t>
            </a:r>
            <a:r>
              <a:rPr lang="fr-FR" sz="2400" dirty="0">
                <a:latin typeface="Comic Sans MS" panose="030F0702030302020204" pitchFamily="66" charset="0"/>
              </a:rPr>
              <a:t>, elles peuvent être </a:t>
            </a:r>
            <a:r>
              <a:rPr lang="fr-FR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strictement parallèles</a:t>
            </a:r>
            <a:r>
              <a:rPr lang="fr-FR" sz="2400" dirty="0">
                <a:latin typeface="Comic Sans MS" panose="030F0702030302020204" pitchFamily="66" charset="0"/>
              </a:rPr>
              <a:t> ou </a:t>
            </a:r>
            <a:r>
              <a:rPr lang="fr-FR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sécantes</a:t>
            </a:r>
            <a:r>
              <a:rPr lang="fr-FR" sz="2400" dirty="0">
                <a:latin typeface="Comic Sans MS" panose="030F0702030302020204" pitchFamily="66" charset="0"/>
              </a:rPr>
              <a:t>, dans ce dernier cas leur intersection est </a:t>
            </a:r>
            <a:r>
              <a:rPr lang="fr-FR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un unique point</a:t>
            </a:r>
            <a:r>
              <a:rPr lang="fr-FR" sz="2400" dirty="0">
                <a:latin typeface="Comic Sans MS" panose="030F0702030302020204" pitchFamily="66" charset="0"/>
              </a:rPr>
              <a:t> M.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4305" y="4050142"/>
            <a:ext cx="2540189" cy="2625431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1" y="4050142"/>
            <a:ext cx="2478668" cy="2625431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2420" y="4045742"/>
            <a:ext cx="3019436" cy="2629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2714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1028" name="Picture 4" descr="Afficher l'image d'orig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053" y="1049068"/>
            <a:ext cx="6667500" cy="500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85938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</p:nvPr>
        </p:nvSpPr>
        <p:spPr>
          <a:xfrm>
            <a:off x="10951856" y="55242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1484307" y="640580"/>
            <a:ext cx="100187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1">
                  <a:lumMod val="75000"/>
                </a:schemeClr>
              </a:buClr>
              <a:buSzPct val="145000"/>
            </a:pPr>
            <a:r>
              <a:rPr lang="fr-FR" sz="32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4. Positions relatives de deux droites</a:t>
            </a:r>
          </a:p>
        </p:txBody>
      </p:sp>
      <p:sp>
        <p:nvSpPr>
          <p:cNvPr id="9" name="Rectangle 8"/>
          <p:cNvSpPr/>
          <p:nvPr/>
        </p:nvSpPr>
        <p:spPr>
          <a:xfrm>
            <a:off x="1484306" y="1652862"/>
            <a:ext cx="104714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1">
                  <a:lumMod val="75000"/>
                </a:schemeClr>
              </a:buClr>
              <a:buSzPct val="145000"/>
            </a:pPr>
            <a:r>
              <a:rPr lang="fr-FR" sz="2400" u="sng" dirty="0">
                <a:latin typeface="Comic Sans MS" panose="030F0702030302020204" pitchFamily="66" charset="0"/>
              </a:rPr>
              <a:t>Remarque :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484306" y="2501449"/>
            <a:ext cx="100187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1">
                  <a:lumMod val="75000"/>
                </a:schemeClr>
              </a:buClr>
              <a:buSzPct val="145000"/>
            </a:pPr>
            <a:r>
              <a:rPr lang="fr-FR" sz="2400" dirty="0">
                <a:latin typeface="Comic Sans MS" panose="030F0702030302020204" pitchFamily="66" charset="0"/>
              </a:rPr>
              <a:t>Deux droites, strictement parallèles ou sécantes, définissent un plan.</a:t>
            </a:r>
          </a:p>
        </p:txBody>
      </p:sp>
    </p:spTree>
    <p:extLst>
      <p:ext uri="{BB962C8B-B14F-4D97-AF65-F5344CB8AC3E}">
        <p14:creationId xmlns:p14="http://schemas.microsoft.com/office/powerpoint/2010/main" val="10014605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4311" y="-3315"/>
            <a:ext cx="10018713" cy="1752599"/>
          </a:xfrm>
        </p:spPr>
        <p:txBody>
          <a:bodyPr/>
          <a:lstStyle/>
          <a:p>
            <a:r>
              <a:rPr lang="fr-FR" dirty="0">
                <a:latin typeface="Comic Sans MS" panose="030F0702030302020204" pitchFamily="66" charset="0"/>
              </a:rPr>
              <a:t>Exercice 12 p 235</a:t>
            </a:r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</p:nvPr>
        </p:nvSpPr>
        <p:spPr>
          <a:xfrm>
            <a:off x="10951856" y="55242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7548243" y="1284147"/>
            <a:ext cx="17581931" cy="648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9516" y="1417673"/>
            <a:ext cx="5548301" cy="5268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699033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4311" y="-3315"/>
            <a:ext cx="10018713" cy="1752599"/>
          </a:xfrm>
        </p:spPr>
        <p:txBody>
          <a:bodyPr/>
          <a:lstStyle/>
          <a:p>
            <a:r>
              <a:rPr lang="fr-FR" dirty="0">
                <a:latin typeface="Comic Sans MS" panose="030F0702030302020204" pitchFamily="66" charset="0"/>
              </a:rPr>
              <a:t>Retour sur l’exercice 3 du TP 5</a:t>
            </a:r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</p:nvPr>
        </p:nvSpPr>
        <p:spPr>
          <a:xfrm>
            <a:off x="10951856" y="55242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7548243" y="1284147"/>
            <a:ext cx="17581931" cy="648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409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6880" y="1932919"/>
            <a:ext cx="2176143" cy="2447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3"/>
              <p:cNvSpPr>
                <a:spLocks noChangeArrowheads="1"/>
              </p:cNvSpPr>
              <p:nvPr/>
            </p:nvSpPr>
            <p:spPr bwMode="auto">
              <a:xfrm>
                <a:off x="1484310" y="1789738"/>
                <a:ext cx="7522530" cy="24940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just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ABCDE est une pyramide, telle que le quadrilatère BCDE est un trapèze, c’est-à-dire que les droites (BE) et (CD) sont parallèles, et les droites (BC) et (ED) ne le sont pas.</a:t>
                </a:r>
                <a:endParaRPr kumimoji="0" lang="fr-FR" altLang="fr-FR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  <a:p>
                <a:pPr marL="0" marR="0" lvl="0" indent="0" algn="just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 est le milieu de [AB] et J celui de [AC].</a:t>
                </a:r>
                <a:endParaRPr kumimoji="0" lang="fr-FR" altLang="fr-FR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  <a:p>
                <a:pPr marL="0" marR="0" lvl="0" indent="0" algn="just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 est un point du segment [AD] tel que </a:t>
                </a:r>
                <a14:m>
                  <m:oMath xmlns:m="http://schemas.openxmlformats.org/officeDocument/2006/math">
                    <m:r>
                      <a:rPr kumimoji="0" lang="fr-FR" altLang="fr-FR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𝐴𝐾</m:t>
                    </m:r>
                    <m:r>
                      <a:rPr kumimoji="0" lang="fr-FR" altLang="fr-FR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kumimoji="0" lang="fr-FR" altLang="fr-FR" sz="24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fr-FR" altLang="fr-FR" sz="24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kumimoji="0" lang="fr-FR" altLang="fr-FR" sz="24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kumimoji="0" lang="fr-FR" altLang="fr-FR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𝐴𝐷</m:t>
                    </m:r>
                  </m:oMath>
                </a14:m>
                <a:r>
                  <a:rPr kumimoji="0" lang="fr-FR" altLang="fr-FR" sz="2400" b="0" i="1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kumimoji="0" lang="fr-FR" altLang="fr-FR" sz="4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84310" y="1789738"/>
                <a:ext cx="7522530" cy="2494016"/>
              </a:xfrm>
              <a:prstGeom prst="rect">
                <a:avLst/>
              </a:prstGeom>
              <a:blipFill>
                <a:blip r:embed="rId3"/>
                <a:stretch>
                  <a:fillRect l="-1215" t="-978" r="-1215" b="-146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1850069" y="4334443"/>
            <a:ext cx="1001871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tabLst>
                <a:tab pos="6188710" algn="l"/>
              </a:tabLst>
            </a:pPr>
            <a:r>
              <a:rPr lang="fr-FR" sz="2400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Déterminer la position relative des droites (IJ) et (BC).</a:t>
            </a:r>
            <a:endParaRPr lang="fr-FR" sz="2400" u="dotted" dirty="0"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tabLst>
                <a:tab pos="6188710" algn="l"/>
              </a:tabLst>
            </a:pPr>
            <a:r>
              <a:rPr lang="fr-FR" sz="2400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Déterminer la position relative des droites (JK) et (CD).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tabLst>
                <a:tab pos="6188710" algn="l"/>
              </a:tabLst>
            </a:pPr>
            <a:r>
              <a:rPr lang="fr-FR" sz="2400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Déterminer l’intersection de la droite (JK) et du plan (BCD).</a:t>
            </a:r>
            <a:endParaRPr lang="fr-FR" sz="2400" u="dotted" dirty="0"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1000"/>
              </a:spcAft>
              <a:buFont typeface="+mj-lt"/>
              <a:buAutoNum type="arabicPeriod"/>
              <a:tabLst>
                <a:tab pos="6188710" algn="l"/>
              </a:tabLst>
            </a:pPr>
            <a:r>
              <a:rPr lang="fr-FR" sz="24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Déterminer l’intersection des plans (ABC) et (ADE).</a:t>
            </a:r>
            <a:r>
              <a:rPr lang="fr-FR" sz="2400" u="dotted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850342665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4311" y="-3315"/>
            <a:ext cx="10018713" cy="1752599"/>
          </a:xfrm>
        </p:spPr>
        <p:txBody>
          <a:bodyPr/>
          <a:lstStyle/>
          <a:p>
            <a:r>
              <a:rPr lang="fr-FR" dirty="0">
                <a:latin typeface="Comic Sans MS" panose="030F0702030302020204" pitchFamily="66" charset="0"/>
              </a:rPr>
              <a:t>Exercices 17 et 18 p 236</a:t>
            </a:r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</p:nvPr>
        </p:nvSpPr>
        <p:spPr>
          <a:xfrm>
            <a:off x="10951856" y="55242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7548243" y="1284147"/>
            <a:ext cx="17581931" cy="648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984" y="1585673"/>
            <a:ext cx="5761366" cy="4926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711356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106466" y="729297"/>
            <a:ext cx="62720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1">
                  <a:lumMod val="75000"/>
                </a:schemeClr>
              </a:buClr>
              <a:buSzPct val="145000"/>
            </a:pPr>
            <a:r>
              <a:rPr lang="fr-FR" sz="3600" dirty="0">
                <a:latin typeface="Comic Sans MS" panose="030F0702030302020204" pitchFamily="66" charset="0"/>
              </a:rPr>
              <a:t>La Terre est une sphère</a:t>
            </a:r>
          </a:p>
        </p:txBody>
      </p:sp>
      <p:pic>
        <p:nvPicPr>
          <p:cNvPr id="2050" name="Picture 2" descr="Afficher l'image d'orig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0766" y="1804192"/>
            <a:ext cx="5346186" cy="424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maths-et-tiques.fr/images/M_images/Image-195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6339" y="2144159"/>
            <a:ext cx="5499989" cy="3368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4609602" y="753109"/>
            <a:ext cx="62720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1">
                  <a:lumMod val="75000"/>
                </a:schemeClr>
              </a:buClr>
              <a:buSzPct val="145000"/>
            </a:pPr>
            <a:r>
              <a:rPr lang="fr-FR" sz="3600" dirty="0">
                <a:latin typeface="Comic Sans MS" panose="030F0702030302020204" pitchFamily="66" charset="0"/>
              </a:rPr>
              <a:t>L’architecture</a:t>
            </a:r>
          </a:p>
        </p:txBody>
      </p:sp>
      <p:sp>
        <p:nvSpPr>
          <p:cNvPr id="9" name="Rectangle 8"/>
          <p:cNvSpPr/>
          <p:nvPr/>
        </p:nvSpPr>
        <p:spPr>
          <a:xfrm>
            <a:off x="3656533" y="5753883"/>
            <a:ext cx="62720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1">
                  <a:lumMod val="75000"/>
                </a:schemeClr>
              </a:buClr>
              <a:buSzPct val="145000"/>
            </a:pPr>
            <a:r>
              <a:rPr lang="fr-FR" sz="3600" dirty="0">
                <a:latin typeface="Comic Sans MS" panose="030F0702030302020204" pitchFamily="66" charset="0"/>
              </a:rPr>
              <a:t>Les arènes de Nîmes</a:t>
            </a:r>
          </a:p>
        </p:txBody>
      </p:sp>
      <p:pic>
        <p:nvPicPr>
          <p:cNvPr id="2054" name="Picture 6" descr="http://www.maths-et-tiques.fr/images/M_images/HGschul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139" y="1772950"/>
            <a:ext cx="6664387" cy="3965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2714139" y="5769504"/>
            <a:ext cx="72144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1">
                  <a:lumMod val="75000"/>
                </a:schemeClr>
              </a:buClr>
              <a:buSzPct val="145000"/>
            </a:pPr>
            <a:r>
              <a:rPr lang="fr-FR" sz="3600" dirty="0">
                <a:latin typeface="Comic Sans MS" panose="030F0702030302020204" pitchFamily="66" charset="0"/>
              </a:rPr>
              <a:t>L’école Heinz-</a:t>
            </a:r>
            <a:r>
              <a:rPr lang="fr-FR" sz="3600" dirty="0" err="1">
                <a:latin typeface="Comic Sans MS" panose="030F0702030302020204" pitchFamily="66" charset="0"/>
              </a:rPr>
              <a:t>Galinsky</a:t>
            </a:r>
            <a:r>
              <a:rPr lang="fr-FR" sz="3600" dirty="0">
                <a:latin typeface="Comic Sans MS" panose="030F0702030302020204" pitchFamily="66" charset="0"/>
              </a:rPr>
              <a:t> à Berlin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789297" y="754558"/>
            <a:ext cx="62720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1">
                  <a:lumMod val="75000"/>
                </a:schemeClr>
              </a:buClr>
              <a:buSzPct val="145000"/>
            </a:pPr>
            <a:r>
              <a:rPr lang="fr-FR" sz="3600" dirty="0">
                <a:latin typeface="Comic Sans MS" panose="030F0702030302020204" pitchFamily="66" charset="0"/>
              </a:rPr>
              <a:t>La biologie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196284" y="5909599"/>
            <a:ext cx="27290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1">
                  <a:lumMod val="75000"/>
                </a:schemeClr>
              </a:buClr>
              <a:buSzPct val="145000"/>
            </a:pPr>
            <a:r>
              <a:rPr lang="fr-FR" sz="3600" dirty="0">
                <a:latin typeface="Comic Sans MS" panose="030F0702030302020204" pitchFamily="66" charset="0"/>
              </a:rPr>
              <a:t>L’ADN</a:t>
            </a:r>
          </a:p>
        </p:txBody>
      </p:sp>
      <p:pic>
        <p:nvPicPr>
          <p:cNvPr id="2056" name="Picture 8" descr="Afficher l'image d'origi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899" y="1623825"/>
            <a:ext cx="6340866" cy="4128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www.maths-et-tiques.fr/images/M_images/Atomium-1008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2831" y="1676109"/>
            <a:ext cx="4487002" cy="4023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4930336" y="744918"/>
            <a:ext cx="62720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1">
                  <a:lumMod val="75000"/>
                </a:schemeClr>
              </a:buClr>
              <a:buSzPct val="145000"/>
            </a:pPr>
            <a:r>
              <a:rPr lang="fr-FR" sz="3600" dirty="0">
                <a:latin typeface="Comic Sans MS" panose="030F0702030302020204" pitchFamily="66" charset="0"/>
              </a:rPr>
              <a:t>La physique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196283" y="5923377"/>
            <a:ext cx="27290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1">
                  <a:lumMod val="75000"/>
                </a:schemeClr>
              </a:buClr>
              <a:buSzPct val="145000"/>
            </a:pPr>
            <a:r>
              <a:rPr lang="fr-FR" sz="3600" dirty="0">
                <a:latin typeface="Comic Sans MS" panose="030F0702030302020204" pitchFamily="66" charset="0"/>
              </a:rPr>
              <a:t>Les atomes</a:t>
            </a:r>
          </a:p>
        </p:txBody>
      </p:sp>
      <p:pic>
        <p:nvPicPr>
          <p:cNvPr id="2060" name="Picture 12" descr="http://www.maths-et-tiques.fr/images/M_images/Image-196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7728" y="1599691"/>
            <a:ext cx="4459224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5813859" y="781583"/>
            <a:ext cx="39306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1">
                  <a:lumMod val="75000"/>
                </a:schemeClr>
              </a:buClr>
              <a:buSzPct val="145000"/>
            </a:pPr>
            <a:r>
              <a:rPr lang="fr-FR" sz="3600" dirty="0">
                <a:latin typeface="Comic Sans MS" panose="030F0702030302020204" pitchFamily="66" charset="0"/>
              </a:rPr>
              <a:t>L’art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296339" y="5896211"/>
            <a:ext cx="63580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1">
                  <a:lumMod val="75000"/>
                </a:schemeClr>
              </a:buClr>
              <a:buSzPct val="145000"/>
            </a:pPr>
            <a:r>
              <a:rPr lang="fr-FR" sz="3600" dirty="0">
                <a:latin typeface="Comic Sans MS" panose="030F0702030302020204" pitchFamily="66" charset="0"/>
              </a:rPr>
              <a:t>Les perspectives impossibles</a:t>
            </a:r>
          </a:p>
        </p:txBody>
      </p:sp>
    </p:spTree>
    <p:extLst>
      <p:ext uri="{BB962C8B-B14F-4D97-AF65-F5344CB8AC3E}">
        <p14:creationId xmlns:p14="http://schemas.microsoft.com/office/powerpoint/2010/main" val="1866537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8" grpId="1"/>
      <p:bldP spid="9" grpId="0"/>
      <p:bldP spid="9" grpId="1"/>
      <p:bldP spid="11" grpId="0"/>
      <p:bldP spid="11" grpId="1"/>
      <p:bldP spid="12" grpId="0"/>
      <p:bldP spid="12" grpId="1"/>
      <p:bldP spid="13" grpId="0"/>
      <p:bldP spid="13" grpId="1"/>
      <p:bldP spid="16" grpId="0"/>
      <p:bldP spid="16" grpId="1"/>
      <p:bldP spid="17" grpId="0"/>
      <p:bldP spid="17" grpId="1"/>
      <p:bldP spid="19" grpId="1"/>
      <p:bldP spid="20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4311" y="-3315"/>
            <a:ext cx="10018713" cy="1752599"/>
          </a:xfrm>
        </p:spPr>
        <p:txBody>
          <a:bodyPr/>
          <a:lstStyle/>
          <a:p>
            <a:r>
              <a:rPr lang="fr-FR" dirty="0">
                <a:latin typeface="Comic Sans MS" panose="030F0702030302020204" pitchFamily="66" charset="0"/>
              </a:rPr>
              <a:t>I – Représentation dans l’espace</a:t>
            </a:r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</p:nvPr>
        </p:nvSpPr>
        <p:spPr>
          <a:xfrm>
            <a:off x="10951856" y="55242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1484307" y="1646420"/>
            <a:ext cx="100187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1">
                  <a:lumMod val="75000"/>
                </a:schemeClr>
              </a:buClr>
              <a:buSzPct val="145000"/>
            </a:pPr>
            <a:r>
              <a:rPr lang="fr-FR" sz="32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1. Perspective cavalière</a:t>
            </a:r>
          </a:p>
        </p:txBody>
      </p:sp>
      <p:sp>
        <p:nvSpPr>
          <p:cNvPr id="9" name="Rectangle 8"/>
          <p:cNvSpPr/>
          <p:nvPr/>
        </p:nvSpPr>
        <p:spPr>
          <a:xfrm>
            <a:off x="1484307" y="3646880"/>
            <a:ext cx="100187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1">
                  <a:lumMod val="75000"/>
                </a:schemeClr>
              </a:buClr>
              <a:buSzPct val="145000"/>
            </a:pPr>
            <a:r>
              <a:rPr lang="fr-FR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Ce n’est en aucun cas ce que nous voyons effectivement.</a:t>
            </a:r>
            <a:endParaRPr lang="fr-FR" sz="2400" dirty="0">
              <a:latin typeface="Comic Sans MS" panose="030F0702030302020204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84307" y="2497810"/>
            <a:ext cx="96077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1">
                  <a:lumMod val="75000"/>
                </a:schemeClr>
              </a:buClr>
              <a:buSzPct val="145000"/>
            </a:pPr>
            <a:r>
              <a:rPr lang="fr-FR" sz="2400" dirty="0">
                <a:latin typeface="Comic Sans MS" panose="030F0702030302020204" pitchFamily="66" charset="0"/>
              </a:rPr>
              <a:t>La perspective cavalière est une convention mathématique de représentation des solides dans un plan.</a:t>
            </a:r>
          </a:p>
        </p:txBody>
      </p:sp>
    </p:spTree>
    <p:extLst>
      <p:ext uri="{BB962C8B-B14F-4D97-AF65-F5344CB8AC3E}">
        <p14:creationId xmlns:p14="http://schemas.microsoft.com/office/powerpoint/2010/main" val="17659308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9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</p:nvPr>
        </p:nvSpPr>
        <p:spPr>
          <a:xfrm>
            <a:off x="10951856" y="55242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1484307" y="753909"/>
            <a:ext cx="100187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1">
                  <a:lumMod val="75000"/>
                </a:schemeClr>
              </a:buClr>
              <a:buSzPct val="145000"/>
            </a:pPr>
            <a:r>
              <a:rPr lang="fr-FR" sz="32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I.1. Perspective cavalière</a:t>
            </a:r>
          </a:p>
        </p:txBody>
      </p:sp>
      <p:sp>
        <p:nvSpPr>
          <p:cNvPr id="7" name="Rectangle 6"/>
          <p:cNvSpPr/>
          <p:nvPr/>
        </p:nvSpPr>
        <p:spPr>
          <a:xfrm>
            <a:off x="3571656" y="4506256"/>
            <a:ext cx="2803556" cy="1678675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0" name="Straight Connector 5"/>
          <p:cNvCxnSpPr/>
          <p:nvPr/>
        </p:nvCxnSpPr>
        <p:spPr>
          <a:xfrm flipV="1">
            <a:off x="6375212" y="4165062"/>
            <a:ext cx="1514901" cy="201986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7"/>
          <p:cNvCxnSpPr/>
          <p:nvPr/>
        </p:nvCxnSpPr>
        <p:spPr>
          <a:xfrm flipV="1">
            <a:off x="6375212" y="2481685"/>
            <a:ext cx="1514901" cy="201986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8"/>
          <p:cNvCxnSpPr/>
          <p:nvPr/>
        </p:nvCxnSpPr>
        <p:spPr>
          <a:xfrm flipV="1">
            <a:off x="3571656" y="2481685"/>
            <a:ext cx="1514901" cy="201986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9"/>
          <p:cNvCxnSpPr/>
          <p:nvPr/>
        </p:nvCxnSpPr>
        <p:spPr>
          <a:xfrm flipV="1">
            <a:off x="3571656" y="4165062"/>
            <a:ext cx="1514901" cy="2019869"/>
          </a:xfrm>
          <a:prstGeom prst="line">
            <a:avLst/>
          </a:prstGeom>
          <a:ln w="2857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1"/>
          <p:cNvCxnSpPr/>
          <p:nvPr/>
        </p:nvCxnSpPr>
        <p:spPr>
          <a:xfrm flipV="1">
            <a:off x="7890113" y="2481685"/>
            <a:ext cx="0" cy="168337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2"/>
          <p:cNvCxnSpPr/>
          <p:nvPr/>
        </p:nvCxnSpPr>
        <p:spPr>
          <a:xfrm flipV="1">
            <a:off x="5086557" y="2481685"/>
            <a:ext cx="0" cy="1683377"/>
          </a:xfrm>
          <a:prstGeom prst="line">
            <a:avLst/>
          </a:prstGeom>
          <a:ln w="2857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3"/>
          <p:cNvCxnSpPr/>
          <p:nvPr/>
        </p:nvCxnSpPr>
        <p:spPr>
          <a:xfrm>
            <a:off x="5086557" y="4165062"/>
            <a:ext cx="2803556" cy="0"/>
          </a:xfrm>
          <a:prstGeom prst="line">
            <a:avLst/>
          </a:prstGeom>
          <a:ln w="2857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6"/>
          <p:cNvCxnSpPr/>
          <p:nvPr/>
        </p:nvCxnSpPr>
        <p:spPr>
          <a:xfrm>
            <a:off x="5086557" y="2481685"/>
            <a:ext cx="2803556" cy="0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7"/>
          <p:cNvSpPr txBox="1"/>
          <p:nvPr/>
        </p:nvSpPr>
        <p:spPr>
          <a:xfrm>
            <a:off x="3343275" y="6197572"/>
            <a:ext cx="295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</a:t>
            </a:r>
          </a:p>
        </p:txBody>
      </p:sp>
      <p:sp>
        <p:nvSpPr>
          <p:cNvPr id="21" name="TextBox 18"/>
          <p:cNvSpPr txBox="1"/>
          <p:nvPr/>
        </p:nvSpPr>
        <p:spPr>
          <a:xfrm>
            <a:off x="6227575" y="6189633"/>
            <a:ext cx="295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B</a:t>
            </a:r>
          </a:p>
        </p:txBody>
      </p:sp>
      <p:sp>
        <p:nvSpPr>
          <p:cNvPr id="22" name="TextBox 19"/>
          <p:cNvSpPr txBox="1"/>
          <p:nvPr/>
        </p:nvSpPr>
        <p:spPr>
          <a:xfrm>
            <a:off x="8021906" y="4056033"/>
            <a:ext cx="295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</a:t>
            </a:r>
          </a:p>
        </p:txBody>
      </p:sp>
      <p:sp>
        <p:nvSpPr>
          <p:cNvPr id="23" name="TextBox 20"/>
          <p:cNvSpPr txBox="1"/>
          <p:nvPr/>
        </p:nvSpPr>
        <p:spPr>
          <a:xfrm>
            <a:off x="5049833" y="4150994"/>
            <a:ext cx="295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D</a:t>
            </a:r>
          </a:p>
        </p:txBody>
      </p:sp>
      <p:sp>
        <p:nvSpPr>
          <p:cNvPr id="24" name="TextBox 21"/>
          <p:cNvSpPr txBox="1"/>
          <p:nvPr/>
        </p:nvSpPr>
        <p:spPr>
          <a:xfrm>
            <a:off x="3245147" y="4240699"/>
            <a:ext cx="295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E</a:t>
            </a:r>
          </a:p>
        </p:txBody>
      </p:sp>
      <p:sp>
        <p:nvSpPr>
          <p:cNvPr id="25" name="TextBox 22"/>
          <p:cNvSpPr txBox="1"/>
          <p:nvPr/>
        </p:nvSpPr>
        <p:spPr>
          <a:xfrm>
            <a:off x="6437680" y="4380057"/>
            <a:ext cx="295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F</a:t>
            </a:r>
          </a:p>
        </p:txBody>
      </p:sp>
      <p:sp>
        <p:nvSpPr>
          <p:cNvPr id="26" name="TextBox 23"/>
          <p:cNvSpPr txBox="1"/>
          <p:nvPr/>
        </p:nvSpPr>
        <p:spPr>
          <a:xfrm>
            <a:off x="7890113" y="2144260"/>
            <a:ext cx="295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G</a:t>
            </a:r>
          </a:p>
        </p:txBody>
      </p:sp>
      <p:sp>
        <p:nvSpPr>
          <p:cNvPr id="27" name="TextBox 24"/>
          <p:cNvSpPr txBox="1"/>
          <p:nvPr/>
        </p:nvSpPr>
        <p:spPr>
          <a:xfrm>
            <a:off x="5047106" y="2132455"/>
            <a:ext cx="295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H</a:t>
            </a:r>
          </a:p>
        </p:txBody>
      </p:sp>
      <p:sp>
        <p:nvSpPr>
          <p:cNvPr id="28" name="TextBox 26"/>
          <p:cNvSpPr txBox="1"/>
          <p:nvPr/>
        </p:nvSpPr>
        <p:spPr>
          <a:xfrm>
            <a:off x="4303567" y="5197170"/>
            <a:ext cx="1652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Plan frontal</a:t>
            </a:r>
          </a:p>
        </p:txBody>
      </p:sp>
      <p:sp>
        <p:nvSpPr>
          <p:cNvPr id="29" name="TextBox 27"/>
          <p:cNvSpPr txBox="1"/>
          <p:nvPr/>
        </p:nvSpPr>
        <p:spPr>
          <a:xfrm>
            <a:off x="5264706" y="2646250"/>
            <a:ext cx="2050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Plan parallèle au plan frontal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2978532" y="2871187"/>
            <a:ext cx="3930268" cy="820753"/>
          </a:xfrm>
          <a:prstGeom prst="straightConnector1">
            <a:avLst/>
          </a:prstGeom>
          <a:ln w="19050">
            <a:solidFill>
              <a:srgbClr val="0070C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2"/>
          <p:cNvCxnSpPr/>
          <p:nvPr/>
        </p:nvCxnSpPr>
        <p:spPr>
          <a:xfrm>
            <a:off x="2978532" y="2871187"/>
            <a:ext cx="1098054" cy="846203"/>
          </a:xfrm>
          <a:prstGeom prst="straightConnector1">
            <a:avLst/>
          </a:prstGeom>
          <a:ln w="19050">
            <a:solidFill>
              <a:srgbClr val="0070C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5"/>
          <p:cNvSpPr txBox="1"/>
          <p:nvPr/>
        </p:nvSpPr>
        <p:spPr>
          <a:xfrm>
            <a:off x="1654065" y="2514222"/>
            <a:ext cx="2803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Droites parallèles</a:t>
            </a:r>
          </a:p>
        </p:txBody>
      </p:sp>
      <p:cxnSp>
        <p:nvCxnSpPr>
          <p:cNvPr id="33" name="Straight Connector 37"/>
          <p:cNvCxnSpPr>
            <a:stCxn id="21" idx="0"/>
          </p:cNvCxnSpPr>
          <p:nvPr/>
        </p:nvCxnSpPr>
        <p:spPr>
          <a:xfrm flipV="1">
            <a:off x="6375213" y="6184931"/>
            <a:ext cx="2438587" cy="4702"/>
          </a:xfrm>
          <a:prstGeom prst="line">
            <a:avLst/>
          </a:prstGeom>
          <a:ln w="28575">
            <a:solidFill>
              <a:srgbClr val="7030A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Arc 33"/>
          <p:cNvSpPr/>
          <p:nvPr/>
        </p:nvSpPr>
        <p:spPr>
          <a:xfrm>
            <a:off x="5698891" y="5545033"/>
            <a:ext cx="1352640" cy="1305078"/>
          </a:xfrm>
          <a:prstGeom prst="arc">
            <a:avLst>
              <a:gd name="adj1" fmla="val 18404905"/>
              <a:gd name="adj2" fmla="val 0"/>
            </a:avLst>
          </a:prstGeom>
          <a:solidFill>
            <a:srgbClr val="7030A0"/>
          </a:solidFill>
          <a:ln w="317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TextBox 39"/>
          <p:cNvSpPr txBox="1"/>
          <p:nvPr/>
        </p:nvSpPr>
        <p:spPr>
          <a:xfrm>
            <a:off x="6975793" y="5613505"/>
            <a:ext cx="1698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7030A0"/>
                </a:solidFill>
              </a:rPr>
              <a:t>Angle de fuite</a:t>
            </a:r>
          </a:p>
        </p:txBody>
      </p:sp>
      <p:sp>
        <p:nvSpPr>
          <p:cNvPr id="36" name="Rectangle 35"/>
          <p:cNvSpPr/>
          <p:nvPr/>
        </p:nvSpPr>
        <p:spPr>
          <a:xfrm>
            <a:off x="6074960" y="5884680"/>
            <a:ext cx="300252" cy="300251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Parallelogram 10"/>
          <p:cNvSpPr/>
          <p:nvPr/>
        </p:nvSpPr>
        <p:spPr>
          <a:xfrm rot="16200000" flipH="1">
            <a:off x="6206433" y="5822868"/>
            <a:ext cx="530842" cy="193286"/>
          </a:xfrm>
          <a:prstGeom prst="parallelogram">
            <a:avLst>
              <a:gd name="adj" fmla="val 133566"/>
            </a:avLst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29461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2" grpId="0"/>
      <p:bldP spid="34" grpId="0" animBg="1"/>
      <p:bldP spid="35" grpId="0"/>
      <p:bldP spid="36" grpId="0" animBg="1"/>
      <p:bldP spid="3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</p:nvPr>
        </p:nvSpPr>
        <p:spPr>
          <a:xfrm>
            <a:off x="10951856" y="55242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484307" y="2321943"/>
            <a:ext cx="96077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chemeClr val="accent1">
                  <a:lumMod val="75000"/>
                </a:schemeClr>
              </a:buClr>
              <a:buSzPct val="145000"/>
              <a:buFont typeface="Arial" panose="020B0604020202020204" pitchFamily="34" charset="0"/>
              <a:buChar char="•"/>
            </a:pPr>
            <a:r>
              <a:rPr lang="fr-FR" sz="2400" dirty="0">
                <a:latin typeface="Comic Sans MS" panose="030F0702030302020204" pitchFamily="66" charset="0"/>
              </a:rPr>
              <a:t>Une </a:t>
            </a:r>
            <a:r>
              <a:rPr lang="fr-FR" sz="2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droite</a:t>
            </a:r>
            <a:r>
              <a:rPr lang="fr-FR" sz="2400" dirty="0">
                <a:latin typeface="Comic Sans MS" panose="030F0702030302020204" pitchFamily="66" charset="0"/>
              </a:rPr>
              <a:t> de l’espace est représentée par une </a:t>
            </a:r>
            <a:r>
              <a:rPr lang="fr-FR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droite</a:t>
            </a:r>
            <a:r>
              <a:rPr lang="fr-FR" sz="2400" dirty="0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1484307" y="1664535"/>
            <a:ext cx="100187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1">
                  <a:lumMod val="75000"/>
                </a:schemeClr>
              </a:buClr>
              <a:buSzPct val="145000"/>
            </a:pPr>
            <a:r>
              <a:rPr lang="fr-FR" sz="2400" u="sng" dirty="0">
                <a:latin typeface="Comic Sans MS" panose="030F0702030302020204" pitchFamily="66" charset="0"/>
              </a:rPr>
              <a:t>Règles de représentation :</a:t>
            </a:r>
          </a:p>
        </p:txBody>
      </p:sp>
      <p:sp>
        <p:nvSpPr>
          <p:cNvPr id="10" name="Rectangle 9"/>
          <p:cNvSpPr/>
          <p:nvPr/>
        </p:nvSpPr>
        <p:spPr>
          <a:xfrm>
            <a:off x="1484306" y="2801402"/>
            <a:ext cx="96077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chemeClr val="accent1">
                  <a:lumMod val="75000"/>
                </a:schemeClr>
              </a:buClr>
              <a:buSzPct val="145000"/>
              <a:buFont typeface="Arial" panose="020B0604020202020204" pitchFamily="34" charset="0"/>
              <a:buChar char="•"/>
            </a:pPr>
            <a:r>
              <a:rPr lang="fr-FR" sz="2400" dirty="0">
                <a:latin typeface="Comic Sans MS" panose="030F0702030302020204" pitchFamily="66" charset="0"/>
              </a:rPr>
              <a:t>Les </a:t>
            </a:r>
            <a:r>
              <a:rPr lang="fr-FR" sz="2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éléments visibles </a:t>
            </a:r>
            <a:r>
              <a:rPr lang="fr-FR" sz="2400" dirty="0">
                <a:latin typeface="Comic Sans MS" panose="030F0702030302020204" pitchFamily="66" charset="0"/>
              </a:rPr>
              <a:t>d’un solide sont dessinés en </a:t>
            </a:r>
            <a:r>
              <a:rPr lang="fr-FR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traits pleins</a:t>
            </a:r>
            <a:r>
              <a:rPr lang="fr-FR" sz="2400" dirty="0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484306" y="3263067"/>
            <a:ext cx="96077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chemeClr val="accent1">
                  <a:lumMod val="75000"/>
                </a:schemeClr>
              </a:buClr>
              <a:buSzPct val="145000"/>
              <a:buFont typeface="Arial" panose="020B0604020202020204" pitchFamily="34" charset="0"/>
              <a:buChar char="•"/>
            </a:pPr>
            <a:r>
              <a:rPr lang="fr-FR" sz="2400" dirty="0">
                <a:latin typeface="Comic Sans MS" panose="030F0702030302020204" pitchFamily="66" charset="0"/>
              </a:rPr>
              <a:t>Les </a:t>
            </a:r>
            <a:r>
              <a:rPr lang="fr-FR" sz="2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éléments cachés </a:t>
            </a:r>
            <a:r>
              <a:rPr lang="fr-FR" sz="2400" dirty="0">
                <a:latin typeface="Comic Sans MS" panose="030F0702030302020204" pitchFamily="66" charset="0"/>
              </a:rPr>
              <a:t>d’un solide sont dessinés en </a:t>
            </a:r>
            <a:r>
              <a:rPr lang="fr-FR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pointillés</a:t>
            </a:r>
            <a:r>
              <a:rPr lang="fr-FR" sz="2400" dirty="0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484305" y="3725264"/>
            <a:ext cx="96077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chemeClr val="accent1">
                  <a:lumMod val="75000"/>
                </a:schemeClr>
              </a:buClr>
              <a:buSzPct val="145000"/>
              <a:buFont typeface="Arial" panose="020B0604020202020204" pitchFamily="34" charset="0"/>
              <a:buChar char="•"/>
            </a:pPr>
            <a:r>
              <a:rPr lang="fr-FR" sz="2400" dirty="0">
                <a:latin typeface="Comic Sans MS" panose="030F0702030302020204" pitchFamily="66" charset="0"/>
              </a:rPr>
              <a:t>Dans un plan vu de </a:t>
            </a:r>
            <a:r>
              <a:rPr lang="fr-FR" sz="2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face</a:t>
            </a:r>
            <a:r>
              <a:rPr lang="fr-FR" sz="2400" dirty="0">
                <a:latin typeface="Comic Sans MS" panose="030F0702030302020204" pitchFamily="66" charset="0"/>
              </a:rPr>
              <a:t>, la figure représentée est en </a:t>
            </a:r>
            <a:r>
              <a:rPr lang="fr-FR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vraie grandeur </a:t>
            </a:r>
            <a:r>
              <a:rPr lang="fr-FR" sz="2400" dirty="0">
                <a:latin typeface="Comic Sans MS" panose="030F0702030302020204" pitchFamily="66" charset="0"/>
              </a:rPr>
              <a:t>(formes et dimensions sont conservées).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484305" y="5264099"/>
            <a:ext cx="96077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chemeClr val="accent1">
                  <a:lumMod val="75000"/>
                </a:schemeClr>
              </a:buClr>
              <a:buSzPct val="145000"/>
              <a:buFont typeface="Arial" panose="020B0604020202020204" pitchFamily="34" charset="0"/>
              <a:buChar char="•"/>
            </a:pPr>
            <a:r>
              <a:rPr lang="fr-FR" sz="2400" dirty="0">
                <a:latin typeface="Comic Sans MS" panose="030F0702030302020204" pitchFamily="66" charset="0"/>
              </a:rPr>
              <a:t>La représentation conserve sur un segment les </a:t>
            </a:r>
            <a:r>
              <a:rPr lang="fr-FR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proportions de longueurs</a:t>
            </a:r>
            <a:r>
              <a:rPr lang="fr-FR" sz="2400" dirty="0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484305" y="4506111"/>
            <a:ext cx="96077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chemeClr val="accent1">
                  <a:lumMod val="75000"/>
                </a:schemeClr>
              </a:buClr>
              <a:buSzPct val="145000"/>
              <a:buFont typeface="Arial" panose="020B0604020202020204" pitchFamily="34" charset="0"/>
              <a:buChar char="•"/>
            </a:pPr>
            <a:r>
              <a:rPr lang="fr-FR" sz="2400" dirty="0">
                <a:latin typeface="Comic Sans MS" panose="030F0702030302020204" pitchFamily="66" charset="0"/>
              </a:rPr>
              <a:t>Deux </a:t>
            </a:r>
            <a:r>
              <a:rPr lang="fr-FR" sz="2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droites parallèles </a:t>
            </a:r>
            <a:r>
              <a:rPr lang="fr-FR" sz="2400" dirty="0">
                <a:latin typeface="Comic Sans MS" panose="030F0702030302020204" pitchFamily="66" charset="0"/>
              </a:rPr>
              <a:t>dans la réalité sont représentées par deux </a:t>
            </a:r>
            <a:r>
              <a:rPr lang="fr-FR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droites parallèles </a:t>
            </a:r>
            <a:r>
              <a:rPr lang="fr-FR" sz="2400" dirty="0">
                <a:latin typeface="Comic Sans MS" panose="030F0702030302020204" pitchFamily="66" charset="0"/>
              </a:rPr>
              <a:t>sur le dessin.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484307" y="753909"/>
            <a:ext cx="100187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1">
                  <a:lumMod val="75000"/>
                </a:schemeClr>
              </a:buClr>
              <a:buSzPct val="145000"/>
            </a:pPr>
            <a:r>
              <a:rPr lang="fr-FR" sz="32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I.1. Perspective cavalière</a:t>
            </a:r>
          </a:p>
        </p:txBody>
      </p:sp>
    </p:spTree>
    <p:extLst>
      <p:ext uri="{BB962C8B-B14F-4D97-AF65-F5344CB8AC3E}">
        <p14:creationId xmlns:p14="http://schemas.microsoft.com/office/powerpoint/2010/main" val="29212739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  <p:bldP spid="10" grpId="0"/>
      <p:bldP spid="11" grpId="0"/>
      <p:bldP spid="12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</p:nvPr>
        </p:nvSpPr>
        <p:spPr>
          <a:xfrm>
            <a:off x="10951856" y="55242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1484307" y="753909"/>
            <a:ext cx="100187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1">
                  <a:lumMod val="75000"/>
                </a:schemeClr>
              </a:buClr>
              <a:buSzPct val="145000"/>
            </a:pPr>
            <a:r>
              <a:rPr lang="fr-FR" sz="32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Une autre perspective : le point de fuite</a:t>
            </a:r>
          </a:p>
        </p:txBody>
      </p:sp>
      <p:pic>
        <p:nvPicPr>
          <p:cNvPr id="38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5729" y="1886153"/>
            <a:ext cx="5848350" cy="3619500"/>
          </a:xfrm>
          <a:prstGeom prst="rect">
            <a:avLst/>
          </a:prstGeom>
        </p:spPr>
      </p:pic>
      <p:cxnSp>
        <p:nvCxnSpPr>
          <p:cNvPr id="39" name="Straight Connector 5"/>
          <p:cNvCxnSpPr/>
          <p:nvPr/>
        </p:nvCxnSpPr>
        <p:spPr>
          <a:xfrm flipH="1" flipV="1">
            <a:off x="7101043" y="1180189"/>
            <a:ext cx="2743200" cy="503142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12"/>
          <p:cNvCxnSpPr/>
          <p:nvPr/>
        </p:nvCxnSpPr>
        <p:spPr>
          <a:xfrm flipV="1">
            <a:off x="2078667" y="1365169"/>
            <a:ext cx="7260609" cy="32857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17"/>
          <p:cNvCxnSpPr/>
          <p:nvPr/>
        </p:nvCxnSpPr>
        <p:spPr>
          <a:xfrm flipV="1">
            <a:off x="3615729" y="634279"/>
            <a:ext cx="5314114" cy="615514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26"/>
          <p:cNvCxnSpPr/>
          <p:nvPr/>
        </p:nvCxnSpPr>
        <p:spPr>
          <a:xfrm flipH="1">
            <a:off x="7569528" y="3980255"/>
            <a:ext cx="22897" cy="50958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28"/>
          <p:cNvCxnSpPr/>
          <p:nvPr/>
        </p:nvCxnSpPr>
        <p:spPr>
          <a:xfrm flipH="1">
            <a:off x="7714382" y="3600375"/>
            <a:ext cx="11447" cy="35144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30"/>
          <p:cNvCxnSpPr/>
          <p:nvPr/>
        </p:nvCxnSpPr>
        <p:spPr>
          <a:xfrm flipH="1">
            <a:off x="7813432" y="3342080"/>
            <a:ext cx="11446" cy="20940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32"/>
          <p:cNvCxnSpPr/>
          <p:nvPr/>
        </p:nvCxnSpPr>
        <p:spPr>
          <a:xfrm>
            <a:off x="7899157" y="3190546"/>
            <a:ext cx="2421" cy="104702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72269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4311" y="-3315"/>
            <a:ext cx="10018713" cy="1752599"/>
          </a:xfrm>
        </p:spPr>
        <p:txBody>
          <a:bodyPr/>
          <a:lstStyle/>
          <a:p>
            <a:r>
              <a:rPr lang="fr-FR" dirty="0">
                <a:latin typeface="Comic Sans MS" panose="030F0702030302020204" pitchFamily="66" charset="0"/>
              </a:rPr>
              <a:t>Exercices pour demain</a:t>
            </a:r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</p:nvPr>
        </p:nvSpPr>
        <p:spPr>
          <a:xfrm>
            <a:off x="10951856" y="55242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484311" y="2589876"/>
            <a:ext cx="96077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1">
                  <a:lumMod val="75000"/>
                </a:schemeClr>
              </a:buClr>
              <a:buSzPct val="145000"/>
            </a:pPr>
            <a:r>
              <a:rPr lang="fr-FR" sz="2400" dirty="0">
                <a:latin typeface="Comic Sans MS" panose="030F0702030302020204" pitchFamily="66" charset="0"/>
              </a:rPr>
              <a:t>1. Construire un cube de 4 cm de côté en perspective cavalière.</a:t>
            </a:r>
          </a:p>
        </p:txBody>
      </p:sp>
      <p:sp>
        <p:nvSpPr>
          <p:cNvPr id="8" name="Rectangle 7"/>
          <p:cNvSpPr/>
          <p:nvPr/>
        </p:nvSpPr>
        <p:spPr>
          <a:xfrm>
            <a:off x="1484311" y="3175092"/>
            <a:ext cx="96077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1">
                  <a:lumMod val="75000"/>
                </a:schemeClr>
              </a:buClr>
              <a:buSzPct val="145000"/>
            </a:pPr>
            <a:r>
              <a:rPr lang="fr-FR" sz="2400" dirty="0">
                <a:latin typeface="Comic Sans MS" panose="030F0702030302020204" pitchFamily="66" charset="0"/>
              </a:rPr>
              <a:t>2. Construire un patron de ce cube.</a:t>
            </a:r>
          </a:p>
        </p:txBody>
      </p:sp>
    </p:spTree>
    <p:extLst>
      <p:ext uri="{BB962C8B-B14F-4D97-AF65-F5344CB8AC3E}">
        <p14:creationId xmlns:p14="http://schemas.microsoft.com/office/powerpoint/2010/main" val="4228040879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4311" y="-3315"/>
            <a:ext cx="10018713" cy="1752599"/>
          </a:xfrm>
        </p:spPr>
        <p:txBody>
          <a:bodyPr/>
          <a:lstStyle/>
          <a:p>
            <a:r>
              <a:rPr lang="fr-FR" dirty="0">
                <a:latin typeface="Comic Sans MS" panose="030F0702030302020204" pitchFamily="66" charset="0"/>
              </a:rPr>
              <a:t>I – Représentation dans l’espace</a:t>
            </a:r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</p:nvPr>
        </p:nvSpPr>
        <p:spPr>
          <a:xfrm>
            <a:off x="10951856" y="55242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1484307" y="1646420"/>
            <a:ext cx="100187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1">
                  <a:lumMod val="75000"/>
                </a:schemeClr>
              </a:buClr>
              <a:buSzPct val="145000"/>
            </a:pPr>
            <a:r>
              <a:rPr lang="fr-FR" sz="32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2. Patrons</a:t>
            </a:r>
          </a:p>
        </p:txBody>
      </p:sp>
      <p:sp>
        <p:nvSpPr>
          <p:cNvPr id="8" name="Rectangle 7"/>
          <p:cNvSpPr/>
          <p:nvPr/>
        </p:nvSpPr>
        <p:spPr>
          <a:xfrm>
            <a:off x="1484307" y="2497810"/>
            <a:ext cx="96077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chemeClr val="accent1">
                  <a:lumMod val="75000"/>
                </a:schemeClr>
              </a:buClr>
              <a:buSzPct val="145000"/>
              <a:buFont typeface="Arial" panose="020B0604020202020204" pitchFamily="34" charset="0"/>
              <a:buChar char="•"/>
            </a:pPr>
            <a:r>
              <a:rPr lang="fr-FR" sz="2400" dirty="0">
                <a:latin typeface="Comic Sans MS" panose="030F0702030302020204" pitchFamily="66" charset="0"/>
              </a:rPr>
              <a:t>Un </a:t>
            </a:r>
            <a:r>
              <a:rPr lang="fr-FR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patron </a:t>
            </a:r>
            <a:r>
              <a:rPr lang="fr-FR" sz="2400" dirty="0">
                <a:latin typeface="Comic Sans MS" panose="030F0702030302020204" pitchFamily="66" charset="0"/>
              </a:rPr>
              <a:t>d’un solide est une </a:t>
            </a:r>
            <a:r>
              <a:rPr lang="fr-FR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figure plane </a:t>
            </a:r>
            <a:r>
              <a:rPr lang="fr-FR" sz="2400" dirty="0">
                <a:latin typeface="Comic Sans MS" panose="030F0702030302020204" pitchFamily="66" charset="0"/>
              </a:rPr>
              <a:t>qu’on pourrait obtenir par dépliage de ce solide.</a:t>
            </a:r>
          </a:p>
        </p:txBody>
      </p:sp>
      <p:sp>
        <p:nvSpPr>
          <p:cNvPr id="7" name="Rectangle 6"/>
          <p:cNvSpPr/>
          <p:nvPr/>
        </p:nvSpPr>
        <p:spPr>
          <a:xfrm>
            <a:off x="1484306" y="3529209"/>
            <a:ext cx="96077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chemeClr val="accent1">
                  <a:lumMod val="75000"/>
                </a:schemeClr>
              </a:buClr>
              <a:buSzPct val="145000"/>
              <a:buFont typeface="Arial" panose="020B0604020202020204" pitchFamily="34" charset="0"/>
              <a:buChar char="•"/>
            </a:pPr>
            <a:r>
              <a:rPr lang="fr-FR" sz="2400" dirty="0">
                <a:latin typeface="Comic Sans MS" panose="030F0702030302020204" pitchFamily="66" charset="0"/>
              </a:rPr>
              <a:t>Inversement, à partir d’un patron d’un solide, on peut fabriquer ce solide par pliage.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484307" y="5196555"/>
            <a:ext cx="96077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chemeClr val="accent1">
                  <a:lumMod val="75000"/>
                </a:schemeClr>
              </a:buClr>
              <a:buSzPct val="145000"/>
              <a:buFont typeface="Arial" panose="020B0604020202020204" pitchFamily="34" charset="0"/>
              <a:buChar char="•"/>
            </a:pPr>
            <a:r>
              <a:rPr lang="fr-FR" sz="2400" dirty="0">
                <a:latin typeface="Comic Sans MS" panose="030F0702030302020204" pitchFamily="66" charset="0"/>
              </a:rPr>
              <a:t>Un solide peut avoir plusieurs patrons différents.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484307" y="4539147"/>
            <a:ext cx="100187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1">
                  <a:lumMod val="75000"/>
                </a:schemeClr>
              </a:buClr>
              <a:buSzPct val="145000"/>
            </a:pPr>
            <a:r>
              <a:rPr lang="fr-FR" sz="2400" u="sng" dirty="0">
                <a:latin typeface="Comic Sans MS" panose="030F0702030302020204" pitchFamily="66" charset="0"/>
              </a:rPr>
              <a:t>Remarques :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484306" y="5749487"/>
            <a:ext cx="96077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chemeClr val="accent1">
                  <a:lumMod val="75000"/>
                </a:schemeClr>
              </a:buClr>
              <a:buSzPct val="145000"/>
              <a:buFont typeface="Arial" panose="020B0604020202020204" pitchFamily="34" charset="0"/>
              <a:buChar char="•"/>
            </a:pPr>
            <a:r>
              <a:rPr lang="fr-FR" sz="2400" dirty="0">
                <a:latin typeface="Comic Sans MS" panose="030F0702030302020204" pitchFamily="66" charset="0"/>
              </a:rPr>
              <a:t>Certains solides n’ont aucun patron, comme la sphère.</a:t>
            </a:r>
          </a:p>
        </p:txBody>
      </p:sp>
    </p:spTree>
    <p:extLst>
      <p:ext uri="{BB962C8B-B14F-4D97-AF65-F5344CB8AC3E}">
        <p14:creationId xmlns:p14="http://schemas.microsoft.com/office/powerpoint/2010/main" val="19427055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  <p:bldP spid="11" grpId="0"/>
      <p:bldP spid="12" grpId="0"/>
      <p:bldP spid="1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e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8BB434"/>
      </a:accent1>
      <a:accent2>
        <a:srgbClr val="33A583"/>
      </a:accent2>
      <a:accent3>
        <a:srgbClr val="3594B4"/>
      </a:accent3>
      <a:accent4>
        <a:srgbClr val="6063B4"/>
      </a:accent4>
      <a:accent5>
        <a:srgbClr val="D35731"/>
      </a:accent5>
      <a:accent6>
        <a:srgbClr val="EBAC4B"/>
      </a:accent6>
      <a:hlink>
        <a:srgbClr val="65AD30"/>
      </a:hlink>
      <a:folHlink>
        <a:srgbClr val="8ED25B"/>
      </a:folHlink>
    </a:clrScheme>
    <a:fontScheme name="Parallax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1A9F9826-882C-40B9-8F38-5A3B8CFD196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6723</TotalTime>
  <Words>870</Words>
  <Application>Microsoft Office PowerPoint</Application>
  <PresentationFormat>Grand écran</PresentationFormat>
  <Paragraphs>122</Paragraphs>
  <Slides>23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Cambria Math</vt:lpstr>
      <vt:lpstr>Comic Sans MS</vt:lpstr>
      <vt:lpstr>Corbel</vt:lpstr>
      <vt:lpstr>Times New Roman</vt:lpstr>
      <vt:lpstr>Parallaxe</vt:lpstr>
      <vt:lpstr>Chapitre 8 :  Géométrie dans l’espace</vt:lpstr>
      <vt:lpstr>Présentation PowerPoint</vt:lpstr>
      <vt:lpstr>Présentation PowerPoint</vt:lpstr>
      <vt:lpstr>I – Représentation dans l’espace</vt:lpstr>
      <vt:lpstr>Présentation PowerPoint</vt:lpstr>
      <vt:lpstr>Présentation PowerPoint</vt:lpstr>
      <vt:lpstr>Présentation PowerPoint</vt:lpstr>
      <vt:lpstr>Exercices pour demain</vt:lpstr>
      <vt:lpstr>I – Représentation dans l’espace</vt:lpstr>
      <vt:lpstr>II – Les solides usuels</vt:lpstr>
      <vt:lpstr>II – Les solides usuels</vt:lpstr>
      <vt:lpstr>II – Les solides usuels</vt:lpstr>
      <vt:lpstr>II – Les solides usuels</vt:lpstr>
      <vt:lpstr>DNB 2016</vt:lpstr>
      <vt:lpstr>III – Droites et plans dans l’espace</vt:lpstr>
      <vt:lpstr>Exercice 30 p 238 </vt:lpstr>
      <vt:lpstr>III – Droites et plans dans l’espace</vt:lpstr>
      <vt:lpstr>Présentation PowerPoint</vt:lpstr>
      <vt:lpstr>Présentation PowerPoint</vt:lpstr>
      <vt:lpstr>Présentation PowerPoint</vt:lpstr>
      <vt:lpstr>Exercice 12 p 235</vt:lpstr>
      <vt:lpstr>Retour sur l’exercice 3 du TP 5</vt:lpstr>
      <vt:lpstr>Exercices 17 et 18 p 236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Chapitre 8 : Géométrie dans l'espace</dc:title>
  <dc:creator>Megane Felt</dc:creator>
  <cp:lastModifiedBy>Toshiba</cp:lastModifiedBy>
  <cp:revision>330</cp:revision>
  <dcterms:created xsi:type="dcterms:W3CDTF">2016-09-03T15:57:04Z</dcterms:created>
  <dcterms:modified xsi:type="dcterms:W3CDTF">2017-02-28T21:23:03Z</dcterms:modified>
</cp:coreProperties>
</file>