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28"/>
  </p:notesMasterIdLst>
  <p:handoutMasterIdLst>
    <p:handoutMasterId r:id="rId29"/>
  </p:handoutMasterIdLst>
  <p:sldIdLst>
    <p:sldId id="256" r:id="rId2"/>
    <p:sldId id="281" r:id="rId3"/>
    <p:sldId id="332" r:id="rId4"/>
    <p:sldId id="308" r:id="rId5"/>
    <p:sldId id="330" r:id="rId6"/>
    <p:sldId id="331" r:id="rId7"/>
    <p:sldId id="333" r:id="rId8"/>
    <p:sldId id="334" r:id="rId9"/>
    <p:sldId id="329" r:id="rId10"/>
    <p:sldId id="338" r:id="rId11"/>
    <p:sldId id="336" r:id="rId12"/>
    <p:sldId id="346" r:id="rId13"/>
    <p:sldId id="337" r:id="rId14"/>
    <p:sldId id="339" r:id="rId15"/>
    <p:sldId id="340" r:id="rId16"/>
    <p:sldId id="341" r:id="rId17"/>
    <p:sldId id="342" r:id="rId18"/>
    <p:sldId id="343" r:id="rId19"/>
    <p:sldId id="344" r:id="rId20"/>
    <p:sldId id="347" r:id="rId21"/>
    <p:sldId id="348" r:id="rId22"/>
    <p:sldId id="349" r:id="rId23"/>
    <p:sldId id="350" r:id="rId24"/>
    <p:sldId id="351" r:id="rId25"/>
    <p:sldId id="352" r:id="rId26"/>
    <p:sldId id="353" r:id="rId27"/>
  </p:sldIdLst>
  <p:sldSz cx="12192000" cy="6858000"/>
  <p:notesSz cx="6858000" cy="994568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Style moyen 4 - Accentuation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BC89EF96-8CEA-46FF-86C4-4CE0E7609802}" styleName="Style léger 3 - Accentuation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280" autoAdjust="0"/>
  </p:normalViewPr>
  <p:slideViewPr>
    <p:cSldViewPr snapToGrid="0">
      <p:cViewPr varScale="1">
        <p:scale>
          <a:sx n="72" d="100"/>
          <a:sy n="72" d="100"/>
        </p:scale>
        <p:origin x="96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6873CE8-2121-45B9-AAED-175B32D45A5A}" type="datetimeFigureOut">
              <a:rPr lang="fr-FR" smtClean="0"/>
              <a:pPr/>
              <a:t>28/01/2017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447213"/>
            <a:ext cx="29718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9447213"/>
            <a:ext cx="29718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559BCD-F67C-45FB-A960-A8E4EA71AB71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5875885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90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90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C794C0-B763-47CB-861D-15E57D4C8A29}" type="datetimeFigureOut">
              <a:rPr lang="fr-FR" smtClean="0"/>
              <a:pPr/>
              <a:t>28/01/2017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444500" y="1243013"/>
            <a:ext cx="5969000" cy="33575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786362"/>
            <a:ext cx="5486400" cy="391611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446678"/>
            <a:ext cx="2971800" cy="4990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9446678"/>
            <a:ext cx="2971800" cy="4990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BBA27E-315A-42EC-907A-7AEEA37823FE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857562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783813-C7A5-4134-93BB-A586804C7BDD}" type="datetime1">
              <a:rPr lang="en-US" smtClean="0"/>
              <a:pPr/>
              <a:t>1/28/2017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panoramiqu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F7E2E-A94C-4B7E-96F0-7C7E3CA821CE}" type="datetime1">
              <a:rPr lang="en-US" smtClean="0"/>
              <a:pPr/>
              <a:t>1/28/2017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5856D4-71DC-4FE0-AEAD-3B5FB31EA60D}" type="datetime1">
              <a:rPr lang="en-US" smtClean="0"/>
              <a:pPr/>
              <a:t>1/28/2017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730777-B988-4283-8CB5-DDB251F4973C}" type="datetime1">
              <a:rPr lang="en-US" smtClean="0"/>
              <a:pPr/>
              <a:t>1/28/2017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85301-F3C3-4B22-A9A9-8E5901859569}" type="datetime1">
              <a:rPr lang="en-US" smtClean="0"/>
              <a:pPr/>
              <a:t>1/28/2017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 ci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fr-FR"/>
              <a:t>Modifier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7CDB6-F5AD-4FBE-9028-FB2B32A0395F}" type="datetime1">
              <a:rPr lang="en-US" smtClean="0"/>
              <a:pPr/>
              <a:t>1/28/2017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rai ou fau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fr-FR"/>
              <a:t>Modifier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34BEF-7610-493D-9FDF-9031E477FC8E}" type="datetime1">
              <a:rPr lang="en-US" smtClean="0"/>
              <a:pPr/>
              <a:t>1/28/2017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ABCAB-1AC4-4144-8F46-FBEC35274F6A}" type="datetime1">
              <a:rPr lang="en-US" smtClean="0"/>
              <a:pPr/>
              <a:t>1/28/2017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994F6D-0E91-4E4A-9242-18831DB4EECE}" type="datetime1">
              <a:rPr lang="en-US" smtClean="0"/>
              <a:pPr/>
              <a:t>1/28/2017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13EE34-1512-4001-8192-6A053DFEF09D}" type="datetime1">
              <a:rPr lang="en-US" smtClean="0"/>
              <a:pPr/>
              <a:t>1/28/2017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5D80C6-B09D-48FD-A124-E851352203BE}" type="datetime1">
              <a:rPr lang="en-US" smtClean="0"/>
              <a:pPr/>
              <a:t>1/28/2017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0E36D-BA96-4EF7-9C85-014ED191D7DA}" type="datetime1">
              <a:rPr lang="en-US" smtClean="0"/>
              <a:pPr/>
              <a:t>1/28/2017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F8FFC-CF52-4EB8-B6F8-BB12DCE7DA00}" type="datetime1">
              <a:rPr lang="en-US" smtClean="0"/>
              <a:pPr/>
              <a:t>1/28/2017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3E485-8BF0-4EFF-8582-08916DA796F0}" type="datetime1">
              <a:rPr lang="en-US" smtClean="0"/>
              <a:pPr/>
              <a:t>1/28/2017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60FD6B-0ECD-4903-B2AC-239B722A4E53}" type="datetime1">
              <a:rPr lang="en-US" smtClean="0"/>
              <a:pPr/>
              <a:t>1/28/2017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B94CE-8743-4E36-A3BC-23E5189BDAB9}" type="datetime1">
              <a:rPr lang="en-US" smtClean="0"/>
              <a:pPr/>
              <a:t>1/28/2017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33F94-7C0A-4237-81A9-8C5364D5F3AD}" type="datetime1">
              <a:rPr lang="en-US" smtClean="0"/>
              <a:pPr/>
              <a:t>1/28/2017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4026CFC1-2817-4DC0-9B0E-AD7D97DFE9A5}" type="datetime1">
              <a:rPr lang="en-US" smtClean="0"/>
              <a:pPr/>
              <a:t>1/28/2017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7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png"/><Relationship Id="rId7" Type="http://schemas.openxmlformats.org/officeDocument/2006/relationships/image" Target="../media/image24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3.png"/><Relationship Id="rId5" Type="http://schemas.openxmlformats.org/officeDocument/2006/relationships/image" Target="../media/image21.png"/><Relationship Id="rId4" Type="http://schemas.openxmlformats.org/officeDocument/2006/relationships/image" Target="../media/image22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7" Type="http://schemas.openxmlformats.org/officeDocument/2006/relationships/image" Target="../media/image32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1.png"/><Relationship Id="rId5" Type="http://schemas.openxmlformats.org/officeDocument/2006/relationships/image" Target="../media/image29.png"/><Relationship Id="rId4" Type="http://schemas.openxmlformats.org/officeDocument/2006/relationships/image" Target="../media/image28.pn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png"/><Relationship Id="rId7" Type="http://schemas.openxmlformats.org/officeDocument/2006/relationships/image" Target="../media/image24.png"/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3.png"/><Relationship Id="rId5" Type="http://schemas.openxmlformats.org/officeDocument/2006/relationships/image" Target="../media/image21.png"/><Relationship Id="rId4" Type="http://schemas.openxmlformats.org/officeDocument/2006/relationships/image" Target="../media/image22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7" Type="http://schemas.openxmlformats.org/officeDocument/2006/relationships/image" Target="../media/image32.png"/><Relationship Id="rId2" Type="http://schemas.openxmlformats.org/officeDocument/2006/relationships/image" Target="../media/image3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1.png"/><Relationship Id="rId5" Type="http://schemas.openxmlformats.org/officeDocument/2006/relationships/image" Target="../media/image29.png"/><Relationship Id="rId4" Type="http://schemas.openxmlformats.org/officeDocument/2006/relationships/image" Target="../media/image28.png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7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8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9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2133600" y="1380068"/>
            <a:ext cx="9369423" cy="2616199"/>
          </a:xfrm>
        </p:spPr>
        <p:txBody>
          <a:bodyPr>
            <a:normAutofit/>
          </a:bodyPr>
          <a:lstStyle/>
          <a:p>
            <a:r>
              <a:rPr lang="fr-FR" dirty="0">
                <a:latin typeface="Comic Sans MS" panose="030F0702030302020204" pitchFamily="66" charset="0"/>
              </a:rPr>
              <a:t>Chapitre 7 : </a:t>
            </a:r>
            <a:br>
              <a:rPr lang="fr-FR" dirty="0">
                <a:latin typeface="Comic Sans MS" panose="030F0702030302020204" pitchFamily="66" charset="0"/>
              </a:rPr>
            </a:br>
            <a:r>
              <a:rPr lang="fr-FR" dirty="0">
                <a:latin typeface="Comic Sans MS" panose="030F0702030302020204" pitchFamily="66" charset="0"/>
              </a:rPr>
              <a:t>Equations et inéquations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sz="3200" dirty="0">
                <a:latin typeface="Comic Sans MS" panose="030F0702030302020204" pitchFamily="66" charset="0"/>
              </a:rPr>
              <a:t>Seconde 11</a:t>
            </a:r>
          </a:p>
          <a:p>
            <a:r>
              <a:rPr lang="fr-FR" dirty="0">
                <a:latin typeface="Comic Sans MS" panose="030F0702030302020204" pitchFamily="66" charset="0"/>
              </a:rPr>
              <a:t>Mme FELT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336202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4311" y="-3315"/>
            <a:ext cx="10018713" cy="1752599"/>
          </a:xfrm>
        </p:spPr>
        <p:txBody>
          <a:bodyPr/>
          <a:lstStyle/>
          <a:p>
            <a:r>
              <a:rPr lang="fr-FR" dirty="0">
                <a:latin typeface="Comic Sans MS" panose="030F0702030302020204" pitchFamily="66" charset="0"/>
              </a:rPr>
              <a:t>Problème</a:t>
            </a:r>
          </a:p>
        </p:txBody>
      </p:sp>
      <p:sp>
        <p:nvSpPr>
          <p:cNvPr id="16" name="Espace réservé du numéro de diapositive 15"/>
          <p:cNvSpPr>
            <a:spLocks noGrp="1"/>
          </p:cNvSpPr>
          <p:nvPr>
            <p:ph type="sldNum" sz="quarter" idx="12"/>
          </p:nvPr>
        </p:nvSpPr>
        <p:spPr>
          <a:xfrm>
            <a:off x="10951856" y="5524231"/>
            <a:ext cx="5511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1484311" y="1549713"/>
            <a:ext cx="462494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chemeClr val="accent1">
                  <a:lumMod val="75000"/>
                </a:schemeClr>
              </a:buClr>
              <a:buSzPct val="145000"/>
            </a:pPr>
            <a:r>
              <a:rPr lang="fr-FR" sz="2400" dirty="0">
                <a:latin typeface="Comic Sans MS" panose="030F0702030302020204" pitchFamily="66" charset="0"/>
              </a:rPr>
              <a:t>ABCD est un rectangle tel que AD=8 et AB=10.</a:t>
            </a:r>
          </a:p>
          <a:p>
            <a:pPr>
              <a:buClr>
                <a:schemeClr val="accent1">
                  <a:lumMod val="75000"/>
                </a:schemeClr>
              </a:buClr>
              <a:buSzPct val="145000"/>
            </a:pPr>
            <a:r>
              <a:rPr lang="fr-FR" sz="2400" dirty="0">
                <a:latin typeface="Comic Sans MS" panose="030F0702030302020204" pitchFamily="66" charset="0"/>
              </a:rPr>
              <a:t>On place un point M mobile sur le côté [AB] et on construit le carré AMPQ et le rectangle PRCT comme indiqué sur la figure ci-contre.</a:t>
            </a:r>
          </a:p>
          <a:p>
            <a:pPr>
              <a:buClr>
                <a:schemeClr val="accent1">
                  <a:lumMod val="75000"/>
                </a:schemeClr>
              </a:buClr>
              <a:buSzPct val="145000"/>
            </a:pPr>
            <a:endParaRPr lang="fr-FR" sz="2400" dirty="0">
              <a:latin typeface="Comic Sans MS" panose="030F0702030302020204" pitchFamily="66" charset="0"/>
            </a:endParaRPr>
          </a:p>
          <a:p>
            <a:pPr>
              <a:buClr>
                <a:schemeClr val="accent1">
                  <a:lumMod val="75000"/>
                </a:schemeClr>
              </a:buClr>
              <a:buSzPct val="145000"/>
            </a:pPr>
            <a:r>
              <a:rPr lang="fr-FR" sz="2400" dirty="0">
                <a:latin typeface="Comic Sans MS" panose="030F0702030302020204" pitchFamily="66" charset="0"/>
              </a:rPr>
              <a:t>Où placer le point M pour que l’aire blanche soit égale au quadruple de l’aire du carré AMPQ ?</a:t>
            </a:r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 rotWithShape="1">
          <a:blip r:embed="rId2"/>
          <a:srcRect l="6976" r="39122"/>
          <a:stretch/>
        </p:blipFill>
        <p:spPr>
          <a:xfrm>
            <a:off x="6493667" y="1254765"/>
            <a:ext cx="5536791" cy="47639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4019209"/>
      </p:ext>
    </p:extLst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4311" y="-3315"/>
            <a:ext cx="10018713" cy="1752599"/>
          </a:xfrm>
        </p:spPr>
        <p:txBody>
          <a:bodyPr/>
          <a:lstStyle/>
          <a:p>
            <a:r>
              <a:rPr lang="fr-FR" dirty="0">
                <a:latin typeface="Comic Sans MS" panose="030F0702030302020204" pitchFamily="66" charset="0"/>
              </a:rPr>
              <a:t>II – Résolution d’équations</a:t>
            </a:r>
          </a:p>
        </p:txBody>
      </p:sp>
      <p:sp>
        <p:nvSpPr>
          <p:cNvPr id="16" name="Espace réservé du numéro de diapositive 15"/>
          <p:cNvSpPr>
            <a:spLocks noGrp="1"/>
          </p:cNvSpPr>
          <p:nvPr>
            <p:ph type="sldNum" sz="quarter" idx="12"/>
          </p:nvPr>
        </p:nvSpPr>
        <p:spPr>
          <a:xfrm>
            <a:off x="10951856" y="5524231"/>
            <a:ext cx="5511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1484307" y="2392525"/>
            <a:ext cx="1001871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chemeClr val="accent1">
                  <a:lumMod val="75000"/>
                </a:schemeClr>
              </a:buClr>
              <a:buSzPct val="145000"/>
            </a:pPr>
            <a:r>
              <a:rPr lang="fr-FR" sz="2400" u="sng" dirty="0">
                <a:latin typeface="Comic Sans MS" panose="030F0702030302020204" pitchFamily="66" charset="0"/>
              </a:rPr>
              <a:t>Définition 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/>
              <p:cNvSpPr/>
              <p:nvPr/>
            </p:nvSpPr>
            <p:spPr>
              <a:xfrm>
                <a:off x="1484307" y="3036593"/>
                <a:ext cx="9607763" cy="235115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buClr>
                    <a:schemeClr val="accent1">
                      <a:lumMod val="75000"/>
                    </a:schemeClr>
                  </a:buClr>
                  <a:buSzPct val="145000"/>
                </a:pPr>
                <a:r>
                  <a:rPr lang="fr-FR" sz="2400" dirty="0">
                    <a:latin typeface="Comic Sans MS" panose="030F0702030302020204" pitchFamily="66" charset="0"/>
                  </a:rPr>
                  <a:t>On appelle </a:t>
                </a:r>
                <a:r>
                  <a:rPr lang="fr-FR" sz="2400" b="1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équation-quotient</a:t>
                </a:r>
                <a:r>
                  <a:rPr lang="fr-FR" sz="2400" dirty="0">
                    <a:latin typeface="Comic Sans MS" panose="030F0702030302020204" pitchFamily="66" charset="0"/>
                  </a:rPr>
                  <a:t> toute équation du type</a:t>
                </a:r>
              </a:p>
              <a:p>
                <a:pPr>
                  <a:buClr>
                    <a:schemeClr val="accent1">
                      <a:lumMod val="75000"/>
                    </a:schemeClr>
                  </a:buClr>
                  <a:buSzPct val="145000"/>
                </a:pPr>
                <a:endParaRPr lang="fr-FR" sz="2400" dirty="0">
                  <a:latin typeface="Comic Sans MS" panose="030F0702030302020204" pitchFamily="66" charset="0"/>
                </a:endParaRPr>
              </a:p>
              <a:p>
                <a:pPr algn="ctr">
                  <a:buClr>
                    <a:schemeClr val="accent1">
                      <a:lumMod val="75000"/>
                    </a:schemeClr>
                  </a:buClr>
                  <a:buSzPct val="145000"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fr-FR" sz="2400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fr-FR" sz="2400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𝒇</m:t>
                          </m:r>
                          <m:d>
                            <m:dPr>
                              <m:ctrlPr>
                                <a:rPr lang="fr-FR" sz="2400" b="1" i="1" dirty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fr-FR" sz="2400" b="1" i="1" dirty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</m:d>
                        </m:num>
                        <m:den>
                          <m:r>
                            <a:rPr lang="fr-FR" sz="2400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𝒈</m:t>
                          </m:r>
                          <m:d>
                            <m:dPr>
                              <m:ctrlPr>
                                <a:rPr lang="fr-FR" sz="2400" b="1" i="1" dirty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fr-FR" sz="2400" b="1" i="1" dirty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</m:d>
                        </m:den>
                      </m:f>
                      <m:r>
                        <a:rPr lang="fr-FR" sz="2400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fr-FR" sz="2400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𝟎</m:t>
                      </m:r>
                    </m:oMath>
                  </m:oMathPara>
                </a14:m>
                <a:endParaRPr lang="fr-FR" sz="2400" b="1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  <a:p>
                <a:pPr algn="ctr">
                  <a:buClr>
                    <a:schemeClr val="accent1">
                      <a:lumMod val="75000"/>
                    </a:schemeClr>
                  </a:buClr>
                  <a:buSzPct val="145000"/>
                </a:pPr>
                <a:endParaRPr lang="fr-FR" sz="2400" b="1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  <a:p>
                <a:pPr>
                  <a:buClr>
                    <a:schemeClr val="accent1">
                      <a:lumMod val="75000"/>
                    </a:schemeClr>
                  </a:buClr>
                  <a:buSzPct val="145000"/>
                </a:pPr>
                <a:r>
                  <a:rPr lang="fr-FR" sz="2400" dirty="0">
                    <a:latin typeface="Comic Sans MS" panose="030F0702030302020204" pitchFamily="66" charset="0"/>
                  </a:rPr>
                  <a:t>où </a:t>
                </a:r>
                <a14:m>
                  <m:oMath xmlns:m="http://schemas.openxmlformats.org/officeDocument/2006/math">
                    <m:r>
                      <a:rPr lang="fr-FR" sz="2400" i="1" dirty="0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fr-FR" sz="2400" i="1" dirty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fr-FR" sz="2400" i="1" dirty="0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fr-FR" sz="2400" i="1" dirty="0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fr-FR" sz="2400" dirty="0">
                    <a:latin typeface="Comic Sans MS" panose="030F0702030302020204" pitchFamily="66" charset="0"/>
                  </a:rPr>
                  <a:t> et </a:t>
                </a:r>
                <a14:m>
                  <m:oMath xmlns:m="http://schemas.openxmlformats.org/officeDocument/2006/math">
                    <m:r>
                      <a:rPr lang="fr-FR" sz="2400" i="1" dirty="0" smtClean="0">
                        <a:latin typeface="Cambria Math" panose="02040503050406030204" pitchFamily="18" charset="0"/>
                      </a:rPr>
                      <m:t>𝑔</m:t>
                    </m:r>
                    <m:r>
                      <a:rPr lang="fr-FR" sz="2400" i="1" dirty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fr-FR" sz="2400" i="1" dirty="0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fr-FR" sz="2400" i="1" dirty="0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fr-FR" sz="2400" dirty="0">
                    <a:latin typeface="Comic Sans MS" panose="030F0702030302020204" pitchFamily="66" charset="0"/>
                  </a:rPr>
                  <a:t> sont des expressions algébriques, avec </a:t>
                </a:r>
                <a14:m>
                  <m:oMath xmlns:m="http://schemas.openxmlformats.org/officeDocument/2006/math">
                    <m:r>
                      <a:rPr lang="fr-FR" sz="24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𝒈</m:t>
                    </m:r>
                    <m:r>
                      <a:rPr lang="fr-FR" sz="24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fr-FR" sz="24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𝒙</m:t>
                    </m:r>
                    <m:r>
                      <a:rPr lang="fr-FR" sz="24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)≠</m:t>
                    </m:r>
                    <m:r>
                      <a:rPr lang="fr-FR" sz="24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𝟎</m:t>
                    </m:r>
                  </m:oMath>
                </a14:m>
                <a:r>
                  <a:rPr lang="fr-FR" sz="2400" dirty="0">
                    <a:latin typeface="Comic Sans MS" panose="030F0702030302020204" pitchFamily="66" charset="0"/>
                  </a:rPr>
                  <a:t>. </a:t>
                </a:r>
              </a:p>
            </p:txBody>
          </p:sp>
        </mc:Choice>
        <mc:Fallback xmlns="">
          <p:sp>
            <p:nvSpPr>
              <p:cNvPr id="10" name="Rectangle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84307" y="3036593"/>
                <a:ext cx="9607763" cy="2351156"/>
              </a:xfrm>
              <a:prstGeom prst="rect">
                <a:avLst/>
              </a:prstGeom>
              <a:blipFill>
                <a:blip r:embed="rId2"/>
                <a:stretch>
                  <a:fillRect l="-951" t="-2073" b="-4922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Rectangle 17"/>
          <p:cNvSpPr/>
          <p:nvPr/>
        </p:nvSpPr>
        <p:spPr>
          <a:xfrm>
            <a:off x="1484307" y="1646420"/>
            <a:ext cx="1001871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chemeClr val="accent1">
                  <a:lumMod val="75000"/>
                </a:schemeClr>
              </a:buClr>
              <a:buSzPct val="145000"/>
            </a:pPr>
            <a:r>
              <a:rPr lang="fr-FR" sz="3200" dirty="0">
                <a:solidFill>
                  <a:schemeClr val="accent1">
                    <a:lumMod val="75000"/>
                  </a:schemeClr>
                </a:solidFill>
                <a:latin typeface="Comic Sans MS" panose="030F0702030302020204" pitchFamily="66" charset="0"/>
              </a:rPr>
              <a:t>3. Les équations quotients</a:t>
            </a:r>
          </a:p>
        </p:txBody>
      </p:sp>
    </p:spTree>
    <p:extLst>
      <p:ext uri="{BB962C8B-B14F-4D97-AF65-F5344CB8AC3E}">
        <p14:creationId xmlns:p14="http://schemas.microsoft.com/office/powerpoint/2010/main" val="391209767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0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4311" y="-3315"/>
            <a:ext cx="10018713" cy="1752599"/>
          </a:xfrm>
        </p:spPr>
        <p:txBody>
          <a:bodyPr/>
          <a:lstStyle/>
          <a:p>
            <a:r>
              <a:rPr lang="fr-FR" dirty="0">
                <a:latin typeface="Comic Sans MS" panose="030F0702030302020204" pitchFamily="66" charset="0"/>
              </a:rPr>
              <a:t>II – Résolution d’équations</a:t>
            </a:r>
          </a:p>
        </p:txBody>
      </p:sp>
      <p:sp>
        <p:nvSpPr>
          <p:cNvPr id="16" name="Espace réservé du numéro de diapositive 15"/>
          <p:cNvSpPr>
            <a:spLocks noGrp="1"/>
          </p:cNvSpPr>
          <p:nvPr>
            <p:ph type="sldNum" sz="quarter" idx="12"/>
          </p:nvPr>
        </p:nvSpPr>
        <p:spPr>
          <a:xfrm>
            <a:off x="10951856" y="5524231"/>
            <a:ext cx="5511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1484307" y="2546171"/>
            <a:ext cx="9607763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chemeClr val="accent1">
                  <a:lumMod val="75000"/>
                </a:schemeClr>
              </a:buClr>
              <a:buSzPct val="145000"/>
            </a:pPr>
            <a:r>
              <a:rPr lang="fr-FR" sz="2400" dirty="0">
                <a:latin typeface="Comic Sans MS" panose="030F0702030302020204" pitchFamily="66" charset="0"/>
              </a:rPr>
              <a:t>Dire qu’un quotient est </a:t>
            </a:r>
            <a:r>
              <a:rPr lang="fr-FR" sz="2400" b="1" dirty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</a:rPr>
              <a:t>nul</a:t>
            </a:r>
            <a:r>
              <a:rPr lang="fr-FR" sz="2400" dirty="0">
                <a:latin typeface="Comic Sans MS" panose="030F0702030302020204" pitchFamily="66" charset="0"/>
              </a:rPr>
              <a:t>, équivaut à dire que le numérateur est nul.</a:t>
            </a:r>
          </a:p>
        </p:txBody>
      </p:sp>
      <p:sp>
        <p:nvSpPr>
          <p:cNvPr id="7" name="Rectangle 6"/>
          <p:cNvSpPr/>
          <p:nvPr/>
        </p:nvSpPr>
        <p:spPr>
          <a:xfrm>
            <a:off x="1484307" y="1784103"/>
            <a:ext cx="1001871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chemeClr val="accent1">
                  <a:lumMod val="75000"/>
                </a:schemeClr>
              </a:buClr>
              <a:buSzPct val="145000"/>
            </a:pPr>
            <a:r>
              <a:rPr lang="fr-FR" sz="2400" u="sng" dirty="0">
                <a:latin typeface="Comic Sans MS" panose="030F0702030302020204" pitchFamily="66" charset="0"/>
              </a:rPr>
              <a:t>Propriété :</a:t>
            </a:r>
          </a:p>
        </p:txBody>
      </p:sp>
    </p:spTree>
    <p:extLst>
      <p:ext uri="{BB962C8B-B14F-4D97-AF65-F5344CB8AC3E}">
        <p14:creationId xmlns:p14="http://schemas.microsoft.com/office/powerpoint/2010/main" val="415259969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4311" y="-3315"/>
            <a:ext cx="10018713" cy="1752599"/>
          </a:xfrm>
        </p:spPr>
        <p:txBody>
          <a:bodyPr/>
          <a:lstStyle/>
          <a:p>
            <a:r>
              <a:rPr lang="fr-FR" dirty="0">
                <a:latin typeface="Comic Sans MS" panose="030F0702030302020204" pitchFamily="66" charset="0"/>
              </a:rPr>
              <a:t>II – Résolution d’équations</a:t>
            </a:r>
          </a:p>
        </p:txBody>
      </p:sp>
      <p:sp>
        <p:nvSpPr>
          <p:cNvPr id="16" name="Espace réservé du numéro de diapositive 15"/>
          <p:cNvSpPr>
            <a:spLocks noGrp="1"/>
          </p:cNvSpPr>
          <p:nvPr>
            <p:ph type="sldNum" sz="quarter" idx="12"/>
          </p:nvPr>
        </p:nvSpPr>
        <p:spPr>
          <a:xfrm>
            <a:off x="10951856" y="5524231"/>
            <a:ext cx="5511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1484307" y="2392525"/>
            <a:ext cx="1001871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chemeClr val="accent1">
                  <a:lumMod val="75000"/>
                </a:schemeClr>
              </a:buClr>
              <a:buSzPct val="145000"/>
            </a:pPr>
            <a:r>
              <a:rPr lang="fr-FR" sz="2400" u="sng" dirty="0">
                <a:latin typeface="Comic Sans MS" panose="030F0702030302020204" pitchFamily="66" charset="0"/>
              </a:rPr>
              <a:t>Exemples 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/>
              <p:cNvSpPr/>
              <p:nvPr/>
            </p:nvSpPr>
            <p:spPr>
              <a:xfrm>
                <a:off x="1484307" y="3036593"/>
                <a:ext cx="6219513" cy="335950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buClr>
                    <a:schemeClr val="accent1">
                      <a:lumMod val="75000"/>
                    </a:schemeClr>
                  </a:buClr>
                  <a:buSzPct val="145000"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fr-FR" sz="2400" b="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fr-FR" sz="2400" b="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fr-FR" sz="2400" b="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fr-FR" sz="2400" b="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+3</m:t>
                          </m:r>
                        </m:num>
                        <m:den>
                          <m:r>
                            <a:rPr lang="fr-FR" sz="2400" b="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fr-FR" sz="2400" b="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+2</m:t>
                          </m:r>
                        </m:den>
                      </m:f>
                      <m:r>
                        <a:rPr lang="fr-FR" sz="2400" b="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fr-FR" sz="2400" b="0" dirty="0">
                  <a:solidFill>
                    <a:schemeClr val="tx1"/>
                  </a:solidFill>
                  <a:latin typeface="Comic Sans MS" panose="030F0702030302020204" pitchFamily="66" charset="0"/>
                </a:endParaRPr>
              </a:p>
              <a:p>
                <a:pPr algn="ctr">
                  <a:buClr>
                    <a:schemeClr val="accent1">
                      <a:lumMod val="75000"/>
                    </a:schemeClr>
                  </a:buClr>
                  <a:buSzPct val="145000"/>
                </a:pPr>
                <a:endParaRPr lang="fr-FR" sz="2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  <a:p>
                <a:pPr algn="ctr">
                  <a:buClr>
                    <a:schemeClr val="accent1">
                      <a:lumMod val="75000"/>
                    </a:schemeClr>
                  </a:buClr>
                  <a:buSzPct val="145000"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fr-FR" sz="2400" b="0" i="1" dirty="0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fr-FR" sz="2400" b="0" i="1" dirty="0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fr-FR" sz="2400" b="0" i="1" dirty="0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fr-FR" sz="2400" b="0" i="1" dirty="0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fr-FR" sz="2400" b="0" i="1" dirty="0" smtClean="0">
                              <a:latin typeface="Cambria Math" panose="02040503050406030204" pitchFamily="18" charset="0"/>
                            </a:rPr>
                            <m:t>−9</m:t>
                          </m:r>
                        </m:num>
                        <m:den>
                          <m:r>
                            <a:rPr lang="fr-FR" sz="2400" b="0" i="1" dirty="0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fr-FR" sz="2400" b="0" i="1" dirty="0" smtClean="0">
                              <a:latin typeface="Cambria Math" panose="02040503050406030204" pitchFamily="18" charset="0"/>
                            </a:rPr>
                            <m:t>+3</m:t>
                          </m:r>
                        </m:den>
                      </m:f>
                      <m:r>
                        <a:rPr lang="fr-FR" sz="2400" i="1" dirty="0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fr-FR" sz="2400" dirty="0">
                  <a:latin typeface="Comic Sans MS" panose="030F0702030302020204" pitchFamily="66" charset="0"/>
                </a:endParaRPr>
              </a:p>
              <a:p>
                <a:pPr algn="ctr">
                  <a:buClr>
                    <a:schemeClr val="accent1">
                      <a:lumMod val="75000"/>
                    </a:schemeClr>
                  </a:buClr>
                  <a:buSzPct val="145000"/>
                </a:pPr>
                <a:endParaRPr lang="fr-FR" sz="2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  <a:p>
                <a:pPr algn="ctr">
                  <a:buClr>
                    <a:schemeClr val="accent1">
                      <a:lumMod val="75000"/>
                    </a:schemeClr>
                  </a:buClr>
                  <a:buSzPct val="145000"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fr-FR" sz="2400" i="1" dirty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fr-FR" sz="2400" b="0" i="1" dirty="0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fr-FR" sz="2400" i="1" dirty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fr-FR" sz="2400" i="1" dirty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fr-FR" sz="2400" i="1" dirty="0">
                              <a:latin typeface="Cambria Math" panose="02040503050406030204" pitchFamily="18" charset="0"/>
                            </a:rPr>
                            <m:t>+1)(</m:t>
                          </m:r>
                          <m:r>
                            <a:rPr lang="fr-FR" sz="2400" b="0" i="1" dirty="0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fr-FR" sz="2400" b="0" i="1" dirty="0" smtClean="0">
                              <a:latin typeface="Cambria Math" panose="02040503050406030204" pitchFamily="18" charset="0"/>
                            </a:rPr>
                            <m:t>−3)</m:t>
                          </m:r>
                        </m:num>
                        <m:den>
                          <m:r>
                            <a:rPr lang="fr-FR" sz="2400" i="1" dirty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fr-FR" sz="2400" b="0" i="1" dirty="0" smtClean="0">
                              <a:latin typeface="Cambria Math" panose="02040503050406030204" pitchFamily="18" charset="0"/>
                            </a:rPr>
                            <m:t>−4</m:t>
                          </m:r>
                        </m:den>
                      </m:f>
                      <m:r>
                        <a:rPr lang="fr-FR" sz="2400" i="1" dirty="0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fr-FR" sz="2400" dirty="0">
                  <a:latin typeface="Comic Sans MS" panose="030F0702030302020204" pitchFamily="66" charset="0"/>
                </a:endParaRPr>
              </a:p>
              <a:p>
                <a:pPr algn="ctr">
                  <a:buClr>
                    <a:schemeClr val="accent1">
                      <a:lumMod val="75000"/>
                    </a:schemeClr>
                  </a:buClr>
                  <a:buSzPct val="145000"/>
                </a:pPr>
                <a:endParaRPr lang="fr-FR" sz="2400" b="1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0" name="Rectangle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84307" y="3036593"/>
                <a:ext cx="6219513" cy="3359509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/>
              <p:cNvSpPr/>
              <p:nvPr/>
            </p:nvSpPr>
            <p:spPr>
              <a:xfrm>
                <a:off x="5007926" y="3219473"/>
                <a:ext cx="6219513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buClr>
                    <a:schemeClr val="accent1">
                      <a:lumMod val="75000"/>
                    </a:schemeClr>
                  </a:buClr>
                  <a:buSzPct val="145000"/>
                </a:pPr>
                <a:r>
                  <a:rPr lang="fr-FR" sz="2400" dirty="0">
                    <a:latin typeface="Comic Sans MS" panose="030F0702030302020204" pitchFamily="66" charset="0"/>
                  </a:rPr>
                  <a:t>avec </a:t>
                </a:r>
                <a14:m>
                  <m:oMath xmlns:m="http://schemas.openxmlformats.org/officeDocument/2006/math">
                    <m:r>
                      <a:rPr lang="fr-FR" sz="2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fr-FR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≠−2</m:t>
                    </m:r>
                  </m:oMath>
                </a14:m>
                <a:r>
                  <a:rPr lang="fr-FR" sz="2400" dirty="0">
                    <a:latin typeface="Comic Sans MS" panose="030F0702030302020204" pitchFamily="66" charset="0"/>
                  </a:rPr>
                  <a:t> </a:t>
                </a:r>
              </a:p>
            </p:txBody>
          </p:sp>
        </mc:Choice>
        <mc:Fallback xmlns=""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07926" y="3219473"/>
                <a:ext cx="6219513" cy="461665"/>
              </a:xfrm>
              <a:prstGeom prst="rect">
                <a:avLst/>
              </a:prstGeom>
              <a:blipFill>
                <a:blip r:embed="rId3"/>
                <a:stretch>
                  <a:fillRect t="-10526" b="-28947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5007926" y="4323463"/>
                <a:ext cx="6219513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buClr>
                    <a:schemeClr val="accent1">
                      <a:lumMod val="75000"/>
                    </a:schemeClr>
                  </a:buClr>
                  <a:buSzPct val="145000"/>
                </a:pPr>
                <a:r>
                  <a:rPr lang="fr-FR" sz="2400" dirty="0">
                    <a:latin typeface="Comic Sans MS" panose="030F0702030302020204" pitchFamily="66" charset="0"/>
                  </a:rPr>
                  <a:t>avec </a:t>
                </a:r>
                <a14:m>
                  <m:oMath xmlns:m="http://schemas.openxmlformats.org/officeDocument/2006/math">
                    <m:r>
                      <a:rPr lang="fr-FR" sz="2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fr-FR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≠−3</m:t>
                    </m:r>
                  </m:oMath>
                </a14:m>
                <a:r>
                  <a:rPr lang="fr-FR" sz="2400" dirty="0">
                    <a:latin typeface="Comic Sans MS" panose="030F0702030302020204" pitchFamily="66" charset="0"/>
                  </a:rPr>
                  <a:t> </a:t>
                </a:r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07926" y="4323463"/>
                <a:ext cx="6219513" cy="461665"/>
              </a:xfrm>
              <a:prstGeom prst="rect">
                <a:avLst/>
              </a:prstGeom>
              <a:blipFill>
                <a:blip r:embed="rId4"/>
                <a:stretch>
                  <a:fillRect t="-10526" b="-28947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/>
              <p:cNvSpPr/>
              <p:nvPr/>
            </p:nvSpPr>
            <p:spPr>
              <a:xfrm>
                <a:off x="5007926" y="5366693"/>
                <a:ext cx="6219513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buClr>
                    <a:schemeClr val="accent1">
                      <a:lumMod val="75000"/>
                    </a:schemeClr>
                  </a:buClr>
                  <a:buSzPct val="145000"/>
                </a:pPr>
                <a:r>
                  <a:rPr lang="fr-FR" sz="2400" dirty="0">
                    <a:latin typeface="Comic Sans MS" panose="030F0702030302020204" pitchFamily="66" charset="0"/>
                  </a:rPr>
                  <a:t>avec </a:t>
                </a:r>
                <a14:m>
                  <m:oMath xmlns:m="http://schemas.openxmlformats.org/officeDocument/2006/math">
                    <m:r>
                      <a:rPr lang="fr-FR" sz="2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fr-FR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≠4</m:t>
                    </m:r>
                  </m:oMath>
                </a14:m>
                <a:r>
                  <a:rPr lang="fr-FR" sz="2400" dirty="0">
                    <a:latin typeface="Comic Sans MS" panose="030F0702030302020204" pitchFamily="66" charset="0"/>
                  </a:rPr>
                  <a:t> </a:t>
                </a:r>
              </a:p>
            </p:txBody>
          </p:sp>
        </mc:Choice>
        <mc:Fallback xmlns="">
          <p:sp>
            <p:nvSpPr>
              <p:cNvPr id="8" name="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07926" y="5366693"/>
                <a:ext cx="6219513" cy="461665"/>
              </a:xfrm>
              <a:prstGeom prst="rect">
                <a:avLst/>
              </a:prstGeom>
              <a:blipFill>
                <a:blip r:embed="rId5"/>
                <a:stretch>
                  <a:fillRect t="-10526" b="-28947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30120159"/>
      </p:ext>
    </p:extLst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4311" y="-3315"/>
            <a:ext cx="10018713" cy="1752599"/>
          </a:xfrm>
        </p:spPr>
        <p:txBody>
          <a:bodyPr/>
          <a:lstStyle/>
          <a:p>
            <a:r>
              <a:rPr lang="fr-FR" dirty="0">
                <a:latin typeface="Comic Sans MS" panose="030F0702030302020204" pitchFamily="66" charset="0"/>
              </a:rPr>
              <a:t>Exercices 36 et 37 p 145 </a:t>
            </a:r>
          </a:p>
        </p:txBody>
      </p:sp>
      <p:sp>
        <p:nvSpPr>
          <p:cNvPr id="16" name="Espace réservé du numéro de diapositive 15"/>
          <p:cNvSpPr>
            <a:spLocks noGrp="1"/>
          </p:cNvSpPr>
          <p:nvPr>
            <p:ph type="sldNum" sz="quarter" idx="12"/>
          </p:nvPr>
        </p:nvSpPr>
        <p:spPr>
          <a:xfrm>
            <a:off x="10951856" y="5524231"/>
            <a:ext cx="5511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1484311" y="2026791"/>
            <a:ext cx="960776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chemeClr val="accent1">
                  <a:lumMod val="75000"/>
                </a:schemeClr>
              </a:buClr>
              <a:buSzPct val="145000"/>
            </a:pPr>
            <a:r>
              <a:rPr lang="fr-FR" sz="2400" dirty="0">
                <a:latin typeface="Comic Sans MS" panose="030F0702030302020204" pitchFamily="66" charset="0"/>
              </a:rPr>
              <a:t>Résoudre les équations quotients suivantes :</a:t>
            </a:r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02142" y="2806190"/>
            <a:ext cx="5611577" cy="1412185"/>
          </a:xfrm>
          <a:prstGeom prst="rect">
            <a:avLst/>
          </a:prstGeom>
        </p:spPr>
      </p:pic>
      <p:pic>
        <p:nvPicPr>
          <p:cNvPr id="5" name="Imag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02142" y="4561851"/>
            <a:ext cx="5611577" cy="13149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3662889"/>
      </p:ext>
    </p:extLst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4311" y="-3315"/>
            <a:ext cx="10018713" cy="1752599"/>
          </a:xfrm>
        </p:spPr>
        <p:txBody>
          <a:bodyPr/>
          <a:lstStyle/>
          <a:p>
            <a:r>
              <a:rPr lang="fr-FR" dirty="0">
                <a:latin typeface="Comic Sans MS" panose="030F0702030302020204" pitchFamily="66" charset="0"/>
              </a:rPr>
              <a:t>III – Résolution d’inéquations</a:t>
            </a:r>
          </a:p>
        </p:txBody>
      </p:sp>
      <p:sp>
        <p:nvSpPr>
          <p:cNvPr id="16" name="Espace réservé du numéro de diapositive 15"/>
          <p:cNvSpPr>
            <a:spLocks noGrp="1"/>
          </p:cNvSpPr>
          <p:nvPr>
            <p:ph type="sldNum" sz="quarter" idx="12"/>
          </p:nvPr>
        </p:nvSpPr>
        <p:spPr>
          <a:xfrm>
            <a:off x="10951856" y="5524231"/>
            <a:ext cx="5511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15</a:t>
            </a:fld>
            <a:endParaRPr lang="en-US" dirty="0"/>
          </a:p>
        </p:txBody>
      </p:sp>
      <p:sp>
        <p:nvSpPr>
          <p:cNvPr id="18" name="Rectangle 17"/>
          <p:cNvSpPr/>
          <p:nvPr/>
        </p:nvSpPr>
        <p:spPr>
          <a:xfrm>
            <a:off x="1484307" y="1646420"/>
            <a:ext cx="1001871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chemeClr val="accent1">
                  <a:lumMod val="75000"/>
                </a:schemeClr>
              </a:buClr>
              <a:buSzPct val="145000"/>
            </a:pPr>
            <a:r>
              <a:rPr lang="fr-FR" sz="3200" dirty="0">
                <a:solidFill>
                  <a:schemeClr val="accent1">
                    <a:lumMod val="75000"/>
                  </a:schemeClr>
                </a:solidFill>
                <a:latin typeface="Comic Sans MS" panose="030F0702030302020204" pitchFamily="66" charset="0"/>
              </a:rPr>
              <a:t>1. Signe d’un produit</a:t>
            </a:r>
          </a:p>
        </p:txBody>
      </p:sp>
      <p:sp>
        <p:nvSpPr>
          <p:cNvPr id="5" name="Rectangle 4"/>
          <p:cNvSpPr/>
          <p:nvPr/>
        </p:nvSpPr>
        <p:spPr>
          <a:xfrm>
            <a:off x="1484307" y="3022255"/>
            <a:ext cx="9607763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chemeClr val="accent1">
                  <a:lumMod val="75000"/>
                </a:schemeClr>
              </a:buClr>
              <a:buSzPct val="145000"/>
            </a:pPr>
            <a:r>
              <a:rPr lang="fr-FR" sz="2400" dirty="0">
                <a:latin typeface="Comic Sans MS" panose="030F0702030302020204" pitchFamily="66" charset="0"/>
              </a:rPr>
              <a:t>Le </a:t>
            </a:r>
            <a:r>
              <a:rPr lang="fr-FR" sz="2400" b="1" dirty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</a:rPr>
              <a:t>produit</a:t>
            </a:r>
            <a:r>
              <a:rPr lang="fr-FR" sz="2400" dirty="0">
                <a:latin typeface="Comic Sans MS" panose="030F0702030302020204" pitchFamily="66" charset="0"/>
              </a:rPr>
              <a:t> de deux nombres non nuls est </a:t>
            </a:r>
            <a:r>
              <a:rPr lang="fr-FR" sz="2400" b="1" dirty="0">
                <a:solidFill>
                  <a:srgbClr val="0070C0"/>
                </a:solidFill>
                <a:latin typeface="Comic Sans MS" panose="030F0702030302020204" pitchFamily="66" charset="0"/>
              </a:rPr>
              <a:t>strictement positifs</a:t>
            </a:r>
            <a:r>
              <a:rPr lang="fr-FR" sz="2400" dirty="0">
                <a:latin typeface="Comic Sans MS" panose="030F0702030302020204" pitchFamily="66" charset="0"/>
              </a:rPr>
              <a:t> si, et seulement si, ces deux nombres sont de </a:t>
            </a:r>
            <a:r>
              <a:rPr lang="fr-FR" sz="2400" b="1" dirty="0">
                <a:solidFill>
                  <a:srgbClr val="0070C0"/>
                </a:solidFill>
                <a:latin typeface="Comic Sans MS" panose="030F0702030302020204" pitchFamily="66" charset="0"/>
              </a:rPr>
              <a:t>même signe</a:t>
            </a:r>
            <a:r>
              <a:rPr lang="fr-FR" sz="2400" dirty="0">
                <a:latin typeface="Comic Sans MS" panose="030F0702030302020204" pitchFamily="66" charset="0"/>
              </a:rPr>
              <a:t>. Sinon, il est </a:t>
            </a:r>
            <a:r>
              <a:rPr lang="fr-FR" sz="2400" b="1" dirty="0">
                <a:solidFill>
                  <a:srgbClr val="FF0000"/>
                </a:solidFill>
                <a:latin typeface="Comic Sans MS" panose="030F0702030302020204" pitchFamily="66" charset="0"/>
              </a:rPr>
              <a:t>strictement négatif</a:t>
            </a:r>
            <a:r>
              <a:rPr lang="fr-FR" sz="2400" dirty="0">
                <a:latin typeface="Comic Sans MS" panose="030F0702030302020204" pitchFamily="66" charset="0"/>
              </a:rPr>
              <a:t>.</a:t>
            </a:r>
          </a:p>
        </p:txBody>
      </p:sp>
      <p:sp>
        <p:nvSpPr>
          <p:cNvPr id="6" name="Rectangle 5"/>
          <p:cNvSpPr/>
          <p:nvPr/>
        </p:nvSpPr>
        <p:spPr>
          <a:xfrm>
            <a:off x="1484307" y="2420207"/>
            <a:ext cx="1001871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chemeClr val="accent1">
                  <a:lumMod val="75000"/>
                </a:schemeClr>
              </a:buClr>
              <a:buSzPct val="145000"/>
            </a:pPr>
            <a:r>
              <a:rPr lang="fr-FR" sz="2800" dirty="0">
                <a:solidFill>
                  <a:schemeClr val="accent1">
                    <a:lumMod val="75000"/>
                  </a:schemeClr>
                </a:solidFill>
                <a:latin typeface="Comic Sans MS" panose="030F0702030302020204" pitchFamily="66" charset="0"/>
              </a:rPr>
              <a:t>a) Théorème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0"/>
              <p:cNvSpPr/>
              <p:nvPr/>
            </p:nvSpPr>
            <p:spPr>
              <a:xfrm>
                <a:off x="3207091" y="5164375"/>
                <a:ext cx="7209118" cy="83099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buClr>
                    <a:schemeClr val="accent1">
                      <a:lumMod val="75000"/>
                    </a:schemeClr>
                  </a:buClr>
                  <a:buSzPct val="145000"/>
                </a:pPr>
                <a:r>
                  <a:rPr lang="fr-FR" sz="2400" dirty="0"/>
                  <a:t>	</a:t>
                </a:r>
                <a14:m>
                  <m:oMath xmlns:m="http://schemas.openxmlformats.org/officeDocument/2006/math">
                    <m:r>
                      <a:rPr lang="fr-FR" sz="2400" i="1" dirty="0" smtClean="0">
                        <a:latin typeface="Cambria Math" panose="02040503050406030204" pitchFamily="18" charset="0"/>
                      </a:rPr>
                      <m:t>3</m:t>
                    </m:r>
                    <m:r>
                      <a:rPr lang="fr-FR" sz="24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fr-FR" sz="2400" i="1" dirty="0" smtClean="0">
                        <a:latin typeface="Cambria Math" panose="02040503050406030204" pitchFamily="18" charset="0"/>
                      </a:rPr>
                      <m:t>2&gt;0</m:t>
                    </m:r>
                  </m:oMath>
                </a14:m>
                <a:r>
                  <a:rPr lang="fr-FR" sz="2400" dirty="0">
                    <a:latin typeface="Comic Sans MS" panose="030F0702030302020204" pitchFamily="66" charset="0"/>
                  </a:rPr>
                  <a:t>							</a:t>
                </a:r>
                <a14:m>
                  <m:oMath xmlns:m="http://schemas.openxmlformats.org/officeDocument/2006/math">
                    <m:r>
                      <a:rPr lang="fr-FR" sz="2400" i="1" dirty="0">
                        <a:latin typeface="Cambria Math" panose="02040503050406030204" pitchFamily="18" charset="0"/>
                      </a:rPr>
                      <m:t>3</m:t>
                    </m:r>
                    <m:r>
                      <a:rPr lang="fr-FR" sz="2400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d>
                      <m:dPr>
                        <m:ctrlPr>
                          <a:rPr lang="fr-FR" sz="2400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fr-FR" sz="2400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</m:t>
                        </m:r>
                        <m:r>
                          <a:rPr lang="fr-FR" sz="2400" i="1" dirty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</m:d>
                    <m:r>
                      <a:rPr lang="fr-FR" sz="2400" i="1" dirty="0">
                        <a:latin typeface="Cambria Math" panose="02040503050406030204" pitchFamily="18" charset="0"/>
                      </a:rPr>
                      <m:t>&lt;0</m:t>
                    </m:r>
                  </m:oMath>
                </a14:m>
                <a:endParaRPr lang="fr-FR" sz="2400" i="1" dirty="0">
                  <a:latin typeface="Cambria Math" panose="02040503050406030204" pitchFamily="18" charset="0"/>
                </a:endParaRPr>
              </a:p>
              <a:p>
                <a:pPr>
                  <a:buClr>
                    <a:schemeClr val="accent1">
                      <a:lumMod val="75000"/>
                    </a:schemeClr>
                  </a:buClr>
                  <a:buSzPct val="145000"/>
                </a:pPr>
                <a14:m>
                  <m:oMath xmlns:m="http://schemas.openxmlformats.org/officeDocument/2006/math">
                    <m:r>
                      <a:rPr lang="fr-FR" sz="2400" b="0" i="1" dirty="0" smtClean="0">
                        <a:latin typeface="Cambria Math" panose="02040503050406030204" pitchFamily="18" charset="0"/>
                      </a:rPr>
                      <m:t>(−</m:t>
                    </m:r>
                    <m:r>
                      <a:rPr lang="fr-FR" sz="2400" i="1" dirty="0">
                        <a:latin typeface="Cambria Math" panose="02040503050406030204" pitchFamily="18" charset="0"/>
                      </a:rPr>
                      <m:t>3</m:t>
                    </m:r>
                    <m:r>
                      <a:rPr lang="fr-FR" sz="2400" b="0" i="1" dirty="0" smtClean="0">
                        <a:latin typeface="Cambria Math" panose="02040503050406030204" pitchFamily="18" charset="0"/>
                      </a:rPr>
                      <m:t>)</m:t>
                    </m:r>
                    <m:r>
                      <a:rPr lang="fr-FR" sz="2400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fr-FR" sz="24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(−</m:t>
                    </m:r>
                    <m:r>
                      <a:rPr lang="fr-FR" sz="2400" i="1" dirty="0">
                        <a:latin typeface="Cambria Math" panose="02040503050406030204" pitchFamily="18" charset="0"/>
                      </a:rPr>
                      <m:t>2</m:t>
                    </m:r>
                    <m:r>
                      <a:rPr lang="fr-FR" sz="2400" b="0" i="1" dirty="0" smtClean="0">
                        <a:latin typeface="Cambria Math" panose="02040503050406030204" pitchFamily="18" charset="0"/>
                      </a:rPr>
                      <m:t>)</m:t>
                    </m:r>
                    <m:r>
                      <a:rPr lang="fr-FR" sz="2400" i="1" dirty="0">
                        <a:latin typeface="Cambria Math" panose="02040503050406030204" pitchFamily="18" charset="0"/>
                      </a:rPr>
                      <m:t>&gt;0</m:t>
                    </m:r>
                  </m:oMath>
                </a14:m>
                <a:r>
                  <a:rPr lang="fr-FR" sz="2400" dirty="0">
                    <a:latin typeface="Comic Sans MS" panose="030F0702030302020204" pitchFamily="66" charset="0"/>
                  </a:rPr>
                  <a:t>						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fr-FR" sz="2400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fr-FR" sz="2400" i="1" dirty="0">
                            <a:latin typeface="Cambria Math" panose="02040503050406030204" pitchFamily="18" charset="0"/>
                          </a:rPr>
                          <m:t>−3</m:t>
                        </m:r>
                      </m:e>
                    </m:d>
                    <m:r>
                      <a:rPr lang="fr-FR" sz="2400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fr-FR" sz="2400" i="1" dirty="0">
                        <a:latin typeface="Cambria Math" panose="02040503050406030204" pitchFamily="18" charset="0"/>
                      </a:rPr>
                      <m:t>2&lt;0</m:t>
                    </m:r>
                  </m:oMath>
                </a14:m>
                <a:endParaRPr lang="fr-FR" sz="2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1" name="Rectangle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07091" y="5164375"/>
                <a:ext cx="7209118" cy="830997"/>
              </a:xfrm>
              <a:prstGeom prst="rect">
                <a:avLst/>
              </a:prstGeom>
              <a:blipFill>
                <a:blip r:embed="rId2"/>
                <a:stretch>
                  <a:fillRect l="-676" b="-9559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Rectangle 11"/>
          <p:cNvSpPr/>
          <p:nvPr/>
        </p:nvSpPr>
        <p:spPr>
          <a:xfrm>
            <a:off x="1484307" y="4428034"/>
            <a:ext cx="1001871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chemeClr val="accent1">
                  <a:lumMod val="75000"/>
                </a:schemeClr>
              </a:buClr>
              <a:buSzPct val="145000"/>
            </a:pPr>
            <a:r>
              <a:rPr lang="fr-FR" sz="2400" u="sng" dirty="0">
                <a:latin typeface="Comic Sans MS" panose="030F0702030302020204" pitchFamily="66" charset="0"/>
              </a:rPr>
              <a:t>Exemples :</a:t>
            </a:r>
          </a:p>
        </p:txBody>
      </p:sp>
    </p:spTree>
    <p:extLst>
      <p:ext uri="{BB962C8B-B14F-4D97-AF65-F5344CB8AC3E}">
        <p14:creationId xmlns:p14="http://schemas.microsoft.com/office/powerpoint/2010/main" val="52981195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5" grpId="0"/>
      <p:bldP spid="6" grpId="0"/>
      <p:bldP spid="11" grpId="0"/>
      <p:bldP spid="1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4311" y="-3315"/>
            <a:ext cx="10018713" cy="1752599"/>
          </a:xfrm>
        </p:spPr>
        <p:txBody>
          <a:bodyPr/>
          <a:lstStyle/>
          <a:p>
            <a:r>
              <a:rPr lang="fr-FR" dirty="0">
                <a:latin typeface="Comic Sans MS" panose="030F0702030302020204" pitchFamily="66" charset="0"/>
              </a:rPr>
              <a:t>III – Résolution d’inéquations</a:t>
            </a:r>
          </a:p>
        </p:txBody>
      </p:sp>
      <p:sp>
        <p:nvSpPr>
          <p:cNvPr id="16" name="Espace réservé du numéro de diapositive 15"/>
          <p:cNvSpPr>
            <a:spLocks noGrp="1"/>
          </p:cNvSpPr>
          <p:nvPr>
            <p:ph type="sldNum" sz="quarter" idx="12"/>
          </p:nvPr>
        </p:nvSpPr>
        <p:spPr>
          <a:xfrm>
            <a:off x="10951856" y="5524231"/>
            <a:ext cx="5511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16</a:t>
            </a:fld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1484307" y="1735846"/>
            <a:ext cx="1001871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chemeClr val="accent1">
                  <a:lumMod val="75000"/>
                </a:schemeClr>
              </a:buClr>
              <a:buSzPct val="145000"/>
            </a:pPr>
            <a:r>
              <a:rPr lang="fr-FR" sz="2800" dirty="0">
                <a:solidFill>
                  <a:schemeClr val="accent1">
                    <a:lumMod val="75000"/>
                  </a:schemeClr>
                </a:solidFill>
                <a:latin typeface="Comic Sans MS" panose="030F0702030302020204" pitchFamily="66" charset="0"/>
              </a:rPr>
              <a:t>b) Tableau de signes d’un produit</a:t>
            </a:r>
          </a:p>
        </p:txBody>
      </p:sp>
      <p:sp>
        <p:nvSpPr>
          <p:cNvPr id="12" name="Rectangle 11"/>
          <p:cNvSpPr/>
          <p:nvPr/>
        </p:nvSpPr>
        <p:spPr>
          <a:xfrm>
            <a:off x="1484307" y="2489340"/>
            <a:ext cx="1001871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chemeClr val="accent1">
                  <a:lumMod val="75000"/>
                </a:schemeClr>
              </a:buClr>
              <a:buSzPct val="145000"/>
            </a:pPr>
            <a:r>
              <a:rPr lang="fr-FR" sz="2400" u="sng" dirty="0">
                <a:latin typeface="Comic Sans MS" panose="030F0702030302020204" pitchFamily="66" charset="0"/>
              </a:rPr>
              <a:t>Méthode :</a:t>
            </a:r>
          </a:p>
        </p:txBody>
      </p:sp>
      <p:sp>
        <p:nvSpPr>
          <p:cNvPr id="9" name="Rectangle 8"/>
          <p:cNvSpPr/>
          <p:nvPr/>
        </p:nvSpPr>
        <p:spPr>
          <a:xfrm>
            <a:off x="1484307" y="3101767"/>
            <a:ext cx="960776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Clr>
                <a:schemeClr val="accent1">
                  <a:lumMod val="75000"/>
                </a:schemeClr>
              </a:buClr>
              <a:buSzPct val="145000"/>
              <a:buFont typeface="Arial" panose="020B0604020202020204" pitchFamily="34" charset="0"/>
              <a:buChar char="•"/>
            </a:pPr>
            <a:r>
              <a:rPr lang="fr-FR" sz="2400" dirty="0">
                <a:latin typeface="Comic Sans MS" panose="030F0702030302020204" pitchFamily="66" charset="0"/>
              </a:rPr>
              <a:t>On étudie le signe de </a:t>
            </a:r>
            <a:r>
              <a:rPr lang="fr-FR" sz="2400" b="1" dirty="0">
                <a:solidFill>
                  <a:srgbClr val="FF0000"/>
                </a:solidFill>
                <a:latin typeface="Comic Sans MS" panose="030F0702030302020204" pitchFamily="66" charset="0"/>
              </a:rPr>
              <a:t>chaque</a:t>
            </a:r>
            <a:r>
              <a:rPr lang="fr-FR" sz="2400" dirty="0">
                <a:latin typeface="Comic Sans MS" panose="030F0702030302020204" pitchFamily="66" charset="0"/>
              </a:rPr>
              <a:t> </a:t>
            </a:r>
            <a:r>
              <a:rPr lang="fr-FR" sz="2400" b="1" dirty="0">
                <a:solidFill>
                  <a:srgbClr val="FF0000"/>
                </a:solidFill>
                <a:latin typeface="Comic Sans MS" panose="030F0702030302020204" pitchFamily="66" charset="0"/>
              </a:rPr>
              <a:t>facteur</a:t>
            </a:r>
            <a:r>
              <a:rPr lang="fr-FR" sz="2400" dirty="0">
                <a:latin typeface="Comic Sans MS" panose="030F0702030302020204" pitchFamily="66" charset="0"/>
              </a:rPr>
              <a:t>.</a:t>
            </a:r>
          </a:p>
        </p:txBody>
      </p:sp>
      <p:sp>
        <p:nvSpPr>
          <p:cNvPr id="10" name="Rectangle 9"/>
          <p:cNvSpPr/>
          <p:nvPr/>
        </p:nvSpPr>
        <p:spPr>
          <a:xfrm>
            <a:off x="1484307" y="3683757"/>
            <a:ext cx="960776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Clr>
                <a:schemeClr val="accent1">
                  <a:lumMod val="75000"/>
                </a:schemeClr>
              </a:buClr>
              <a:buSzPct val="145000"/>
              <a:buFont typeface="Arial" panose="020B0604020202020204" pitchFamily="34" charset="0"/>
              <a:buChar char="•"/>
            </a:pPr>
            <a:r>
              <a:rPr lang="fr-FR" sz="2400" dirty="0">
                <a:latin typeface="Comic Sans MS" panose="030F0702030302020204" pitchFamily="66" charset="0"/>
              </a:rPr>
              <a:t>On </a:t>
            </a:r>
            <a:r>
              <a:rPr lang="fr-FR" sz="2400" b="1" dirty="0">
                <a:solidFill>
                  <a:srgbClr val="FF0000"/>
                </a:solidFill>
                <a:latin typeface="Comic Sans MS" panose="030F0702030302020204" pitchFamily="66" charset="0"/>
              </a:rPr>
              <a:t>regroupe</a:t>
            </a:r>
            <a:r>
              <a:rPr lang="fr-FR" sz="2400" dirty="0">
                <a:latin typeface="Comic Sans MS" panose="030F0702030302020204" pitchFamily="66" charset="0"/>
              </a:rPr>
              <a:t> dans un seul tableau le signe de chaque facteur.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484306" y="4250081"/>
            <a:ext cx="9607763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Clr>
                <a:schemeClr val="accent1">
                  <a:lumMod val="75000"/>
                </a:schemeClr>
              </a:buClr>
              <a:buSzPct val="145000"/>
              <a:buFont typeface="Arial" panose="020B0604020202020204" pitchFamily="34" charset="0"/>
              <a:buChar char="•"/>
            </a:pPr>
            <a:r>
              <a:rPr lang="fr-FR" sz="2400" dirty="0">
                <a:latin typeface="Comic Sans MS" panose="030F0702030302020204" pitchFamily="66" charset="0"/>
              </a:rPr>
              <a:t>Sur la dernière ligne, on </a:t>
            </a:r>
            <a:r>
              <a:rPr lang="fr-FR" sz="2400" b="1" dirty="0">
                <a:solidFill>
                  <a:srgbClr val="FF0000"/>
                </a:solidFill>
                <a:latin typeface="Comic Sans MS" panose="030F0702030302020204" pitchFamily="66" charset="0"/>
              </a:rPr>
              <a:t>déduit</a:t>
            </a:r>
            <a:r>
              <a:rPr lang="fr-FR" sz="2400" dirty="0">
                <a:latin typeface="Comic Sans MS" panose="030F0702030302020204" pitchFamily="66" charset="0"/>
              </a:rPr>
              <a:t> le signe du produit grâce au </a:t>
            </a:r>
            <a:r>
              <a:rPr lang="fr-FR" sz="2400" b="1" dirty="0">
                <a:solidFill>
                  <a:srgbClr val="FF0000"/>
                </a:solidFill>
                <a:latin typeface="Comic Sans MS" panose="030F0702030302020204" pitchFamily="66" charset="0"/>
              </a:rPr>
              <a:t>théorème</a:t>
            </a:r>
            <a:r>
              <a:rPr lang="fr-FR" sz="2400" dirty="0">
                <a:latin typeface="Comic Sans MS" panose="030F0702030302020204" pitchFamily="66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2805007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9" grpId="0"/>
      <p:bldP spid="10" grpId="0"/>
      <p:bldP spid="13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4311" y="-3315"/>
            <a:ext cx="10018713" cy="1752599"/>
          </a:xfrm>
        </p:spPr>
        <p:txBody>
          <a:bodyPr/>
          <a:lstStyle/>
          <a:p>
            <a:r>
              <a:rPr lang="fr-FR" dirty="0">
                <a:latin typeface="Comic Sans MS" panose="030F0702030302020204" pitchFamily="66" charset="0"/>
              </a:rPr>
              <a:t>III – Résolution d’inéquations</a:t>
            </a:r>
          </a:p>
        </p:txBody>
      </p:sp>
      <p:sp>
        <p:nvSpPr>
          <p:cNvPr id="16" name="Espace réservé du numéro de diapositive 15"/>
          <p:cNvSpPr>
            <a:spLocks noGrp="1"/>
          </p:cNvSpPr>
          <p:nvPr>
            <p:ph type="sldNum" sz="quarter" idx="12"/>
          </p:nvPr>
        </p:nvSpPr>
        <p:spPr>
          <a:xfrm>
            <a:off x="10951856" y="5524231"/>
            <a:ext cx="5511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17</a:t>
            </a:fld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1484307" y="1839984"/>
            <a:ext cx="1001871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chemeClr val="accent1">
                  <a:lumMod val="75000"/>
                </a:schemeClr>
              </a:buClr>
              <a:buSzPct val="145000"/>
            </a:pPr>
            <a:r>
              <a:rPr lang="fr-FR" sz="2400" u="sng" dirty="0">
                <a:latin typeface="Comic Sans MS" panose="030F0702030302020204" pitchFamily="66" charset="0"/>
              </a:rPr>
              <a:t>Exemple 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/>
              <p:cNvSpPr/>
              <p:nvPr/>
            </p:nvSpPr>
            <p:spPr>
              <a:xfrm>
                <a:off x="1484307" y="2452411"/>
                <a:ext cx="9607763" cy="83099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buClr>
                    <a:schemeClr val="accent1">
                      <a:lumMod val="75000"/>
                    </a:schemeClr>
                  </a:buClr>
                  <a:buSzPct val="145000"/>
                </a:pPr>
                <a:r>
                  <a:rPr lang="fr-FR" sz="2400" dirty="0">
                    <a:latin typeface="Comic Sans MS" panose="030F0702030302020204" pitchFamily="66" charset="0"/>
                  </a:rPr>
                  <a:t>On veut déterminer le signe de </a:t>
                </a:r>
                <a14:m>
                  <m:oMath xmlns:m="http://schemas.openxmlformats.org/officeDocument/2006/math">
                    <m:r>
                      <a:rPr lang="fr-FR" sz="2400" i="1" dirty="0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fr-FR" sz="2400" i="1" dirty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fr-FR" sz="2400" i="1" dirty="0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fr-FR" sz="2400" i="1" dirty="0" smtClean="0">
                        <a:latin typeface="Cambria Math" panose="02040503050406030204" pitchFamily="18" charset="0"/>
                      </a:rPr>
                      <m:t>)=(2</m:t>
                    </m:r>
                    <m:r>
                      <a:rPr lang="fr-FR" sz="2400" i="1" dirty="0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fr-FR" sz="2400" i="1" dirty="0" smtClean="0">
                        <a:latin typeface="Cambria Math" panose="02040503050406030204" pitchFamily="18" charset="0"/>
                      </a:rPr>
                      <m:t>−1)(−</m:t>
                    </m:r>
                    <m:r>
                      <a:rPr lang="fr-FR" sz="2400" i="1" dirty="0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fr-FR" sz="2400" i="1" dirty="0" smtClean="0">
                        <a:latin typeface="Cambria Math" panose="02040503050406030204" pitchFamily="18" charset="0"/>
                      </a:rPr>
                      <m:t>+1)</m:t>
                    </m:r>
                  </m:oMath>
                </a14:m>
                <a:r>
                  <a:rPr lang="fr-FR" sz="2400" dirty="0">
                    <a:latin typeface="Comic Sans MS" panose="030F0702030302020204" pitchFamily="66" charset="0"/>
                  </a:rPr>
                  <a:t> selon les valeurs de </a:t>
                </a:r>
                <a14:m>
                  <m:oMath xmlns:m="http://schemas.openxmlformats.org/officeDocument/2006/math">
                    <m:r>
                      <a:rPr lang="fr-FR" sz="2400" i="1" dirty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fr-FR" sz="2400" dirty="0">
                    <a:latin typeface="Comic Sans MS" panose="030F0702030302020204" pitchFamily="66" charset="0"/>
                  </a:rPr>
                  <a:t>.</a:t>
                </a:r>
              </a:p>
            </p:txBody>
          </p:sp>
        </mc:Choice>
        <mc:Fallback xmlns="">
          <p:sp>
            <p:nvSpPr>
              <p:cNvPr id="9" name="Rectangle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84307" y="2452411"/>
                <a:ext cx="9607763" cy="830997"/>
              </a:xfrm>
              <a:prstGeom prst="rect">
                <a:avLst/>
              </a:prstGeom>
              <a:blipFill>
                <a:blip r:embed="rId2"/>
                <a:stretch>
                  <a:fillRect l="-951" t="-5839" b="-15328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11" name="Tableau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6580480"/>
              </p:ext>
            </p:extLst>
          </p:nvPr>
        </p:nvGraphicFramePr>
        <p:xfrm>
          <a:off x="2438400" y="3408827"/>
          <a:ext cx="7127401" cy="2811053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2575497">
                  <a:extLst>
                    <a:ext uri="{9D8B030D-6E8A-4147-A177-3AD203B41FA5}">
                      <a16:colId xmlns:a16="http://schemas.microsoft.com/office/drawing/2014/main" val="2913730793"/>
                    </a:ext>
                  </a:extLst>
                </a:gridCol>
                <a:gridCol w="538579">
                  <a:extLst>
                    <a:ext uri="{9D8B030D-6E8A-4147-A177-3AD203B41FA5}">
                      <a16:colId xmlns:a16="http://schemas.microsoft.com/office/drawing/2014/main" val="2850375820"/>
                    </a:ext>
                  </a:extLst>
                </a:gridCol>
                <a:gridCol w="479015">
                  <a:extLst>
                    <a:ext uri="{9D8B030D-6E8A-4147-A177-3AD203B41FA5}">
                      <a16:colId xmlns:a16="http://schemas.microsoft.com/office/drawing/2014/main" val="385188986"/>
                    </a:ext>
                  </a:extLst>
                </a:gridCol>
                <a:gridCol w="1552652">
                  <a:extLst>
                    <a:ext uri="{9D8B030D-6E8A-4147-A177-3AD203B41FA5}">
                      <a16:colId xmlns:a16="http://schemas.microsoft.com/office/drawing/2014/main" val="2055640179"/>
                    </a:ext>
                  </a:extLst>
                </a:gridCol>
                <a:gridCol w="1981658">
                  <a:extLst>
                    <a:ext uri="{9D8B030D-6E8A-4147-A177-3AD203B41FA5}">
                      <a16:colId xmlns:a16="http://schemas.microsoft.com/office/drawing/2014/main" val="1472542335"/>
                    </a:ext>
                  </a:extLst>
                </a:gridCol>
              </a:tblGrid>
              <a:tr h="547208">
                <a:tc>
                  <a:txBody>
                    <a:bodyPr/>
                    <a:lstStyle/>
                    <a:p>
                      <a:pPr algn="ctr"/>
                      <a:endParaRPr lang="fr-FR" sz="2400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lang="fr-FR" sz="2000" b="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R w="12700" cmpd="sng">
                      <a:noFill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000" b="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000" b="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fr-FR" sz="2000" b="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684735166"/>
                  </a:ext>
                </a:extLst>
              </a:tr>
              <a:tr h="735235">
                <a:tc>
                  <a:txBody>
                    <a:bodyPr/>
                    <a:lstStyle/>
                    <a:p>
                      <a:pPr algn="ctr"/>
                      <a:endParaRPr lang="fr-FR" sz="2400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endParaRPr lang="fr-FR" sz="24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R w="12700" cmpd="sng">
                      <a:noFill/>
                    </a:lnR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sz="2000" b="0" dirty="0">
                        <a:latin typeface="Comic Sans MS" panose="030F0702030302020204" pitchFamily="66" charset="0"/>
                      </a:endParaRPr>
                    </a:p>
                  </a:txBody>
                  <a:tcPr anchor="b">
                    <a:lnL w="12700" cmpd="sng">
                      <a:noFill/>
                    </a:lnL>
                    <a:lnR w="12700" cmpd="sng">
                      <a:noFill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400" b="0" dirty="0">
                        <a:latin typeface="BatangChe" panose="02030609000101010101" pitchFamily="49" charset="-127"/>
                        <a:ea typeface="BatangChe" panose="02030609000101010101" pitchFamily="49" charset="-127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4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397061903"/>
                  </a:ext>
                </a:extLst>
              </a:tr>
              <a:tr h="764305">
                <a:tc>
                  <a:txBody>
                    <a:bodyPr/>
                    <a:lstStyle/>
                    <a:p>
                      <a:pPr algn="ctr"/>
                      <a:endParaRPr lang="fr-FR" sz="2400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endParaRPr lang="fr-FR" sz="24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R w="12700" cmpd="sng">
                      <a:noFill/>
                    </a:lnR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2400" b="0" dirty="0">
                        <a:latin typeface="BatangChe" panose="02030609000101010101" pitchFamily="49" charset="-127"/>
                        <a:ea typeface="BatangChe" panose="02030609000101010101" pitchFamily="49" charset="-127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4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745859893"/>
                  </a:ext>
                </a:extLst>
              </a:tr>
              <a:tr h="764305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2400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endParaRPr lang="fr-FR" sz="24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R w="12700" cmpd="sng">
                      <a:noFill/>
                    </a:lnR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2400" b="0" dirty="0">
                        <a:latin typeface="BatangChe" panose="02030609000101010101" pitchFamily="49" charset="-127"/>
                        <a:ea typeface="BatangChe" panose="02030609000101010101" pitchFamily="49" charset="-127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4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277366213"/>
                  </a:ext>
                </a:extLst>
              </a:tr>
            </a:tbl>
          </a:graphicData>
        </a:graphic>
      </p:graphicFrame>
      <p:sp>
        <p:nvSpPr>
          <p:cNvPr id="14" name="ZoneTexte 13"/>
          <p:cNvSpPr txBox="1"/>
          <p:nvPr/>
        </p:nvSpPr>
        <p:spPr>
          <a:xfrm>
            <a:off x="3464842" y="3408825"/>
            <a:ext cx="3464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endParaRPr lang="fr-FR" sz="2400" b="1" i="1" baseline="-25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7" name="Connecteur droit 16"/>
          <p:cNvCxnSpPr/>
          <p:nvPr/>
        </p:nvCxnSpPr>
        <p:spPr>
          <a:xfrm>
            <a:off x="6573077" y="3951707"/>
            <a:ext cx="0" cy="2268173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9" name="ZoneTexte 18"/>
          <p:cNvSpPr txBox="1"/>
          <p:nvPr/>
        </p:nvSpPr>
        <p:spPr>
          <a:xfrm>
            <a:off x="6331291" y="4114463"/>
            <a:ext cx="6022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>
                <a:latin typeface="Comic Sans MS" panose="030F0702030302020204" pitchFamily="66" charset="0"/>
              </a:rPr>
              <a:t>O</a:t>
            </a:r>
          </a:p>
        </p:txBody>
      </p:sp>
      <p:sp>
        <p:nvSpPr>
          <p:cNvPr id="20" name="ZoneTexte 19"/>
          <p:cNvSpPr txBox="1"/>
          <p:nvPr/>
        </p:nvSpPr>
        <p:spPr>
          <a:xfrm>
            <a:off x="7780640" y="4837931"/>
            <a:ext cx="6022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>
                <a:latin typeface="Comic Sans MS" panose="030F0702030302020204" pitchFamily="66" charset="0"/>
              </a:rPr>
              <a:t>O</a:t>
            </a:r>
          </a:p>
        </p:txBody>
      </p:sp>
      <p:sp>
        <p:nvSpPr>
          <p:cNvPr id="21" name="ZoneTexte 20"/>
          <p:cNvSpPr txBox="1"/>
          <p:nvPr/>
        </p:nvSpPr>
        <p:spPr>
          <a:xfrm>
            <a:off x="5053327" y="3431046"/>
            <a:ext cx="6619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fr-FR" sz="2800" dirty="0">
                <a:latin typeface="Comic Sans MS" panose="030F0702030302020204" pitchFamily="66" charset="0"/>
              </a:rPr>
              <a:t>∞</a:t>
            </a:r>
            <a:endParaRPr lang="fr-FR" sz="2800" b="1" i="1" baseline="-25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ZoneTexte 21"/>
          <p:cNvSpPr txBox="1"/>
          <p:nvPr/>
        </p:nvSpPr>
        <p:spPr>
          <a:xfrm>
            <a:off x="8859557" y="3459264"/>
            <a:ext cx="661912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fr-FR" sz="2600" dirty="0">
                <a:latin typeface="Comic Sans MS" panose="030F0702030302020204" pitchFamily="66" charset="0"/>
              </a:rPr>
              <a:t>∞</a:t>
            </a:r>
            <a:endParaRPr lang="fr-FR" sz="2600" b="1" i="1" baseline="-25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23" name="Connecteur droit 22"/>
          <p:cNvCxnSpPr/>
          <p:nvPr/>
        </p:nvCxnSpPr>
        <p:spPr>
          <a:xfrm>
            <a:off x="8005239" y="3951706"/>
            <a:ext cx="0" cy="2268173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ZoneTexte 23"/>
              <p:cNvSpPr txBox="1"/>
              <p:nvPr/>
            </p:nvSpPr>
            <p:spPr>
              <a:xfrm>
                <a:off x="6381076" y="3389720"/>
                <a:ext cx="346456" cy="55335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fr-FR" sz="1600" b="1" i="1" dirty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fr-FR" sz="1600" b="1" i="1" dirty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fr-FR" sz="1600" b="1" i="1" dirty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𝟐</m:t>
                          </m:r>
                        </m:den>
                      </m:f>
                    </m:oMath>
                  </m:oMathPara>
                </a14:m>
                <a:endParaRPr lang="fr-FR" sz="1400" b="1" i="1" baseline="-250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4" name="ZoneTexte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81076" y="3389720"/>
                <a:ext cx="346456" cy="55335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ZoneTexte 24"/>
              <p:cNvSpPr txBox="1"/>
              <p:nvPr/>
            </p:nvSpPr>
            <p:spPr>
              <a:xfrm>
                <a:off x="7825388" y="3460803"/>
                <a:ext cx="346456" cy="39299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2000" b="1" i="1" dirty="0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𝟏</m:t>
                      </m:r>
                    </m:oMath>
                  </m:oMathPara>
                </a14:m>
                <a:endParaRPr lang="fr-FR" b="1" i="1" baseline="-250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5" name="ZoneTexte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25388" y="3460803"/>
                <a:ext cx="346456" cy="392993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6" name="ZoneTexte 25"/>
          <p:cNvSpPr txBox="1"/>
          <p:nvPr/>
        </p:nvSpPr>
        <p:spPr>
          <a:xfrm>
            <a:off x="7780640" y="5627746"/>
            <a:ext cx="6022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>
                <a:latin typeface="Comic Sans MS" panose="030F0702030302020204" pitchFamily="66" charset="0"/>
              </a:rPr>
              <a:t>O</a:t>
            </a:r>
          </a:p>
        </p:txBody>
      </p:sp>
      <p:sp>
        <p:nvSpPr>
          <p:cNvPr id="27" name="ZoneTexte 26"/>
          <p:cNvSpPr txBox="1"/>
          <p:nvPr/>
        </p:nvSpPr>
        <p:spPr>
          <a:xfrm>
            <a:off x="6331291" y="5636103"/>
            <a:ext cx="6022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>
                <a:latin typeface="Comic Sans MS" panose="030F0702030302020204" pitchFamily="66" charset="0"/>
              </a:rPr>
              <a:t>O</a:t>
            </a:r>
          </a:p>
        </p:txBody>
      </p:sp>
      <p:sp>
        <p:nvSpPr>
          <p:cNvPr id="28" name="ZoneTexte 27"/>
          <p:cNvSpPr txBox="1"/>
          <p:nvPr/>
        </p:nvSpPr>
        <p:spPr>
          <a:xfrm>
            <a:off x="5542011" y="4024232"/>
            <a:ext cx="6533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─</a:t>
            </a:r>
            <a:endParaRPr lang="fr-FR" sz="2400" b="1" i="1" baseline="-25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ZoneTexte 28"/>
          <p:cNvSpPr txBox="1"/>
          <p:nvPr/>
        </p:nvSpPr>
        <p:spPr>
          <a:xfrm>
            <a:off x="8537137" y="4762626"/>
            <a:ext cx="6533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─</a:t>
            </a:r>
            <a:endParaRPr lang="fr-FR" sz="2400" b="1" i="1" baseline="-25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" name="ZoneTexte 29"/>
          <p:cNvSpPr txBox="1"/>
          <p:nvPr/>
        </p:nvSpPr>
        <p:spPr>
          <a:xfrm>
            <a:off x="8537137" y="5524231"/>
            <a:ext cx="6533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─</a:t>
            </a:r>
            <a:endParaRPr lang="fr-FR" sz="2400" b="1" i="1" baseline="-25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1" name="ZoneTexte 30"/>
          <p:cNvSpPr txBox="1"/>
          <p:nvPr/>
        </p:nvSpPr>
        <p:spPr>
          <a:xfrm>
            <a:off x="5546955" y="5512992"/>
            <a:ext cx="6533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─</a:t>
            </a:r>
            <a:endParaRPr lang="fr-FR" sz="2400" b="1" i="1" baseline="-25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2" name="ZoneTexte 31"/>
          <p:cNvSpPr txBox="1"/>
          <p:nvPr/>
        </p:nvSpPr>
        <p:spPr>
          <a:xfrm>
            <a:off x="7038372" y="4024231"/>
            <a:ext cx="6533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endParaRPr lang="fr-FR" sz="2400" b="1" i="1" baseline="-25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3" name="ZoneTexte 32"/>
          <p:cNvSpPr txBox="1"/>
          <p:nvPr/>
        </p:nvSpPr>
        <p:spPr>
          <a:xfrm>
            <a:off x="8537137" y="4021636"/>
            <a:ext cx="6533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endParaRPr lang="fr-FR" sz="2400" b="1" i="1" baseline="-25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4" name="ZoneTexte 33"/>
          <p:cNvSpPr txBox="1"/>
          <p:nvPr/>
        </p:nvSpPr>
        <p:spPr>
          <a:xfrm>
            <a:off x="7018905" y="4768716"/>
            <a:ext cx="6533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endParaRPr lang="fr-FR" sz="2400" b="1" i="1" baseline="-25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5" name="ZoneTexte 34"/>
          <p:cNvSpPr txBox="1"/>
          <p:nvPr/>
        </p:nvSpPr>
        <p:spPr>
          <a:xfrm>
            <a:off x="5546955" y="4776375"/>
            <a:ext cx="6533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endParaRPr lang="fr-FR" sz="2400" b="1" i="1" baseline="-25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6" name="ZoneTexte 35"/>
          <p:cNvSpPr txBox="1"/>
          <p:nvPr/>
        </p:nvSpPr>
        <p:spPr>
          <a:xfrm>
            <a:off x="7018905" y="5516806"/>
            <a:ext cx="6533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endParaRPr lang="fr-FR" sz="2400" b="1" i="1" baseline="-25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 2"/>
              <p:cNvSpPr/>
              <p:nvPr/>
            </p:nvSpPr>
            <p:spPr>
              <a:xfrm>
                <a:off x="2395493" y="4079685"/>
                <a:ext cx="2700691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fr-FR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Signe de </a:t>
                </a:r>
                <a14:m>
                  <m:oMath xmlns:m="http://schemas.openxmlformats.org/officeDocument/2006/math">
                    <m:r>
                      <a:rPr lang="fr-FR" sz="2400" i="1" dirty="0">
                        <a:latin typeface="Cambria Math" panose="02040503050406030204" pitchFamily="18" charset="0"/>
                      </a:rPr>
                      <m:t>(2</m:t>
                    </m:r>
                    <m:r>
                      <a:rPr lang="fr-FR" sz="2400" i="1" dirty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fr-FR" sz="2400" i="1" dirty="0">
                        <a:latin typeface="Cambria Math" panose="02040503050406030204" pitchFamily="18" charset="0"/>
                      </a:rPr>
                      <m:t>−1)</m:t>
                    </m:r>
                  </m:oMath>
                </a14:m>
                <a:endParaRPr lang="fr-FR" sz="2400" i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Rectangle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95493" y="4079685"/>
                <a:ext cx="2700691" cy="461665"/>
              </a:xfrm>
              <a:prstGeom prst="rect">
                <a:avLst/>
              </a:prstGeom>
              <a:blipFill>
                <a:blip r:embed="rId6"/>
                <a:stretch>
                  <a:fillRect t="-10526" b="-28947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/>
              <p:cNvSpPr/>
              <p:nvPr/>
            </p:nvSpPr>
            <p:spPr>
              <a:xfrm>
                <a:off x="2478271" y="4837931"/>
                <a:ext cx="2523704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r>
                  <a:rPr lang="fr-FR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Signe de </a:t>
                </a:r>
                <a14:m>
                  <m:oMath xmlns:m="http://schemas.openxmlformats.org/officeDocument/2006/math">
                    <m:r>
                      <a:rPr lang="fr-FR" sz="2400" i="1" dirty="0">
                        <a:latin typeface="Cambria Math" panose="02040503050406030204" pitchFamily="18" charset="0"/>
                      </a:rPr>
                      <m:t>(−</m:t>
                    </m:r>
                    <m:r>
                      <a:rPr lang="fr-FR" sz="2400" i="1" dirty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fr-FR" sz="2400" i="1" dirty="0">
                        <a:latin typeface="Cambria Math" panose="02040503050406030204" pitchFamily="18" charset="0"/>
                      </a:rPr>
                      <m:t>+1)</m:t>
                    </m:r>
                  </m:oMath>
                </a14:m>
                <a:endParaRPr lang="fr-FR" sz="2400" i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78271" y="4837931"/>
                <a:ext cx="2523704" cy="461665"/>
              </a:xfrm>
              <a:prstGeom prst="rect">
                <a:avLst/>
              </a:prstGeom>
              <a:blipFill>
                <a:blip r:embed="rId7"/>
                <a:stretch>
                  <a:fillRect l="-3382" t="-10667" r="-1691" b="-30667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/>
              <p:cNvSpPr/>
              <p:nvPr/>
            </p:nvSpPr>
            <p:spPr>
              <a:xfrm>
                <a:off x="2739631" y="5589008"/>
                <a:ext cx="1937453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 algn="ctr">
                  <a:defRPr/>
                </a:pPr>
                <a:r>
                  <a:rPr lang="fr-FR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Signe de </a:t>
                </a:r>
                <a14:m>
                  <m:oMath xmlns:m="http://schemas.openxmlformats.org/officeDocument/2006/math">
                    <m:r>
                      <a:rPr lang="fr-FR" sz="2400" i="1" dirty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fr-FR" sz="2400" i="1" dirty="0">
                        <a:latin typeface="Cambria Math" panose="02040503050406030204" pitchFamily="18" charset="0"/>
                      </a:rPr>
                      <m:t>(</m:t>
                    </m:r>
                    <m:r>
                      <a:rPr lang="fr-FR" sz="2400" i="1" dirty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fr-FR" sz="2400" i="1" dirty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fr-FR" sz="2400" i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39631" y="5589008"/>
                <a:ext cx="1937453" cy="461665"/>
              </a:xfrm>
              <a:prstGeom prst="rect">
                <a:avLst/>
              </a:prstGeom>
              <a:blipFill>
                <a:blip r:embed="rId8"/>
                <a:stretch>
                  <a:fillRect l="-4403" t="-10526" r="-2201" b="-28947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0487388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500"/>
                            </p:stCondLst>
                            <p:childTnLst>
                              <p:par>
                                <p:cTn id="48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500"/>
                            </p:stCondLst>
                            <p:childTnLst>
                              <p:par>
                                <p:cTn id="5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4" grpId="0"/>
      <p:bldP spid="19" grpId="0"/>
      <p:bldP spid="20" grpId="0"/>
      <p:bldP spid="21" grpId="0"/>
      <p:bldP spid="22" grpId="0"/>
      <p:bldP spid="24" grpId="0"/>
      <p:bldP spid="25" grpId="0"/>
      <p:bldP spid="26" grpId="0"/>
      <p:bldP spid="27" grpId="0"/>
      <p:bldP spid="28" grpId="0"/>
      <p:bldP spid="29" grpId="0"/>
      <p:bldP spid="30" grpId="0"/>
      <p:bldP spid="31" grpId="0"/>
      <p:bldP spid="32" grpId="0"/>
      <p:bldP spid="33" grpId="0"/>
      <p:bldP spid="34" grpId="0"/>
      <p:bldP spid="35" grpId="0"/>
      <p:bldP spid="36" grpId="0"/>
      <p:bldP spid="3" grpId="0"/>
      <p:bldP spid="4" grpId="0"/>
      <p:bldP spid="5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Espace réservé du numéro de diapositive 15"/>
          <p:cNvSpPr>
            <a:spLocks noGrp="1"/>
          </p:cNvSpPr>
          <p:nvPr>
            <p:ph type="sldNum" sz="quarter" idx="12"/>
          </p:nvPr>
        </p:nvSpPr>
        <p:spPr>
          <a:xfrm>
            <a:off x="10951856" y="5524231"/>
            <a:ext cx="5511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18</a:t>
            </a:fld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/>
              <p:cNvSpPr/>
              <p:nvPr/>
            </p:nvSpPr>
            <p:spPr>
              <a:xfrm>
                <a:off x="1484311" y="4821244"/>
                <a:ext cx="9607763" cy="83099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buClr>
                    <a:schemeClr val="accent1">
                      <a:lumMod val="75000"/>
                    </a:schemeClr>
                  </a:buClr>
                  <a:buSzPct val="145000"/>
                </a:pPr>
                <a:r>
                  <a:rPr lang="fr-FR" sz="2400" dirty="0">
                    <a:latin typeface="Comic Sans MS" panose="030F0702030302020204" pitchFamily="66" charset="0"/>
                  </a:rPr>
                  <a:t>On peut ainsi résoudre les inéquations </a:t>
                </a:r>
                <a14:m>
                  <m:oMath xmlns:m="http://schemas.openxmlformats.org/officeDocument/2006/math">
                    <m:r>
                      <a:rPr lang="fr-FR" sz="2400" i="1" dirty="0" smtClean="0">
                        <a:latin typeface="Cambria Math" panose="02040503050406030204" pitchFamily="18" charset="0"/>
                      </a:rPr>
                      <m:t>(2</m:t>
                    </m:r>
                    <m:r>
                      <a:rPr lang="fr-FR" sz="2400" i="1" dirty="0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fr-FR" sz="2400" i="1" dirty="0" smtClean="0">
                        <a:latin typeface="Cambria Math" panose="02040503050406030204" pitchFamily="18" charset="0"/>
                      </a:rPr>
                      <m:t>−1)(−</m:t>
                    </m:r>
                    <m:r>
                      <a:rPr lang="fr-FR" sz="2400" i="1" dirty="0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fr-FR" sz="2400" i="1" dirty="0" smtClean="0">
                        <a:latin typeface="Cambria Math" panose="02040503050406030204" pitchFamily="18" charset="0"/>
                      </a:rPr>
                      <m:t>+1)≥0</m:t>
                    </m:r>
                  </m:oMath>
                </a14:m>
                <a:r>
                  <a:rPr lang="fr-FR" sz="2400" dirty="0">
                    <a:latin typeface="Comic Sans MS" panose="030F0702030302020204" pitchFamily="66" charset="0"/>
                  </a:rPr>
                  <a:t> et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fr-FR" sz="2400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fr-FR" sz="2400" i="1" dirty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fr-FR" sz="2400" i="1" dirty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fr-FR" sz="2400" i="1" dirty="0">
                            <a:latin typeface="Cambria Math" panose="02040503050406030204" pitchFamily="18" charset="0"/>
                          </a:rPr>
                          <m:t>−1</m:t>
                        </m:r>
                      </m:e>
                    </m:d>
                    <m:d>
                      <m:dPr>
                        <m:ctrlPr>
                          <a:rPr lang="fr-FR" sz="2400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fr-FR" sz="2400" i="1" dirty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fr-FR" sz="2400" i="1" dirty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fr-FR" sz="2400" i="1" dirty="0">
                            <a:latin typeface="Cambria Math" panose="02040503050406030204" pitchFamily="18" charset="0"/>
                          </a:rPr>
                          <m:t>+1</m:t>
                        </m:r>
                      </m:e>
                    </m:d>
                    <m:r>
                      <a:rPr lang="fr-FR" sz="2400" b="0" i="1" dirty="0" smtClean="0">
                        <a:latin typeface="Cambria Math" panose="02040503050406030204" pitchFamily="18" charset="0"/>
                      </a:rPr>
                      <m:t>≤</m:t>
                    </m:r>
                    <m:r>
                      <a:rPr lang="fr-FR" sz="2400" i="1" dirty="0">
                        <a:latin typeface="Cambria Math" panose="02040503050406030204" pitchFamily="18" charset="0"/>
                      </a:rPr>
                      <m:t>0</m:t>
                    </m:r>
                  </m:oMath>
                </a14:m>
                <a:r>
                  <a:rPr lang="fr-FR" sz="2400" dirty="0">
                    <a:latin typeface="Comic Sans MS" panose="030F0702030302020204" pitchFamily="66" charset="0"/>
                  </a:rPr>
                  <a:t> </a:t>
                </a:r>
              </a:p>
            </p:txBody>
          </p:sp>
        </mc:Choice>
        <mc:Fallback xmlns="">
          <p:sp>
            <p:nvSpPr>
              <p:cNvPr id="9" name="Rectangle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84311" y="4821244"/>
                <a:ext cx="9607763" cy="830997"/>
              </a:xfrm>
              <a:prstGeom prst="rect">
                <a:avLst/>
              </a:prstGeom>
              <a:blipFill>
                <a:blip r:embed="rId2"/>
                <a:stretch>
                  <a:fillRect l="-951" t="-5882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11" name="Tableau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10235474"/>
              </p:ext>
            </p:extLst>
          </p:nvPr>
        </p:nvGraphicFramePr>
        <p:xfrm>
          <a:off x="2438400" y="1513773"/>
          <a:ext cx="7127401" cy="2811053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2575497">
                  <a:extLst>
                    <a:ext uri="{9D8B030D-6E8A-4147-A177-3AD203B41FA5}">
                      <a16:colId xmlns:a16="http://schemas.microsoft.com/office/drawing/2014/main" val="2913730793"/>
                    </a:ext>
                  </a:extLst>
                </a:gridCol>
                <a:gridCol w="538579">
                  <a:extLst>
                    <a:ext uri="{9D8B030D-6E8A-4147-A177-3AD203B41FA5}">
                      <a16:colId xmlns:a16="http://schemas.microsoft.com/office/drawing/2014/main" val="2850375820"/>
                    </a:ext>
                  </a:extLst>
                </a:gridCol>
                <a:gridCol w="479015">
                  <a:extLst>
                    <a:ext uri="{9D8B030D-6E8A-4147-A177-3AD203B41FA5}">
                      <a16:colId xmlns:a16="http://schemas.microsoft.com/office/drawing/2014/main" val="385188986"/>
                    </a:ext>
                  </a:extLst>
                </a:gridCol>
                <a:gridCol w="1552652">
                  <a:extLst>
                    <a:ext uri="{9D8B030D-6E8A-4147-A177-3AD203B41FA5}">
                      <a16:colId xmlns:a16="http://schemas.microsoft.com/office/drawing/2014/main" val="2055640179"/>
                    </a:ext>
                  </a:extLst>
                </a:gridCol>
                <a:gridCol w="1981658">
                  <a:extLst>
                    <a:ext uri="{9D8B030D-6E8A-4147-A177-3AD203B41FA5}">
                      <a16:colId xmlns:a16="http://schemas.microsoft.com/office/drawing/2014/main" val="1472542335"/>
                    </a:ext>
                  </a:extLst>
                </a:gridCol>
              </a:tblGrid>
              <a:tr h="547208">
                <a:tc>
                  <a:txBody>
                    <a:bodyPr/>
                    <a:lstStyle/>
                    <a:p>
                      <a:pPr algn="ctr"/>
                      <a:endParaRPr lang="fr-FR" sz="2400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lang="fr-FR" sz="2000" b="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R w="12700" cmpd="sng">
                      <a:noFill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000" b="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000" b="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fr-FR" sz="2000" b="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684735166"/>
                  </a:ext>
                </a:extLst>
              </a:tr>
              <a:tr h="735235">
                <a:tc>
                  <a:txBody>
                    <a:bodyPr/>
                    <a:lstStyle/>
                    <a:p>
                      <a:pPr algn="ctr"/>
                      <a:endParaRPr lang="fr-FR" sz="2400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endParaRPr lang="fr-FR" sz="24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R w="12700" cmpd="sng">
                      <a:noFill/>
                    </a:lnR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sz="2000" b="0" dirty="0">
                        <a:latin typeface="Comic Sans MS" panose="030F0702030302020204" pitchFamily="66" charset="0"/>
                      </a:endParaRPr>
                    </a:p>
                  </a:txBody>
                  <a:tcPr anchor="b">
                    <a:lnL w="12700" cmpd="sng">
                      <a:noFill/>
                    </a:lnL>
                    <a:lnR w="12700" cmpd="sng">
                      <a:noFill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400" b="0" dirty="0">
                        <a:latin typeface="BatangChe" panose="02030609000101010101" pitchFamily="49" charset="-127"/>
                        <a:ea typeface="BatangChe" panose="02030609000101010101" pitchFamily="49" charset="-127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4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397061903"/>
                  </a:ext>
                </a:extLst>
              </a:tr>
              <a:tr h="764305">
                <a:tc>
                  <a:txBody>
                    <a:bodyPr/>
                    <a:lstStyle/>
                    <a:p>
                      <a:pPr algn="ctr"/>
                      <a:endParaRPr lang="fr-FR" sz="2400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endParaRPr lang="fr-FR" sz="24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R w="12700" cmpd="sng">
                      <a:noFill/>
                    </a:lnR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2400" b="0" dirty="0">
                        <a:latin typeface="BatangChe" panose="02030609000101010101" pitchFamily="49" charset="-127"/>
                        <a:ea typeface="BatangChe" panose="02030609000101010101" pitchFamily="49" charset="-127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4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745859893"/>
                  </a:ext>
                </a:extLst>
              </a:tr>
              <a:tr h="764305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2400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endParaRPr lang="fr-FR" sz="24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R w="12700" cmpd="sng">
                      <a:noFill/>
                    </a:lnR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2400" b="0" dirty="0">
                        <a:latin typeface="BatangChe" panose="02030609000101010101" pitchFamily="49" charset="-127"/>
                        <a:ea typeface="BatangChe" panose="02030609000101010101" pitchFamily="49" charset="-127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4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277366213"/>
                  </a:ext>
                </a:extLst>
              </a:tr>
            </a:tbl>
          </a:graphicData>
        </a:graphic>
      </p:graphicFrame>
      <p:sp>
        <p:nvSpPr>
          <p:cNvPr id="14" name="ZoneTexte 13"/>
          <p:cNvSpPr txBox="1"/>
          <p:nvPr/>
        </p:nvSpPr>
        <p:spPr>
          <a:xfrm>
            <a:off x="3464842" y="1513771"/>
            <a:ext cx="3464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endParaRPr lang="fr-FR" sz="2400" b="1" i="1" baseline="-25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7" name="Connecteur droit 16"/>
          <p:cNvCxnSpPr/>
          <p:nvPr/>
        </p:nvCxnSpPr>
        <p:spPr>
          <a:xfrm>
            <a:off x="6573077" y="2056653"/>
            <a:ext cx="0" cy="2268173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9" name="ZoneTexte 18"/>
          <p:cNvSpPr txBox="1"/>
          <p:nvPr/>
        </p:nvSpPr>
        <p:spPr>
          <a:xfrm>
            <a:off x="6331291" y="2219409"/>
            <a:ext cx="6022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>
                <a:latin typeface="Comic Sans MS" panose="030F0702030302020204" pitchFamily="66" charset="0"/>
              </a:rPr>
              <a:t>O</a:t>
            </a:r>
          </a:p>
        </p:txBody>
      </p:sp>
      <p:sp>
        <p:nvSpPr>
          <p:cNvPr id="20" name="ZoneTexte 19"/>
          <p:cNvSpPr txBox="1"/>
          <p:nvPr/>
        </p:nvSpPr>
        <p:spPr>
          <a:xfrm>
            <a:off x="7780640" y="2942877"/>
            <a:ext cx="6022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>
                <a:latin typeface="Comic Sans MS" panose="030F0702030302020204" pitchFamily="66" charset="0"/>
              </a:rPr>
              <a:t>O</a:t>
            </a:r>
          </a:p>
        </p:txBody>
      </p:sp>
      <p:sp>
        <p:nvSpPr>
          <p:cNvPr id="21" name="ZoneTexte 20"/>
          <p:cNvSpPr txBox="1"/>
          <p:nvPr/>
        </p:nvSpPr>
        <p:spPr>
          <a:xfrm>
            <a:off x="5053327" y="1535992"/>
            <a:ext cx="6619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fr-FR" sz="2800" dirty="0">
                <a:latin typeface="Comic Sans MS" panose="030F0702030302020204" pitchFamily="66" charset="0"/>
              </a:rPr>
              <a:t>∞</a:t>
            </a:r>
            <a:endParaRPr lang="fr-FR" sz="2800" b="1" i="1" baseline="-25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ZoneTexte 21"/>
          <p:cNvSpPr txBox="1"/>
          <p:nvPr/>
        </p:nvSpPr>
        <p:spPr>
          <a:xfrm>
            <a:off x="8859557" y="1564210"/>
            <a:ext cx="661912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fr-FR" sz="2600" dirty="0">
                <a:latin typeface="Comic Sans MS" panose="030F0702030302020204" pitchFamily="66" charset="0"/>
              </a:rPr>
              <a:t>∞</a:t>
            </a:r>
            <a:endParaRPr lang="fr-FR" sz="2600" b="1" i="1" baseline="-25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23" name="Connecteur droit 22"/>
          <p:cNvCxnSpPr/>
          <p:nvPr/>
        </p:nvCxnSpPr>
        <p:spPr>
          <a:xfrm>
            <a:off x="8005239" y="2056652"/>
            <a:ext cx="0" cy="2268173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ZoneTexte 23"/>
              <p:cNvSpPr txBox="1"/>
              <p:nvPr/>
            </p:nvSpPr>
            <p:spPr>
              <a:xfrm>
                <a:off x="6381076" y="1494666"/>
                <a:ext cx="346456" cy="55335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fr-FR" sz="1600" b="1" i="1" dirty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fr-FR" sz="1600" b="1" i="1" dirty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fr-FR" sz="1600" b="1" i="1" dirty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𝟐</m:t>
                          </m:r>
                        </m:den>
                      </m:f>
                    </m:oMath>
                  </m:oMathPara>
                </a14:m>
                <a:endParaRPr lang="fr-FR" sz="1400" b="1" i="1" baseline="-250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4" name="ZoneTexte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81076" y="1494666"/>
                <a:ext cx="346456" cy="55335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ZoneTexte 24"/>
              <p:cNvSpPr txBox="1"/>
              <p:nvPr/>
            </p:nvSpPr>
            <p:spPr>
              <a:xfrm>
                <a:off x="7825388" y="1565749"/>
                <a:ext cx="346456" cy="39299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2000" b="1" i="1" dirty="0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𝟏</m:t>
                      </m:r>
                    </m:oMath>
                  </m:oMathPara>
                </a14:m>
                <a:endParaRPr lang="fr-FR" b="1" i="1" baseline="-250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5" name="ZoneTexte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25388" y="1565749"/>
                <a:ext cx="346456" cy="39299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6" name="ZoneTexte 25"/>
          <p:cNvSpPr txBox="1"/>
          <p:nvPr/>
        </p:nvSpPr>
        <p:spPr>
          <a:xfrm>
            <a:off x="7780640" y="3732692"/>
            <a:ext cx="6022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>
                <a:latin typeface="Comic Sans MS" panose="030F0702030302020204" pitchFamily="66" charset="0"/>
              </a:rPr>
              <a:t>O</a:t>
            </a:r>
          </a:p>
        </p:txBody>
      </p:sp>
      <p:sp>
        <p:nvSpPr>
          <p:cNvPr id="27" name="ZoneTexte 26"/>
          <p:cNvSpPr txBox="1"/>
          <p:nvPr/>
        </p:nvSpPr>
        <p:spPr>
          <a:xfrm>
            <a:off x="6331291" y="3741049"/>
            <a:ext cx="6022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>
                <a:latin typeface="Comic Sans MS" panose="030F0702030302020204" pitchFamily="66" charset="0"/>
              </a:rPr>
              <a:t>O</a:t>
            </a:r>
          </a:p>
        </p:txBody>
      </p:sp>
      <p:sp>
        <p:nvSpPr>
          <p:cNvPr id="28" name="ZoneTexte 27"/>
          <p:cNvSpPr txBox="1"/>
          <p:nvPr/>
        </p:nvSpPr>
        <p:spPr>
          <a:xfrm>
            <a:off x="5542011" y="2129178"/>
            <a:ext cx="6533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─</a:t>
            </a:r>
            <a:endParaRPr lang="fr-FR" sz="2400" b="1" i="1" baseline="-25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ZoneTexte 28"/>
          <p:cNvSpPr txBox="1"/>
          <p:nvPr/>
        </p:nvSpPr>
        <p:spPr>
          <a:xfrm>
            <a:off x="8537137" y="2867572"/>
            <a:ext cx="6533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─</a:t>
            </a:r>
            <a:endParaRPr lang="fr-FR" sz="2400" b="1" i="1" baseline="-25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" name="ZoneTexte 29"/>
          <p:cNvSpPr txBox="1"/>
          <p:nvPr/>
        </p:nvSpPr>
        <p:spPr>
          <a:xfrm>
            <a:off x="8537137" y="3629177"/>
            <a:ext cx="6533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─</a:t>
            </a:r>
            <a:endParaRPr lang="fr-FR" sz="2400" b="1" i="1" baseline="-25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1" name="ZoneTexte 30"/>
          <p:cNvSpPr txBox="1"/>
          <p:nvPr/>
        </p:nvSpPr>
        <p:spPr>
          <a:xfrm>
            <a:off x="5546955" y="3617938"/>
            <a:ext cx="6533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─</a:t>
            </a:r>
            <a:endParaRPr lang="fr-FR" sz="2400" b="1" i="1" baseline="-25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2" name="ZoneTexte 31"/>
          <p:cNvSpPr txBox="1"/>
          <p:nvPr/>
        </p:nvSpPr>
        <p:spPr>
          <a:xfrm>
            <a:off x="7038372" y="2129177"/>
            <a:ext cx="6533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endParaRPr lang="fr-FR" sz="2400" b="1" i="1" baseline="-25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3" name="ZoneTexte 32"/>
          <p:cNvSpPr txBox="1"/>
          <p:nvPr/>
        </p:nvSpPr>
        <p:spPr>
          <a:xfrm>
            <a:off x="8537137" y="2126582"/>
            <a:ext cx="6533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endParaRPr lang="fr-FR" sz="2400" b="1" i="1" baseline="-25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4" name="ZoneTexte 33"/>
          <p:cNvSpPr txBox="1"/>
          <p:nvPr/>
        </p:nvSpPr>
        <p:spPr>
          <a:xfrm>
            <a:off x="7018905" y="2873662"/>
            <a:ext cx="6533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endParaRPr lang="fr-FR" sz="2400" b="1" i="1" baseline="-25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5" name="ZoneTexte 34"/>
          <p:cNvSpPr txBox="1"/>
          <p:nvPr/>
        </p:nvSpPr>
        <p:spPr>
          <a:xfrm>
            <a:off x="5546955" y="2881321"/>
            <a:ext cx="6533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endParaRPr lang="fr-FR" sz="2400" b="1" i="1" baseline="-25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6" name="ZoneTexte 35"/>
          <p:cNvSpPr txBox="1"/>
          <p:nvPr/>
        </p:nvSpPr>
        <p:spPr>
          <a:xfrm>
            <a:off x="7018905" y="3621752"/>
            <a:ext cx="6533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endParaRPr lang="fr-FR" sz="2400" b="1" i="1" baseline="-25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 2"/>
              <p:cNvSpPr/>
              <p:nvPr/>
            </p:nvSpPr>
            <p:spPr>
              <a:xfrm>
                <a:off x="2395493" y="2184631"/>
                <a:ext cx="2700691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fr-FR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Signe de </a:t>
                </a:r>
                <a14:m>
                  <m:oMath xmlns:m="http://schemas.openxmlformats.org/officeDocument/2006/math">
                    <m:r>
                      <a:rPr lang="fr-FR" sz="2400" i="1" dirty="0">
                        <a:latin typeface="Cambria Math" panose="02040503050406030204" pitchFamily="18" charset="0"/>
                      </a:rPr>
                      <m:t>(2</m:t>
                    </m:r>
                    <m:r>
                      <a:rPr lang="fr-FR" sz="2400" i="1" dirty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fr-FR" sz="2400" i="1" dirty="0">
                        <a:latin typeface="Cambria Math" panose="02040503050406030204" pitchFamily="18" charset="0"/>
                      </a:rPr>
                      <m:t>−1)</m:t>
                    </m:r>
                  </m:oMath>
                </a14:m>
                <a:endParaRPr lang="fr-FR" sz="2400" i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Rectangle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95493" y="2184631"/>
                <a:ext cx="2700691" cy="461665"/>
              </a:xfrm>
              <a:prstGeom prst="rect">
                <a:avLst/>
              </a:prstGeom>
              <a:blipFill>
                <a:blip r:embed="rId5"/>
                <a:stretch>
                  <a:fillRect t="-10526" b="-28947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/>
              <p:cNvSpPr/>
              <p:nvPr/>
            </p:nvSpPr>
            <p:spPr>
              <a:xfrm>
                <a:off x="2478271" y="2942877"/>
                <a:ext cx="2523704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r>
                  <a:rPr lang="fr-FR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Signe de </a:t>
                </a:r>
                <a14:m>
                  <m:oMath xmlns:m="http://schemas.openxmlformats.org/officeDocument/2006/math">
                    <m:r>
                      <a:rPr lang="fr-FR" sz="2400" i="1" dirty="0">
                        <a:latin typeface="Cambria Math" panose="02040503050406030204" pitchFamily="18" charset="0"/>
                      </a:rPr>
                      <m:t>(−</m:t>
                    </m:r>
                    <m:r>
                      <a:rPr lang="fr-FR" sz="2400" i="1" dirty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fr-FR" sz="2400" i="1" dirty="0">
                        <a:latin typeface="Cambria Math" panose="02040503050406030204" pitchFamily="18" charset="0"/>
                      </a:rPr>
                      <m:t>+1)</m:t>
                    </m:r>
                  </m:oMath>
                </a14:m>
                <a:endParaRPr lang="fr-FR" sz="2400" i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78271" y="2942877"/>
                <a:ext cx="2523704" cy="461665"/>
              </a:xfrm>
              <a:prstGeom prst="rect">
                <a:avLst/>
              </a:prstGeom>
              <a:blipFill>
                <a:blip r:embed="rId6"/>
                <a:stretch>
                  <a:fillRect l="-3382" t="-10667" r="-1691" b="-30667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/>
              <p:cNvSpPr/>
              <p:nvPr/>
            </p:nvSpPr>
            <p:spPr>
              <a:xfrm>
                <a:off x="2739631" y="3693954"/>
                <a:ext cx="1937453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 algn="ctr">
                  <a:defRPr/>
                </a:pPr>
                <a:r>
                  <a:rPr lang="fr-FR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Signe de </a:t>
                </a:r>
                <a14:m>
                  <m:oMath xmlns:m="http://schemas.openxmlformats.org/officeDocument/2006/math">
                    <m:r>
                      <a:rPr lang="fr-FR" sz="2400" i="1" dirty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fr-FR" sz="2400" i="1" dirty="0">
                        <a:latin typeface="Cambria Math" panose="02040503050406030204" pitchFamily="18" charset="0"/>
                      </a:rPr>
                      <m:t>(</m:t>
                    </m:r>
                    <m:r>
                      <a:rPr lang="fr-FR" sz="2400" i="1" dirty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fr-FR" sz="2400" i="1" dirty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fr-FR" sz="2400" i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39631" y="3693954"/>
                <a:ext cx="1937453" cy="461665"/>
              </a:xfrm>
              <a:prstGeom prst="rect">
                <a:avLst/>
              </a:prstGeom>
              <a:blipFill>
                <a:blip r:embed="rId7"/>
                <a:stretch>
                  <a:fillRect l="-4403" t="-10526" r="-2201" b="-28947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8037669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4311" y="-3315"/>
            <a:ext cx="10018713" cy="1752599"/>
          </a:xfrm>
        </p:spPr>
        <p:txBody>
          <a:bodyPr/>
          <a:lstStyle/>
          <a:p>
            <a:r>
              <a:rPr lang="fr-FR" dirty="0">
                <a:latin typeface="Comic Sans MS" panose="030F0702030302020204" pitchFamily="66" charset="0"/>
              </a:rPr>
              <a:t>Exercice 41 p 146 </a:t>
            </a:r>
          </a:p>
        </p:txBody>
      </p:sp>
      <p:sp>
        <p:nvSpPr>
          <p:cNvPr id="16" name="Espace réservé du numéro de diapositive 15"/>
          <p:cNvSpPr>
            <a:spLocks noGrp="1"/>
          </p:cNvSpPr>
          <p:nvPr>
            <p:ph type="sldNum" sz="quarter" idx="12"/>
          </p:nvPr>
        </p:nvSpPr>
        <p:spPr>
          <a:xfrm>
            <a:off x="10951856" y="5524231"/>
            <a:ext cx="5511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19</a:t>
            </a:fld>
            <a:endParaRPr lang="en-US" dirty="0"/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29618" y="3571399"/>
            <a:ext cx="5328098" cy="1952832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1484307" y="2452411"/>
            <a:ext cx="960776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chemeClr val="accent1">
                  <a:lumMod val="75000"/>
                </a:schemeClr>
              </a:buClr>
              <a:buSzPct val="145000"/>
            </a:pPr>
            <a:r>
              <a:rPr lang="fr-FR" sz="2400" dirty="0">
                <a:latin typeface="Comic Sans MS" panose="030F0702030302020204" pitchFamily="66" charset="0"/>
              </a:rPr>
              <a:t>Résoudre les inéquations suivantes à l’aide d’un tableau de signes.</a:t>
            </a:r>
          </a:p>
        </p:txBody>
      </p:sp>
    </p:spTree>
    <p:extLst>
      <p:ext uri="{BB962C8B-B14F-4D97-AF65-F5344CB8AC3E}">
        <p14:creationId xmlns:p14="http://schemas.microsoft.com/office/powerpoint/2010/main" val="1850342665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4311" y="-3315"/>
            <a:ext cx="10018713" cy="1752599"/>
          </a:xfrm>
        </p:spPr>
        <p:txBody>
          <a:bodyPr/>
          <a:lstStyle/>
          <a:p>
            <a:r>
              <a:rPr lang="fr-FR" dirty="0">
                <a:latin typeface="Comic Sans MS" panose="030F0702030302020204" pitchFamily="66" charset="0"/>
              </a:rPr>
              <a:t>I – Rappels</a:t>
            </a:r>
          </a:p>
        </p:txBody>
      </p:sp>
      <p:sp>
        <p:nvSpPr>
          <p:cNvPr id="16" name="Espace réservé du numéro de diapositive 15"/>
          <p:cNvSpPr>
            <a:spLocks noGrp="1"/>
          </p:cNvSpPr>
          <p:nvPr>
            <p:ph type="sldNum" sz="quarter" idx="12"/>
          </p:nvPr>
        </p:nvSpPr>
        <p:spPr>
          <a:xfrm>
            <a:off x="10951856" y="5524231"/>
            <a:ext cx="5511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17" name="Rectangle 16"/>
          <p:cNvSpPr/>
          <p:nvPr/>
        </p:nvSpPr>
        <p:spPr>
          <a:xfrm>
            <a:off x="2120479" y="2779478"/>
            <a:ext cx="874637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chemeClr val="accent1">
                  <a:lumMod val="75000"/>
                </a:schemeClr>
              </a:buClr>
              <a:buSzPct val="145000"/>
            </a:pPr>
            <a:r>
              <a:rPr lang="fr-FR" sz="2400" b="1" dirty="0">
                <a:solidFill>
                  <a:srgbClr val="FF0000"/>
                </a:solidFill>
                <a:latin typeface="Comic Sans MS" panose="030F0702030302020204" pitchFamily="66" charset="0"/>
              </a:rPr>
              <a:t>Vidéo</a:t>
            </a:r>
            <a:r>
              <a:rPr lang="fr-FR" sz="2400" dirty="0">
                <a:latin typeface="Comic Sans MS" panose="030F0702030302020204" pitchFamily="66" charset="0"/>
              </a:rPr>
              <a:t> : https://www.youtube.com/watch?v=bOksQ7bEtkk</a:t>
            </a:r>
          </a:p>
        </p:txBody>
      </p:sp>
      <p:sp>
        <p:nvSpPr>
          <p:cNvPr id="18" name="Rectangle 17"/>
          <p:cNvSpPr/>
          <p:nvPr/>
        </p:nvSpPr>
        <p:spPr>
          <a:xfrm>
            <a:off x="1484307" y="1646420"/>
            <a:ext cx="1001871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chemeClr val="accent1">
                  <a:lumMod val="75000"/>
                </a:schemeClr>
              </a:buClr>
              <a:buSzPct val="145000"/>
            </a:pPr>
            <a:r>
              <a:rPr lang="fr-FR" sz="3200" dirty="0">
                <a:solidFill>
                  <a:schemeClr val="accent1">
                    <a:lumMod val="75000"/>
                  </a:schemeClr>
                </a:solidFill>
                <a:latin typeface="Comic Sans MS" panose="030F0702030302020204" pitchFamily="66" charset="0"/>
              </a:rPr>
              <a:t>1. Résolution d’une équation du premier degré</a:t>
            </a:r>
          </a:p>
        </p:txBody>
      </p:sp>
      <p:sp>
        <p:nvSpPr>
          <p:cNvPr id="9" name="Rectangle 8"/>
          <p:cNvSpPr/>
          <p:nvPr/>
        </p:nvSpPr>
        <p:spPr>
          <a:xfrm>
            <a:off x="2173284" y="4789740"/>
            <a:ext cx="1001871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chemeClr val="accent1">
                  <a:lumMod val="75000"/>
                </a:schemeClr>
              </a:buClr>
              <a:buSzPct val="145000"/>
            </a:pPr>
            <a:r>
              <a:rPr lang="fr-FR" sz="2400" b="1" dirty="0">
                <a:solidFill>
                  <a:srgbClr val="FF0000"/>
                </a:solidFill>
                <a:latin typeface="Comic Sans MS" panose="030F0702030302020204" pitchFamily="66" charset="0"/>
              </a:rPr>
              <a:t>Vidéo</a:t>
            </a:r>
            <a:r>
              <a:rPr lang="fr-FR" sz="2400" dirty="0">
                <a:latin typeface="Comic Sans MS" panose="030F0702030302020204" pitchFamily="66" charset="0"/>
              </a:rPr>
              <a:t> : https://www.youtube.com/watch?v=8oQirnucj7A</a:t>
            </a:r>
          </a:p>
        </p:txBody>
      </p:sp>
      <p:sp>
        <p:nvSpPr>
          <p:cNvPr id="10" name="Rectangle 9"/>
          <p:cNvSpPr/>
          <p:nvPr/>
        </p:nvSpPr>
        <p:spPr>
          <a:xfrm>
            <a:off x="1484307" y="3723054"/>
            <a:ext cx="1001871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chemeClr val="accent1">
                  <a:lumMod val="75000"/>
                </a:schemeClr>
              </a:buClr>
              <a:buSzPct val="145000"/>
            </a:pPr>
            <a:r>
              <a:rPr lang="fr-FR" sz="3200" dirty="0">
                <a:solidFill>
                  <a:schemeClr val="accent1">
                    <a:lumMod val="75000"/>
                  </a:schemeClr>
                </a:solidFill>
                <a:latin typeface="Comic Sans MS" panose="030F0702030302020204" pitchFamily="66" charset="0"/>
              </a:rPr>
              <a:t>2. Résolution d’une inéquation du premier degré</a:t>
            </a:r>
          </a:p>
        </p:txBody>
      </p:sp>
    </p:spTree>
    <p:extLst>
      <p:ext uri="{BB962C8B-B14F-4D97-AF65-F5344CB8AC3E}">
        <p14:creationId xmlns:p14="http://schemas.microsoft.com/office/powerpoint/2010/main" val="176593085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8" grpId="0"/>
      <p:bldP spid="9" grpId="0"/>
      <p:bldP spid="10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4311" y="-3315"/>
            <a:ext cx="10018713" cy="1752599"/>
          </a:xfrm>
        </p:spPr>
        <p:txBody>
          <a:bodyPr/>
          <a:lstStyle/>
          <a:p>
            <a:r>
              <a:rPr lang="fr-FR" dirty="0">
                <a:latin typeface="Comic Sans MS" panose="030F0702030302020204" pitchFamily="66" charset="0"/>
              </a:rPr>
              <a:t>III – Résolution d’inéquations</a:t>
            </a:r>
          </a:p>
        </p:txBody>
      </p:sp>
      <p:sp>
        <p:nvSpPr>
          <p:cNvPr id="16" name="Espace réservé du numéro de diapositive 15"/>
          <p:cNvSpPr>
            <a:spLocks noGrp="1"/>
          </p:cNvSpPr>
          <p:nvPr>
            <p:ph type="sldNum" sz="quarter" idx="12"/>
          </p:nvPr>
        </p:nvSpPr>
        <p:spPr>
          <a:xfrm>
            <a:off x="10951856" y="5524231"/>
            <a:ext cx="5511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20</a:t>
            </a:fld>
            <a:endParaRPr lang="en-US" dirty="0"/>
          </a:p>
        </p:txBody>
      </p:sp>
      <p:sp>
        <p:nvSpPr>
          <p:cNvPr id="18" name="Rectangle 17"/>
          <p:cNvSpPr/>
          <p:nvPr/>
        </p:nvSpPr>
        <p:spPr>
          <a:xfrm>
            <a:off x="1484307" y="1646420"/>
            <a:ext cx="1001871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chemeClr val="accent1">
                  <a:lumMod val="75000"/>
                </a:schemeClr>
              </a:buClr>
              <a:buSzPct val="145000"/>
            </a:pPr>
            <a:r>
              <a:rPr lang="fr-FR" sz="3200" dirty="0">
                <a:solidFill>
                  <a:schemeClr val="accent1">
                    <a:lumMod val="75000"/>
                  </a:schemeClr>
                </a:solidFill>
                <a:latin typeface="Comic Sans MS" panose="030F0702030302020204" pitchFamily="66" charset="0"/>
              </a:rPr>
              <a:t>2. Signe d’un quotient</a:t>
            </a:r>
          </a:p>
        </p:txBody>
      </p:sp>
      <p:sp>
        <p:nvSpPr>
          <p:cNvPr id="5" name="Rectangle 4"/>
          <p:cNvSpPr/>
          <p:nvPr/>
        </p:nvSpPr>
        <p:spPr>
          <a:xfrm>
            <a:off x="1484307" y="3022255"/>
            <a:ext cx="9607763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chemeClr val="accent1">
                  <a:lumMod val="75000"/>
                </a:schemeClr>
              </a:buClr>
              <a:buSzPct val="145000"/>
            </a:pPr>
            <a:r>
              <a:rPr lang="fr-FR" sz="2400" dirty="0">
                <a:latin typeface="Comic Sans MS" panose="030F0702030302020204" pitchFamily="66" charset="0"/>
              </a:rPr>
              <a:t>Le </a:t>
            </a:r>
            <a:r>
              <a:rPr lang="fr-FR" sz="2400" b="1" dirty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</a:rPr>
              <a:t>quotient</a:t>
            </a:r>
            <a:r>
              <a:rPr lang="fr-FR" sz="2400" dirty="0">
                <a:latin typeface="Comic Sans MS" panose="030F0702030302020204" pitchFamily="66" charset="0"/>
              </a:rPr>
              <a:t> de deux nombres non nuls est </a:t>
            </a:r>
            <a:r>
              <a:rPr lang="fr-FR" sz="2400" b="1" dirty="0">
                <a:solidFill>
                  <a:srgbClr val="0070C0"/>
                </a:solidFill>
                <a:latin typeface="Comic Sans MS" panose="030F0702030302020204" pitchFamily="66" charset="0"/>
              </a:rPr>
              <a:t>strictement positifs</a:t>
            </a:r>
            <a:r>
              <a:rPr lang="fr-FR" sz="2400" dirty="0">
                <a:latin typeface="Comic Sans MS" panose="030F0702030302020204" pitchFamily="66" charset="0"/>
              </a:rPr>
              <a:t> si, et seulement si, ces deux nombres sont de </a:t>
            </a:r>
            <a:r>
              <a:rPr lang="fr-FR" sz="2400" b="1" dirty="0">
                <a:solidFill>
                  <a:srgbClr val="0070C0"/>
                </a:solidFill>
                <a:latin typeface="Comic Sans MS" panose="030F0702030302020204" pitchFamily="66" charset="0"/>
              </a:rPr>
              <a:t>même signe</a:t>
            </a:r>
            <a:r>
              <a:rPr lang="fr-FR" sz="2400" dirty="0">
                <a:latin typeface="Comic Sans MS" panose="030F0702030302020204" pitchFamily="66" charset="0"/>
              </a:rPr>
              <a:t>. Sinon, il est </a:t>
            </a:r>
            <a:r>
              <a:rPr lang="fr-FR" sz="2400" b="1" dirty="0">
                <a:solidFill>
                  <a:srgbClr val="FF0000"/>
                </a:solidFill>
                <a:latin typeface="Comic Sans MS" panose="030F0702030302020204" pitchFamily="66" charset="0"/>
              </a:rPr>
              <a:t>strictement négatif</a:t>
            </a:r>
            <a:r>
              <a:rPr lang="fr-FR" sz="2400" dirty="0">
                <a:latin typeface="Comic Sans MS" panose="030F0702030302020204" pitchFamily="66" charset="0"/>
              </a:rPr>
              <a:t>.</a:t>
            </a:r>
          </a:p>
        </p:txBody>
      </p:sp>
      <p:sp>
        <p:nvSpPr>
          <p:cNvPr id="6" name="Rectangle 5"/>
          <p:cNvSpPr/>
          <p:nvPr/>
        </p:nvSpPr>
        <p:spPr>
          <a:xfrm>
            <a:off x="1484307" y="2420207"/>
            <a:ext cx="1001871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chemeClr val="accent1">
                  <a:lumMod val="75000"/>
                </a:schemeClr>
              </a:buClr>
              <a:buSzPct val="145000"/>
            </a:pPr>
            <a:r>
              <a:rPr lang="fr-FR" sz="2800" dirty="0">
                <a:solidFill>
                  <a:schemeClr val="accent1">
                    <a:lumMod val="75000"/>
                  </a:schemeClr>
                </a:solidFill>
                <a:latin typeface="Comic Sans MS" panose="030F0702030302020204" pitchFamily="66" charset="0"/>
              </a:rPr>
              <a:t>a) Théorème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1" name="Rectangle 10"/>
              <p:cNvSpPr/>
              <p:nvPr/>
            </p:nvSpPr>
            <p:spPr>
              <a:xfrm>
                <a:off x="3207091" y="5005351"/>
                <a:ext cx="7209118" cy="15063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buClr>
                    <a:schemeClr val="accent1">
                      <a:lumMod val="75000"/>
                    </a:schemeClr>
                  </a:buClr>
                  <a:buSzPct val="145000"/>
                </a:pPr>
                <a:r>
                  <a:rPr lang="fr-FR" sz="2400" dirty="0"/>
                  <a:t>	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r-FR" sz="240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fr-FR" sz="2400" b="0" i="1" dirty="0" smtClean="0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fr-FR" sz="2400" b="0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fr-FR" sz="2400" i="1" dirty="0" smtClean="0">
                        <a:latin typeface="Cambria Math" panose="02040503050406030204" pitchFamily="18" charset="0"/>
                      </a:rPr>
                      <m:t>&gt;0</m:t>
                    </m:r>
                  </m:oMath>
                </a14:m>
                <a:r>
                  <a:rPr lang="fr-FR" sz="2400" dirty="0">
                    <a:latin typeface="Comic Sans MS" panose="030F0702030302020204" pitchFamily="66" charset="0"/>
                  </a:rPr>
                  <a:t>							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r-FR" sz="2400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fr-FR" sz="2400" i="1" dirty="0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fr-FR" sz="2400" b="0" i="1" dirty="0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fr-FR" sz="2400" i="1" dirty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fr-FR" sz="2400" i="1" dirty="0">
                        <a:latin typeface="Cambria Math" panose="02040503050406030204" pitchFamily="18" charset="0"/>
                      </a:rPr>
                      <m:t>&lt;0</m:t>
                    </m:r>
                  </m:oMath>
                </a14:m>
                <a:endParaRPr lang="fr-FR" sz="2400" i="1" dirty="0">
                  <a:latin typeface="Cambria Math" panose="02040503050406030204" pitchFamily="18" charset="0"/>
                </a:endParaRPr>
              </a:p>
              <a:p>
                <a:pPr>
                  <a:buClr>
                    <a:schemeClr val="accent1">
                      <a:lumMod val="75000"/>
                    </a:schemeClr>
                  </a:buClr>
                  <a:buSzPct val="145000"/>
                </a:pPr>
                <a:endParaRPr lang="fr-FR" sz="2400" i="1" dirty="0">
                  <a:latin typeface="Cambria Math" panose="02040503050406030204" pitchFamily="18" charset="0"/>
                </a:endParaRPr>
              </a:p>
              <a:p>
                <a:pPr>
                  <a:buClr>
                    <a:schemeClr val="accent1">
                      <a:lumMod val="75000"/>
                    </a:schemeClr>
                  </a:buClr>
                  <a:buSzPct val="145000"/>
                </a:pPr>
                <a:r>
                  <a:rPr lang="fr-FR" sz="2400" dirty="0"/>
                  <a:t>	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r-FR" sz="2400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fr-FR" sz="2400" b="0" i="1" dirty="0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fr-FR" sz="2400" i="1" dirty="0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fr-FR" sz="2400" b="0" i="1" dirty="0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fr-FR" sz="2400" i="1" dirty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fr-FR" sz="2400" i="1" dirty="0">
                        <a:latin typeface="Cambria Math" panose="02040503050406030204" pitchFamily="18" charset="0"/>
                      </a:rPr>
                      <m:t>&gt;0</m:t>
                    </m:r>
                  </m:oMath>
                </a14:m>
                <a:r>
                  <a:rPr lang="fr-FR" sz="2400" dirty="0">
                    <a:latin typeface="Comic Sans MS" panose="030F0702030302020204" pitchFamily="66" charset="0"/>
                  </a:rPr>
                  <a:t>							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r-FR" sz="2400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fr-FR" sz="2400" b="0" i="1" dirty="0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fr-FR" sz="2400" i="1" dirty="0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fr-FR" sz="2400" i="1" dirty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fr-FR" sz="2400" i="1" dirty="0">
                        <a:latin typeface="Cambria Math" panose="02040503050406030204" pitchFamily="18" charset="0"/>
                      </a:rPr>
                      <m:t>&lt;0</m:t>
                    </m:r>
                  </m:oMath>
                </a14:m>
                <a:endParaRPr lang="fr-FR" sz="2400" dirty="0">
                  <a:latin typeface="Comic Sans MS" panose="030F0702030302020204" pitchFamily="66" charset="0"/>
                </a:endParaRPr>
              </a:p>
            </p:txBody>
          </p:sp>
        </mc:Choice>
        <mc:Fallback>
          <p:sp>
            <p:nvSpPr>
              <p:cNvPr id="11" name="Rectangle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07091" y="5005351"/>
                <a:ext cx="7209118" cy="150631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Rectangle 11"/>
          <p:cNvSpPr/>
          <p:nvPr/>
        </p:nvSpPr>
        <p:spPr>
          <a:xfrm>
            <a:off x="1484307" y="4428034"/>
            <a:ext cx="1001871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chemeClr val="accent1">
                  <a:lumMod val="75000"/>
                </a:schemeClr>
              </a:buClr>
              <a:buSzPct val="145000"/>
            </a:pPr>
            <a:r>
              <a:rPr lang="fr-FR" sz="2400" u="sng" dirty="0">
                <a:latin typeface="Comic Sans MS" panose="030F0702030302020204" pitchFamily="66" charset="0"/>
              </a:rPr>
              <a:t>Exemples :</a:t>
            </a:r>
          </a:p>
        </p:txBody>
      </p:sp>
    </p:spTree>
    <p:extLst>
      <p:ext uri="{BB962C8B-B14F-4D97-AF65-F5344CB8AC3E}">
        <p14:creationId xmlns:p14="http://schemas.microsoft.com/office/powerpoint/2010/main" val="382726707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5" grpId="0"/>
      <p:bldP spid="6" grpId="0"/>
      <p:bldP spid="11" grpId="0"/>
      <p:bldP spid="12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4311" y="-3315"/>
            <a:ext cx="10018713" cy="1752599"/>
          </a:xfrm>
        </p:spPr>
        <p:txBody>
          <a:bodyPr/>
          <a:lstStyle/>
          <a:p>
            <a:r>
              <a:rPr lang="fr-FR" dirty="0">
                <a:latin typeface="Comic Sans MS" panose="030F0702030302020204" pitchFamily="66" charset="0"/>
              </a:rPr>
              <a:t>III – Résolution d’inéquations</a:t>
            </a:r>
          </a:p>
        </p:txBody>
      </p:sp>
      <p:sp>
        <p:nvSpPr>
          <p:cNvPr id="16" name="Espace réservé du numéro de diapositive 15"/>
          <p:cNvSpPr>
            <a:spLocks noGrp="1"/>
          </p:cNvSpPr>
          <p:nvPr>
            <p:ph type="sldNum" sz="quarter" idx="12"/>
          </p:nvPr>
        </p:nvSpPr>
        <p:spPr>
          <a:xfrm>
            <a:off x="10951856" y="5524231"/>
            <a:ext cx="5511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21</a:t>
            </a:fld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1484307" y="1735846"/>
            <a:ext cx="1001871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chemeClr val="accent1">
                  <a:lumMod val="75000"/>
                </a:schemeClr>
              </a:buClr>
              <a:buSzPct val="145000"/>
            </a:pPr>
            <a:r>
              <a:rPr lang="fr-FR" sz="2800" dirty="0">
                <a:solidFill>
                  <a:schemeClr val="accent1">
                    <a:lumMod val="75000"/>
                  </a:schemeClr>
                </a:solidFill>
                <a:latin typeface="Comic Sans MS" panose="030F0702030302020204" pitchFamily="66" charset="0"/>
              </a:rPr>
              <a:t>b) Tableau de signes d’un quotient</a:t>
            </a:r>
          </a:p>
        </p:txBody>
      </p:sp>
      <p:sp>
        <p:nvSpPr>
          <p:cNvPr id="12" name="Rectangle 11"/>
          <p:cNvSpPr/>
          <p:nvPr/>
        </p:nvSpPr>
        <p:spPr>
          <a:xfrm>
            <a:off x="1484307" y="2489340"/>
            <a:ext cx="1001871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chemeClr val="accent1">
                  <a:lumMod val="75000"/>
                </a:schemeClr>
              </a:buClr>
              <a:buSzPct val="145000"/>
            </a:pPr>
            <a:r>
              <a:rPr lang="fr-FR" sz="2400" u="sng" dirty="0">
                <a:latin typeface="Comic Sans MS" panose="030F0702030302020204" pitchFamily="66" charset="0"/>
              </a:rPr>
              <a:t>Méthode :</a:t>
            </a:r>
          </a:p>
        </p:txBody>
      </p:sp>
      <p:sp>
        <p:nvSpPr>
          <p:cNvPr id="9" name="Rectangle 8"/>
          <p:cNvSpPr/>
          <p:nvPr/>
        </p:nvSpPr>
        <p:spPr>
          <a:xfrm>
            <a:off x="1484307" y="3101767"/>
            <a:ext cx="9607763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Clr>
                <a:schemeClr val="accent1">
                  <a:lumMod val="75000"/>
                </a:schemeClr>
              </a:buClr>
              <a:buSzPct val="145000"/>
              <a:buFont typeface="Arial" panose="020B0604020202020204" pitchFamily="34" charset="0"/>
              <a:buChar char="•"/>
            </a:pPr>
            <a:r>
              <a:rPr lang="fr-FR" sz="2400" dirty="0">
                <a:latin typeface="Comic Sans MS" panose="030F0702030302020204" pitchFamily="66" charset="0"/>
              </a:rPr>
              <a:t>On cherche la ou les valeurs qui </a:t>
            </a:r>
            <a:r>
              <a:rPr lang="fr-FR" sz="2400" b="1" dirty="0">
                <a:solidFill>
                  <a:srgbClr val="FF0000"/>
                </a:solidFill>
                <a:latin typeface="Comic Sans MS" panose="030F0702030302020204" pitchFamily="66" charset="0"/>
              </a:rPr>
              <a:t>annulent</a:t>
            </a:r>
            <a:r>
              <a:rPr lang="fr-FR" sz="2400" dirty="0">
                <a:latin typeface="Comic Sans MS" panose="030F0702030302020204" pitchFamily="66" charset="0"/>
              </a:rPr>
              <a:t> le </a:t>
            </a:r>
            <a:r>
              <a:rPr lang="fr-FR" sz="2400" b="1" dirty="0">
                <a:solidFill>
                  <a:srgbClr val="FF0000"/>
                </a:solidFill>
                <a:latin typeface="Comic Sans MS" panose="030F0702030302020204" pitchFamily="66" charset="0"/>
              </a:rPr>
              <a:t>dénominateur </a:t>
            </a:r>
            <a:r>
              <a:rPr lang="fr-FR" sz="2400" dirty="0">
                <a:latin typeface="Comic Sans MS" panose="030F0702030302020204" pitchFamily="66" charset="0"/>
              </a:rPr>
              <a:t>(</a:t>
            </a:r>
            <a:r>
              <a:rPr lang="fr-FR" sz="2400" b="1" dirty="0">
                <a:solidFill>
                  <a:srgbClr val="0070C0"/>
                </a:solidFill>
                <a:latin typeface="Comic Sans MS" panose="030F0702030302020204" pitchFamily="66" charset="0"/>
              </a:rPr>
              <a:t>valeurs interdites</a:t>
            </a:r>
            <a:r>
              <a:rPr lang="fr-FR" sz="2400" dirty="0">
                <a:latin typeface="Comic Sans MS" panose="030F0702030302020204" pitchFamily="66" charset="0"/>
              </a:rPr>
              <a:t>).</a:t>
            </a:r>
          </a:p>
        </p:txBody>
      </p:sp>
      <p:sp>
        <p:nvSpPr>
          <p:cNvPr id="10" name="Rectangle 9"/>
          <p:cNvSpPr/>
          <p:nvPr/>
        </p:nvSpPr>
        <p:spPr>
          <a:xfrm>
            <a:off x="1484307" y="4399372"/>
            <a:ext cx="9607763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Clr>
                <a:schemeClr val="accent1">
                  <a:lumMod val="75000"/>
                </a:schemeClr>
              </a:buClr>
              <a:buSzPct val="145000"/>
              <a:buFont typeface="Arial" panose="020B0604020202020204" pitchFamily="34" charset="0"/>
              <a:buChar char="•"/>
            </a:pPr>
            <a:r>
              <a:rPr lang="fr-FR" sz="2400" dirty="0">
                <a:latin typeface="Comic Sans MS" panose="030F0702030302020204" pitchFamily="66" charset="0"/>
              </a:rPr>
              <a:t>On </a:t>
            </a:r>
            <a:r>
              <a:rPr lang="fr-FR" sz="2400" b="1" dirty="0">
                <a:solidFill>
                  <a:srgbClr val="FF0000"/>
                </a:solidFill>
                <a:latin typeface="Comic Sans MS" panose="030F0702030302020204" pitchFamily="66" charset="0"/>
              </a:rPr>
              <a:t>regroupe</a:t>
            </a:r>
            <a:r>
              <a:rPr lang="fr-FR" sz="2400" dirty="0">
                <a:latin typeface="Comic Sans MS" panose="030F0702030302020204" pitchFamily="66" charset="0"/>
              </a:rPr>
              <a:t> dans un seul tableau le signe du numérateur et du dénominateur.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484306" y="5230736"/>
            <a:ext cx="9607763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Clr>
                <a:schemeClr val="accent1">
                  <a:lumMod val="75000"/>
                </a:schemeClr>
              </a:buClr>
              <a:buSzPct val="145000"/>
              <a:buFont typeface="Arial" panose="020B0604020202020204" pitchFamily="34" charset="0"/>
              <a:buChar char="•"/>
            </a:pPr>
            <a:r>
              <a:rPr lang="fr-FR" sz="2400" dirty="0">
                <a:latin typeface="Comic Sans MS" panose="030F0702030302020204" pitchFamily="66" charset="0"/>
              </a:rPr>
              <a:t>Sur la dernière ligne, on </a:t>
            </a:r>
            <a:r>
              <a:rPr lang="fr-FR" sz="2400" b="1" dirty="0">
                <a:solidFill>
                  <a:srgbClr val="FF0000"/>
                </a:solidFill>
                <a:latin typeface="Comic Sans MS" panose="030F0702030302020204" pitchFamily="66" charset="0"/>
              </a:rPr>
              <a:t>déduit</a:t>
            </a:r>
            <a:r>
              <a:rPr lang="fr-FR" sz="2400" dirty="0">
                <a:latin typeface="Comic Sans MS" panose="030F0702030302020204" pitchFamily="66" charset="0"/>
              </a:rPr>
              <a:t> le signe du quotient grâce au </a:t>
            </a:r>
            <a:r>
              <a:rPr lang="fr-FR" sz="2400" b="1" dirty="0">
                <a:solidFill>
                  <a:srgbClr val="FF0000"/>
                </a:solidFill>
                <a:latin typeface="Comic Sans MS" panose="030F0702030302020204" pitchFamily="66" charset="0"/>
              </a:rPr>
              <a:t>théorème</a:t>
            </a:r>
            <a:r>
              <a:rPr lang="fr-FR" sz="2400" dirty="0">
                <a:latin typeface="Comic Sans MS" panose="030F0702030302020204" pitchFamily="66" charset="0"/>
              </a:rPr>
              <a:t>. Les « zéros » sont remplacés par une </a:t>
            </a:r>
            <a:r>
              <a:rPr lang="fr-FR" sz="2400" b="1" dirty="0">
                <a:solidFill>
                  <a:srgbClr val="0070C0"/>
                </a:solidFill>
                <a:latin typeface="Comic Sans MS" panose="030F0702030302020204" pitchFamily="66" charset="0"/>
              </a:rPr>
              <a:t>double barre </a:t>
            </a:r>
            <a:r>
              <a:rPr lang="fr-FR" sz="2400" dirty="0">
                <a:latin typeface="Comic Sans MS" panose="030F0702030302020204" pitchFamily="66" charset="0"/>
              </a:rPr>
              <a:t>pour les </a:t>
            </a:r>
            <a:r>
              <a:rPr lang="fr-FR" sz="2400" b="1" dirty="0">
                <a:solidFill>
                  <a:srgbClr val="0070C0"/>
                </a:solidFill>
                <a:latin typeface="Comic Sans MS" panose="030F0702030302020204" pitchFamily="66" charset="0"/>
              </a:rPr>
              <a:t>valeurs interdites</a:t>
            </a:r>
            <a:r>
              <a:rPr lang="fr-FR" sz="2400" dirty="0">
                <a:latin typeface="Comic Sans MS" panose="030F0702030302020204" pitchFamily="66" charset="0"/>
              </a:rPr>
              <a:t>.</a:t>
            </a:r>
          </a:p>
        </p:txBody>
      </p:sp>
      <p:sp>
        <p:nvSpPr>
          <p:cNvPr id="14" name="Rectangle 13"/>
          <p:cNvSpPr/>
          <p:nvPr/>
        </p:nvSpPr>
        <p:spPr>
          <a:xfrm>
            <a:off x="1484305" y="3907889"/>
            <a:ext cx="960776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Clr>
                <a:schemeClr val="accent1">
                  <a:lumMod val="75000"/>
                </a:schemeClr>
              </a:buClr>
              <a:buSzPct val="145000"/>
              <a:buFont typeface="Arial" panose="020B0604020202020204" pitchFamily="34" charset="0"/>
              <a:buChar char="•"/>
            </a:pPr>
            <a:r>
              <a:rPr lang="fr-FR" sz="2400" dirty="0">
                <a:latin typeface="Comic Sans MS" panose="030F0702030302020204" pitchFamily="66" charset="0"/>
              </a:rPr>
              <a:t>On étudie le signe du </a:t>
            </a:r>
            <a:r>
              <a:rPr lang="fr-FR" sz="2400" b="1" dirty="0">
                <a:solidFill>
                  <a:srgbClr val="FF0000"/>
                </a:solidFill>
                <a:latin typeface="Comic Sans MS" panose="030F0702030302020204" pitchFamily="66" charset="0"/>
              </a:rPr>
              <a:t>numérateur </a:t>
            </a:r>
            <a:r>
              <a:rPr lang="fr-FR" sz="2400" dirty="0">
                <a:latin typeface="Comic Sans MS" panose="030F0702030302020204" pitchFamily="66" charset="0"/>
              </a:rPr>
              <a:t>et du</a:t>
            </a:r>
            <a:r>
              <a:rPr lang="fr-FR" sz="2400" b="1" dirty="0">
                <a:solidFill>
                  <a:srgbClr val="FF0000"/>
                </a:solidFill>
                <a:latin typeface="Comic Sans MS" panose="030F0702030302020204" pitchFamily="66" charset="0"/>
              </a:rPr>
              <a:t> dénominateur.</a:t>
            </a:r>
            <a:endParaRPr lang="fr-FR" sz="24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391262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9" grpId="0"/>
      <p:bldP spid="10" grpId="0"/>
      <p:bldP spid="13" grpId="0"/>
      <p:bldP spid="14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4311" y="-3315"/>
            <a:ext cx="10018713" cy="1752599"/>
          </a:xfrm>
        </p:spPr>
        <p:txBody>
          <a:bodyPr/>
          <a:lstStyle/>
          <a:p>
            <a:r>
              <a:rPr lang="fr-FR" dirty="0">
                <a:latin typeface="Comic Sans MS" panose="030F0702030302020204" pitchFamily="66" charset="0"/>
              </a:rPr>
              <a:t>III – Résolution d’inéquations</a:t>
            </a:r>
          </a:p>
        </p:txBody>
      </p:sp>
      <p:sp>
        <p:nvSpPr>
          <p:cNvPr id="16" name="Espace réservé du numéro de diapositive 15"/>
          <p:cNvSpPr>
            <a:spLocks noGrp="1"/>
          </p:cNvSpPr>
          <p:nvPr>
            <p:ph type="sldNum" sz="quarter" idx="12"/>
          </p:nvPr>
        </p:nvSpPr>
        <p:spPr>
          <a:xfrm>
            <a:off x="10951856" y="5524231"/>
            <a:ext cx="5511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22</a:t>
            </a:fld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1484307" y="1839984"/>
            <a:ext cx="1001871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chemeClr val="accent1">
                  <a:lumMod val="75000"/>
                </a:schemeClr>
              </a:buClr>
              <a:buSzPct val="145000"/>
            </a:pPr>
            <a:r>
              <a:rPr lang="fr-FR" sz="2400" u="sng" dirty="0">
                <a:latin typeface="Comic Sans MS" panose="030F0702030302020204" pitchFamily="66" charset="0"/>
              </a:rPr>
              <a:t>Exemple :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9" name="Rectangle 8"/>
              <p:cNvSpPr/>
              <p:nvPr/>
            </p:nvSpPr>
            <p:spPr>
              <a:xfrm>
                <a:off x="1484307" y="2452411"/>
                <a:ext cx="9607763" cy="61664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buClr>
                    <a:schemeClr val="accent1">
                      <a:lumMod val="75000"/>
                    </a:schemeClr>
                  </a:buClr>
                  <a:buSzPct val="145000"/>
                </a:pPr>
                <a:r>
                  <a:rPr lang="fr-FR" sz="2400" dirty="0">
                    <a:latin typeface="Comic Sans MS" panose="030F0702030302020204" pitchFamily="66" charset="0"/>
                  </a:rPr>
                  <a:t>On veut déterminer le signe de </a:t>
                </a:r>
                <a14:m>
                  <m:oMath xmlns:m="http://schemas.openxmlformats.org/officeDocument/2006/math">
                    <m:r>
                      <a:rPr lang="fr-FR" sz="2400" i="1" dirty="0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fr-FR" sz="2400" i="1" dirty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fr-FR" sz="2400" i="1" dirty="0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fr-FR" sz="2400" i="1" dirty="0" smtClean="0">
                        <a:latin typeface="Cambria Math" panose="02040503050406030204" pitchFamily="18" charset="0"/>
                      </a:rPr>
                      <m:t>)=</m:t>
                    </m:r>
                    <m:f>
                      <m:fPr>
                        <m:ctrlPr>
                          <a:rPr lang="fr-FR" sz="240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fr-FR" sz="2400" i="1" dirty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fr-FR" sz="2400" i="1" dirty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fr-FR" sz="2400" i="1" dirty="0">
                            <a:latin typeface="Cambria Math" panose="02040503050406030204" pitchFamily="18" charset="0"/>
                          </a:rPr>
                          <m:t>−1</m:t>
                        </m:r>
                      </m:num>
                      <m:den>
                        <m:r>
                          <a:rPr lang="fr-FR" sz="2400" i="1" dirty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fr-FR" sz="2400" i="1" dirty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fr-FR" sz="2400" i="1" dirty="0">
                            <a:latin typeface="Cambria Math" panose="02040503050406030204" pitchFamily="18" charset="0"/>
                          </a:rPr>
                          <m:t>+1</m:t>
                        </m:r>
                      </m:den>
                    </m:f>
                    <m:r>
                      <a:rPr lang="fr-FR" sz="2400" i="1" dirty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fr-FR" sz="2400" b="0" i="1" dirty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fr-FR" sz="2400" dirty="0">
                    <a:latin typeface="Comic Sans MS" panose="030F0702030302020204" pitchFamily="66" charset="0"/>
                  </a:rPr>
                  <a:t>selon les valeurs de </a:t>
                </a:r>
                <a14:m>
                  <m:oMath xmlns:m="http://schemas.openxmlformats.org/officeDocument/2006/math">
                    <m:r>
                      <a:rPr lang="fr-FR" sz="2400" i="1" dirty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fr-FR" sz="2400" dirty="0">
                    <a:latin typeface="Comic Sans MS" panose="030F0702030302020204" pitchFamily="66" charset="0"/>
                  </a:rPr>
                  <a:t>.</a:t>
                </a:r>
              </a:p>
            </p:txBody>
          </p:sp>
        </mc:Choice>
        <mc:Fallback>
          <p:sp>
            <p:nvSpPr>
              <p:cNvPr id="9" name="Rectangle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84307" y="2452411"/>
                <a:ext cx="9607763" cy="616644"/>
              </a:xfrm>
              <a:prstGeom prst="rect">
                <a:avLst/>
              </a:prstGeom>
              <a:blipFill>
                <a:blip r:embed="rId2"/>
                <a:stretch>
                  <a:fillRect l="-951" b="-9901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11" name="Tableau 10"/>
          <p:cNvGraphicFramePr>
            <a:graphicFrameLocks noGrp="1"/>
          </p:cNvGraphicFramePr>
          <p:nvPr>
            <p:extLst/>
          </p:nvPr>
        </p:nvGraphicFramePr>
        <p:xfrm>
          <a:off x="2438400" y="3408827"/>
          <a:ext cx="7127401" cy="2811053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2575497">
                  <a:extLst>
                    <a:ext uri="{9D8B030D-6E8A-4147-A177-3AD203B41FA5}">
                      <a16:colId xmlns:a16="http://schemas.microsoft.com/office/drawing/2014/main" val="2913730793"/>
                    </a:ext>
                  </a:extLst>
                </a:gridCol>
                <a:gridCol w="538579">
                  <a:extLst>
                    <a:ext uri="{9D8B030D-6E8A-4147-A177-3AD203B41FA5}">
                      <a16:colId xmlns:a16="http://schemas.microsoft.com/office/drawing/2014/main" val="2850375820"/>
                    </a:ext>
                  </a:extLst>
                </a:gridCol>
                <a:gridCol w="479015">
                  <a:extLst>
                    <a:ext uri="{9D8B030D-6E8A-4147-A177-3AD203B41FA5}">
                      <a16:colId xmlns:a16="http://schemas.microsoft.com/office/drawing/2014/main" val="385188986"/>
                    </a:ext>
                  </a:extLst>
                </a:gridCol>
                <a:gridCol w="1552652">
                  <a:extLst>
                    <a:ext uri="{9D8B030D-6E8A-4147-A177-3AD203B41FA5}">
                      <a16:colId xmlns:a16="http://schemas.microsoft.com/office/drawing/2014/main" val="2055640179"/>
                    </a:ext>
                  </a:extLst>
                </a:gridCol>
                <a:gridCol w="1981658">
                  <a:extLst>
                    <a:ext uri="{9D8B030D-6E8A-4147-A177-3AD203B41FA5}">
                      <a16:colId xmlns:a16="http://schemas.microsoft.com/office/drawing/2014/main" val="1472542335"/>
                    </a:ext>
                  </a:extLst>
                </a:gridCol>
              </a:tblGrid>
              <a:tr h="547208">
                <a:tc>
                  <a:txBody>
                    <a:bodyPr/>
                    <a:lstStyle/>
                    <a:p>
                      <a:pPr algn="ctr"/>
                      <a:endParaRPr lang="fr-FR" sz="2400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lang="fr-FR" sz="2000" b="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R w="12700" cmpd="sng">
                      <a:noFill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000" b="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000" b="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fr-FR" sz="2000" b="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684735166"/>
                  </a:ext>
                </a:extLst>
              </a:tr>
              <a:tr h="735235">
                <a:tc>
                  <a:txBody>
                    <a:bodyPr/>
                    <a:lstStyle/>
                    <a:p>
                      <a:pPr algn="ctr"/>
                      <a:endParaRPr lang="fr-FR" sz="2400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endParaRPr lang="fr-FR" sz="24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R w="12700" cmpd="sng">
                      <a:noFill/>
                    </a:lnR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sz="2000" b="0" dirty="0">
                        <a:latin typeface="Comic Sans MS" panose="030F0702030302020204" pitchFamily="66" charset="0"/>
                      </a:endParaRPr>
                    </a:p>
                  </a:txBody>
                  <a:tcPr anchor="b">
                    <a:lnL w="12700" cmpd="sng">
                      <a:noFill/>
                    </a:lnL>
                    <a:lnR w="12700" cmpd="sng">
                      <a:noFill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400" b="0" dirty="0">
                        <a:latin typeface="BatangChe" panose="02030609000101010101" pitchFamily="49" charset="-127"/>
                        <a:ea typeface="BatangChe" panose="02030609000101010101" pitchFamily="49" charset="-127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4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397061903"/>
                  </a:ext>
                </a:extLst>
              </a:tr>
              <a:tr h="764305">
                <a:tc>
                  <a:txBody>
                    <a:bodyPr/>
                    <a:lstStyle/>
                    <a:p>
                      <a:pPr algn="ctr"/>
                      <a:endParaRPr lang="fr-FR" sz="2400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endParaRPr lang="fr-FR" sz="24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R w="12700" cmpd="sng">
                      <a:noFill/>
                    </a:lnR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2400" b="0" dirty="0">
                        <a:latin typeface="BatangChe" panose="02030609000101010101" pitchFamily="49" charset="-127"/>
                        <a:ea typeface="BatangChe" panose="02030609000101010101" pitchFamily="49" charset="-127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4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745859893"/>
                  </a:ext>
                </a:extLst>
              </a:tr>
              <a:tr h="764305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2400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endParaRPr lang="fr-FR" sz="24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R w="12700" cmpd="sng">
                      <a:noFill/>
                    </a:lnR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2400" b="0" dirty="0">
                        <a:latin typeface="BatangChe" panose="02030609000101010101" pitchFamily="49" charset="-127"/>
                        <a:ea typeface="BatangChe" panose="02030609000101010101" pitchFamily="49" charset="-127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4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277366213"/>
                  </a:ext>
                </a:extLst>
              </a:tr>
            </a:tbl>
          </a:graphicData>
        </a:graphic>
      </p:graphicFrame>
      <p:sp>
        <p:nvSpPr>
          <p:cNvPr id="14" name="ZoneTexte 13"/>
          <p:cNvSpPr txBox="1"/>
          <p:nvPr/>
        </p:nvSpPr>
        <p:spPr>
          <a:xfrm>
            <a:off x="3464842" y="3408825"/>
            <a:ext cx="3464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endParaRPr lang="fr-FR" sz="2400" b="1" i="1" baseline="-25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7" name="Connecteur droit 16"/>
          <p:cNvCxnSpPr/>
          <p:nvPr/>
        </p:nvCxnSpPr>
        <p:spPr>
          <a:xfrm>
            <a:off x="6573077" y="3951707"/>
            <a:ext cx="0" cy="2268173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9" name="ZoneTexte 18"/>
          <p:cNvSpPr txBox="1"/>
          <p:nvPr/>
        </p:nvSpPr>
        <p:spPr>
          <a:xfrm>
            <a:off x="6331291" y="4114463"/>
            <a:ext cx="6022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>
                <a:latin typeface="Comic Sans MS" panose="030F0702030302020204" pitchFamily="66" charset="0"/>
              </a:rPr>
              <a:t>O</a:t>
            </a:r>
          </a:p>
        </p:txBody>
      </p:sp>
      <p:sp>
        <p:nvSpPr>
          <p:cNvPr id="20" name="ZoneTexte 19"/>
          <p:cNvSpPr txBox="1"/>
          <p:nvPr/>
        </p:nvSpPr>
        <p:spPr>
          <a:xfrm>
            <a:off x="7780640" y="4837931"/>
            <a:ext cx="6022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>
                <a:latin typeface="Comic Sans MS" panose="030F0702030302020204" pitchFamily="66" charset="0"/>
              </a:rPr>
              <a:t>O</a:t>
            </a:r>
          </a:p>
        </p:txBody>
      </p:sp>
      <p:sp>
        <p:nvSpPr>
          <p:cNvPr id="21" name="ZoneTexte 20"/>
          <p:cNvSpPr txBox="1"/>
          <p:nvPr/>
        </p:nvSpPr>
        <p:spPr>
          <a:xfrm>
            <a:off x="5053327" y="3431046"/>
            <a:ext cx="6619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fr-FR" sz="2800" dirty="0">
                <a:latin typeface="Comic Sans MS" panose="030F0702030302020204" pitchFamily="66" charset="0"/>
              </a:rPr>
              <a:t>∞</a:t>
            </a:r>
            <a:endParaRPr lang="fr-FR" sz="2800" b="1" i="1" baseline="-25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ZoneTexte 21"/>
          <p:cNvSpPr txBox="1"/>
          <p:nvPr/>
        </p:nvSpPr>
        <p:spPr>
          <a:xfrm>
            <a:off x="8859557" y="3459264"/>
            <a:ext cx="661912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fr-FR" sz="2600" dirty="0">
                <a:latin typeface="Comic Sans MS" panose="030F0702030302020204" pitchFamily="66" charset="0"/>
              </a:rPr>
              <a:t>∞</a:t>
            </a:r>
            <a:endParaRPr lang="fr-FR" sz="2600" b="1" i="1" baseline="-25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23" name="Connecteur droit 22"/>
          <p:cNvCxnSpPr/>
          <p:nvPr/>
        </p:nvCxnSpPr>
        <p:spPr>
          <a:xfrm>
            <a:off x="8005239" y="3951706"/>
            <a:ext cx="0" cy="2268173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ZoneTexte 23"/>
              <p:cNvSpPr txBox="1"/>
              <p:nvPr/>
            </p:nvSpPr>
            <p:spPr>
              <a:xfrm>
                <a:off x="6381076" y="3389720"/>
                <a:ext cx="346456" cy="55335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fr-FR" sz="1600" b="1" i="1" dirty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fr-FR" sz="1600" b="1" i="1" dirty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fr-FR" sz="1600" b="1" i="1" dirty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𝟐</m:t>
                          </m:r>
                        </m:den>
                      </m:f>
                    </m:oMath>
                  </m:oMathPara>
                </a14:m>
                <a:endParaRPr lang="fr-FR" sz="1400" b="1" i="1" baseline="-250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4" name="ZoneTexte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81076" y="3389720"/>
                <a:ext cx="346456" cy="55335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ZoneTexte 24"/>
              <p:cNvSpPr txBox="1"/>
              <p:nvPr/>
            </p:nvSpPr>
            <p:spPr>
              <a:xfrm>
                <a:off x="7825388" y="3460803"/>
                <a:ext cx="346456" cy="39299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2000" b="1" i="1" dirty="0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𝟏</m:t>
                      </m:r>
                    </m:oMath>
                  </m:oMathPara>
                </a14:m>
                <a:endParaRPr lang="fr-FR" b="1" i="1" baseline="-250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5" name="ZoneTexte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25388" y="3460803"/>
                <a:ext cx="346456" cy="392993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7" name="ZoneTexte 26"/>
          <p:cNvSpPr txBox="1"/>
          <p:nvPr/>
        </p:nvSpPr>
        <p:spPr>
          <a:xfrm>
            <a:off x="6331291" y="5636103"/>
            <a:ext cx="6022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>
                <a:latin typeface="Comic Sans MS" panose="030F0702030302020204" pitchFamily="66" charset="0"/>
              </a:rPr>
              <a:t>O</a:t>
            </a:r>
          </a:p>
        </p:txBody>
      </p:sp>
      <p:sp>
        <p:nvSpPr>
          <p:cNvPr id="28" name="ZoneTexte 27"/>
          <p:cNvSpPr txBox="1"/>
          <p:nvPr/>
        </p:nvSpPr>
        <p:spPr>
          <a:xfrm>
            <a:off x="5542011" y="4024232"/>
            <a:ext cx="6533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─</a:t>
            </a:r>
            <a:endParaRPr lang="fr-FR" sz="2400" b="1" i="1" baseline="-25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ZoneTexte 28"/>
          <p:cNvSpPr txBox="1"/>
          <p:nvPr/>
        </p:nvSpPr>
        <p:spPr>
          <a:xfrm>
            <a:off x="8537137" y="4762626"/>
            <a:ext cx="6533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─</a:t>
            </a:r>
            <a:endParaRPr lang="fr-FR" sz="2400" b="1" i="1" baseline="-25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" name="ZoneTexte 29"/>
          <p:cNvSpPr txBox="1"/>
          <p:nvPr/>
        </p:nvSpPr>
        <p:spPr>
          <a:xfrm>
            <a:off x="8537137" y="5524231"/>
            <a:ext cx="6533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─</a:t>
            </a:r>
            <a:endParaRPr lang="fr-FR" sz="2400" b="1" i="1" baseline="-25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1" name="ZoneTexte 30"/>
          <p:cNvSpPr txBox="1"/>
          <p:nvPr/>
        </p:nvSpPr>
        <p:spPr>
          <a:xfrm>
            <a:off x="5546955" y="5512992"/>
            <a:ext cx="6533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─</a:t>
            </a:r>
            <a:endParaRPr lang="fr-FR" sz="2400" b="1" i="1" baseline="-25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2" name="ZoneTexte 31"/>
          <p:cNvSpPr txBox="1"/>
          <p:nvPr/>
        </p:nvSpPr>
        <p:spPr>
          <a:xfrm>
            <a:off x="7038372" y="4024231"/>
            <a:ext cx="6533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endParaRPr lang="fr-FR" sz="2400" b="1" i="1" baseline="-25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3" name="ZoneTexte 32"/>
          <p:cNvSpPr txBox="1"/>
          <p:nvPr/>
        </p:nvSpPr>
        <p:spPr>
          <a:xfrm>
            <a:off x="8537137" y="4021636"/>
            <a:ext cx="6533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endParaRPr lang="fr-FR" sz="2400" b="1" i="1" baseline="-25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4" name="ZoneTexte 33"/>
          <p:cNvSpPr txBox="1"/>
          <p:nvPr/>
        </p:nvSpPr>
        <p:spPr>
          <a:xfrm>
            <a:off x="7018905" y="4768716"/>
            <a:ext cx="6533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endParaRPr lang="fr-FR" sz="2400" b="1" i="1" baseline="-25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5" name="ZoneTexte 34"/>
          <p:cNvSpPr txBox="1"/>
          <p:nvPr/>
        </p:nvSpPr>
        <p:spPr>
          <a:xfrm>
            <a:off x="5546955" y="4776375"/>
            <a:ext cx="6533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endParaRPr lang="fr-FR" sz="2400" b="1" i="1" baseline="-25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6" name="ZoneTexte 35"/>
          <p:cNvSpPr txBox="1"/>
          <p:nvPr/>
        </p:nvSpPr>
        <p:spPr>
          <a:xfrm>
            <a:off x="7018905" y="5516806"/>
            <a:ext cx="6533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endParaRPr lang="fr-FR" sz="2400" b="1" i="1" baseline="-25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 2"/>
              <p:cNvSpPr/>
              <p:nvPr/>
            </p:nvSpPr>
            <p:spPr>
              <a:xfrm>
                <a:off x="2395493" y="4079685"/>
                <a:ext cx="2700691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fr-FR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Signe de </a:t>
                </a:r>
                <a14:m>
                  <m:oMath xmlns:m="http://schemas.openxmlformats.org/officeDocument/2006/math">
                    <m:r>
                      <a:rPr lang="fr-FR" sz="2400" i="1" dirty="0">
                        <a:latin typeface="Cambria Math" panose="02040503050406030204" pitchFamily="18" charset="0"/>
                      </a:rPr>
                      <m:t>(2</m:t>
                    </m:r>
                    <m:r>
                      <a:rPr lang="fr-FR" sz="2400" i="1" dirty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fr-FR" sz="2400" i="1" dirty="0">
                        <a:latin typeface="Cambria Math" panose="02040503050406030204" pitchFamily="18" charset="0"/>
                      </a:rPr>
                      <m:t>−1)</m:t>
                    </m:r>
                  </m:oMath>
                </a14:m>
                <a:endParaRPr lang="fr-FR" sz="2400" i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Rectangle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95493" y="4079685"/>
                <a:ext cx="2700691" cy="461665"/>
              </a:xfrm>
              <a:prstGeom prst="rect">
                <a:avLst/>
              </a:prstGeom>
              <a:blipFill>
                <a:blip r:embed="rId6"/>
                <a:stretch>
                  <a:fillRect t="-10526" b="-28947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/>
              <p:cNvSpPr/>
              <p:nvPr/>
            </p:nvSpPr>
            <p:spPr>
              <a:xfrm>
                <a:off x="2478271" y="4837931"/>
                <a:ext cx="2523704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r>
                  <a:rPr lang="fr-FR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Signe de </a:t>
                </a:r>
                <a14:m>
                  <m:oMath xmlns:m="http://schemas.openxmlformats.org/officeDocument/2006/math">
                    <m:r>
                      <a:rPr lang="fr-FR" sz="2400" i="1" dirty="0">
                        <a:latin typeface="Cambria Math" panose="02040503050406030204" pitchFamily="18" charset="0"/>
                      </a:rPr>
                      <m:t>(−</m:t>
                    </m:r>
                    <m:r>
                      <a:rPr lang="fr-FR" sz="2400" i="1" dirty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fr-FR" sz="2400" i="1" dirty="0">
                        <a:latin typeface="Cambria Math" panose="02040503050406030204" pitchFamily="18" charset="0"/>
                      </a:rPr>
                      <m:t>+1)</m:t>
                    </m:r>
                  </m:oMath>
                </a14:m>
                <a:endParaRPr lang="fr-FR" sz="2400" i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78271" y="4837931"/>
                <a:ext cx="2523704" cy="461665"/>
              </a:xfrm>
              <a:prstGeom prst="rect">
                <a:avLst/>
              </a:prstGeom>
              <a:blipFill>
                <a:blip r:embed="rId7"/>
                <a:stretch>
                  <a:fillRect l="-3382" t="-10667" r="-1691" b="-30667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/>
              <p:cNvSpPr/>
              <p:nvPr/>
            </p:nvSpPr>
            <p:spPr>
              <a:xfrm>
                <a:off x="2739631" y="5589008"/>
                <a:ext cx="1937453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 algn="ctr">
                  <a:defRPr/>
                </a:pPr>
                <a:r>
                  <a:rPr lang="fr-FR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Signe de </a:t>
                </a:r>
                <a14:m>
                  <m:oMath xmlns:m="http://schemas.openxmlformats.org/officeDocument/2006/math">
                    <m:r>
                      <a:rPr lang="fr-FR" sz="2400" i="1" dirty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fr-FR" sz="2400" i="1" dirty="0">
                        <a:latin typeface="Cambria Math" panose="02040503050406030204" pitchFamily="18" charset="0"/>
                      </a:rPr>
                      <m:t>(</m:t>
                    </m:r>
                    <m:r>
                      <a:rPr lang="fr-FR" sz="2400" i="1" dirty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fr-FR" sz="2400" i="1" dirty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fr-FR" sz="2400" i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39631" y="5589008"/>
                <a:ext cx="1937453" cy="461665"/>
              </a:xfrm>
              <a:prstGeom prst="rect">
                <a:avLst/>
              </a:prstGeom>
              <a:blipFill>
                <a:blip r:embed="rId8"/>
                <a:stretch>
                  <a:fillRect l="-4403" t="-10526" r="-2201" b="-28947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7" name="Connecteur droit 36"/>
          <p:cNvCxnSpPr/>
          <p:nvPr/>
        </p:nvCxnSpPr>
        <p:spPr>
          <a:xfrm>
            <a:off x="8051505" y="5452230"/>
            <a:ext cx="2794" cy="780901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3720653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500"/>
                            </p:stCondLst>
                            <p:childTnLst>
                              <p:par>
                                <p:cTn id="48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500"/>
                            </p:stCondLst>
                            <p:childTnLst>
                              <p:par>
                                <p:cTn id="5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500"/>
                            </p:stCondLst>
                            <p:childTnLst>
                              <p:par>
                                <p:cTn id="76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4" grpId="0"/>
      <p:bldP spid="19" grpId="0"/>
      <p:bldP spid="20" grpId="0"/>
      <p:bldP spid="21" grpId="0"/>
      <p:bldP spid="22" grpId="0"/>
      <p:bldP spid="24" grpId="0"/>
      <p:bldP spid="25" grpId="0"/>
      <p:bldP spid="27" grpId="0"/>
      <p:bldP spid="28" grpId="0"/>
      <p:bldP spid="29" grpId="0"/>
      <p:bldP spid="30" grpId="0"/>
      <p:bldP spid="31" grpId="0"/>
      <p:bldP spid="32" grpId="0"/>
      <p:bldP spid="33" grpId="0"/>
      <p:bldP spid="34" grpId="0"/>
      <p:bldP spid="35" grpId="0"/>
      <p:bldP spid="36" grpId="0"/>
      <p:bldP spid="3" grpId="0"/>
      <p:bldP spid="4" grpId="0"/>
      <p:bldP spid="5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Espace réservé du numéro de diapositive 15"/>
          <p:cNvSpPr>
            <a:spLocks noGrp="1"/>
          </p:cNvSpPr>
          <p:nvPr>
            <p:ph type="sldNum" sz="quarter" idx="12"/>
          </p:nvPr>
        </p:nvSpPr>
        <p:spPr>
          <a:xfrm>
            <a:off x="10951856" y="5524231"/>
            <a:ext cx="5511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23</a:t>
            </a:fld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9" name="Rectangle 8"/>
              <p:cNvSpPr/>
              <p:nvPr/>
            </p:nvSpPr>
            <p:spPr>
              <a:xfrm>
                <a:off x="1484311" y="4821244"/>
                <a:ext cx="9607763" cy="61664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buClr>
                    <a:schemeClr val="accent1">
                      <a:lumMod val="75000"/>
                    </a:schemeClr>
                  </a:buClr>
                  <a:buSzPct val="145000"/>
                </a:pPr>
                <a:r>
                  <a:rPr lang="fr-FR" sz="2400" dirty="0">
                    <a:latin typeface="Comic Sans MS" panose="030F0702030302020204" pitchFamily="66" charset="0"/>
                  </a:rPr>
                  <a:t>On peut ainsi résoudre les inéquations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r-FR" sz="2400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fr-FR" sz="2400" i="1" dirty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fr-FR" sz="2400" i="1" dirty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fr-FR" sz="2400" i="1" dirty="0">
                            <a:latin typeface="Cambria Math" panose="02040503050406030204" pitchFamily="18" charset="0"/>
                          </a:rPr>
                          <m:t>−1</m:t>
                        </m:r>
                      </m:num>
                      <m:den>
                        <m:r>
                          <a:rPr lang="fr-FR" sz="2400" i="1" dirty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fr-FR" sz="2400" i="1" dirty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fr-FR" sz="2400" i="1" dirty="0">
                            <a:latin typeface="Cambria Math" panose="02040503050406030204" pitchFamily="18" charset="0"/>
                          </a:rPr>
                          <m:t>+1</m:t>
                        </m:r>
                      </m:den>
                    </m:f>
                    <m:r>
                      <a:rPr lang="fr-FR" sz="2400" i="1" dirty="0" smtClean="0">
                        <a:latin typeface="Cambria Math" panose="02040503050406030204" pitchFamily="18" charset="0"/>
                      </a:rPr>
                      <m:t>≥0</m:t>
                    </m:r>
                  </m:oMath>
                </a14:m>
                <a:r>
                  <a:rPr lang="fr-FR" sz="2400" dirty="0">
                    <a:latin typeface="Comic Sans MS" panose="030F0702030302020204" pitchFamily="66" charset="0"/>
                  </a:rPr>
                  <a:t> et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r-FR" sz="2400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fr-FR" sz="2400" i="1" dirty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fr-FR" sz="2400" i="1" dirty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fr-FR" sz="2400" i="1" dirty="0">
                            <a:latin typeface="Cambria Math" panose="02040503050406030204" pitchFamily="18" charset="0"/>
                          </a:rPr>
                          <m:t>−1</m:t>
                        </m:r>
                      </m:num>
                      <m:den>
                        <m:r>
                          <a:rPr lang="fr-FR" sz="2400" i="1" dirty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fr-FR" sz="2400" i="1" dirty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fr-FR" sz="2400" i="1" dirty="0">
                            <a:latin typeface="Cambria Math" panose="02040503050406030204" pitchFamily="18" charset="0"/>
                          </a:rPr>
                          <m:t>+1</m:t>
                        </m:r>
                      </m:den>
                    </m:f>
                    <m:r>
                      <a:rPr lang="fr-FR" sz="2400" b="0" i="1" dirty="0" smtClean="0">
                        <a:latin typeface="Cambria Math" panose="02040503050406030204" pitchFamily="18" charset="0"/>
                      </a:rPr>
                      <m:t>≤</m:t>
                    </m:r>
                    <m:r>
                      <a:rPr lang="fr-FR" sz="2400" i="1" dirty="0">
                        <a:latin typeface="Cambria Math" panose="02040503050406030204" pitchFamily="18" charset="0"/>
                      </a:rPr>
                      <m:t>0</m:t>
                    </m:r>
                  </m:oMath>
                </a14:m>
                <a:r>
                  <a:rPr lang="fr-FR" sz="2400" dirty="0">
                    <a:latin typeface="Comic Sans MS" panose="030F0702030302020204" pitchFamily="66" charset="0"/>
                  </a:rPr>
                  <a:t> </a:t>
                </a:r>
              </a:p>
            </p:txBody>
          </p:sp>
        </mc:Choice>
        <mc:Fallback>
          <p:sp>
            <p:nvSpPr>
              <p:cNvPr id="9" name="Rectangle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84311" y="4821244"/>
                <a:ext cx="9607763" cy="616644"/>
              </a:xfrm>
              <a:prstGeom prst="rect">
                <a:avLst/>
              </a:prstGeom>
              <a:blipFill>
                <a:blip r:embed="rId2"/>
                <a:stretch>
                  <a:fillRect l="-951" b="-9901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11" name="Tableau 10"/>
          <p:cNvGraphicFramePr>
            <a:graphicFrameLocks noGrp="1"/>
          </p:cNvGraphicFramePr>
          <p:nvPr>
            <p:extLst/>
          </p:nvPr>
        </p:nvGraphicFramePr>
        <p:xfrm>
          <a:off x="2438400" y="1513773"/>
          <a:ext cx="7127401" cy="2811053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2575497">
                  <a:extLst>
                    <a:ext uri="{9D8B030D-6E8A-4147-A177-3AD203B41FA5}">
                      <a16:colId xmlns:a16="http://schemas.microsoft.com/office/drawing/2014/main" val="2913730793"/>
                    </a:ext>
                  </a:extLst>
                </a:gridCol>
                <a:gridCol w="538579">
                  <a:extLst>
                    <a:ext uri="{9D8B030D-6E8A-4147-A177-3AD203B41FA5}">
                      <a16:colId xmlns:a16="http://schemas.microsoft.com/office/drawing/2014/main" val="2850375820"/>
                    </a:ext>
                  </a:extLst>
                </a:gridCol>
                <a:gridCol w="479015">
                  <a:extLst>
                    <a:ext uri="{9D8B030D-6E8A-4147-A177-3AD203B41FA5}">
                      <a16:colId xmlns:a16="http://schemas.microsoft.com/office/drawing/2014/main" val="385188986"/>
                    </a:ext>
                  </a:extLst>
                </a:gridCol>
                <a:gridCol w="1552652">
                  <a:extLst>
                    <a:ext uri="{9D8B030D-6E8A-4147-A177-3AD203B41FA5}">
                      <a16:colId xmlns:a16="http://schemas.microsoft.com/office/drawing/2014/main" val="2055640179"/>
                    </a:ext>
                  </a:extLst>
                </a:gridCol>
                <a:gridCol w="1981658">
                  <a:extLst>
                    <a:ext uri="{9D8B030D-6E8A-4147-A177-3AD203B41FA5}">
                      <a16:colId xmlns:a16="http://schemas.microsoft.com/office/drawing/2014/main" val="1472542335"/>
                    </a:ext>
                  </a:extLst>
                </a:gridCol>
              </a:tblGrid>
              <a:tr h="547208">
                <a:tc>
                  <a:txBody>
                    <a:bodyPr/>
                    <a:lstStyle/>
                    <a:p>
                      <a:pPr algn="ctr"/>
                      <a:endParaRPr lang="fr-FR" sz="2400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lang="fr-FR" sz="2000" b="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R w="12700" cmpd="sng">
                      <a:noFill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000" b="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000" b="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fr-FR" sz="2000" b="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684735166"/>
                  </a:ext>
                </a:extLst>
              </a:tr>
              <a:tr h="735235">
                <a:tc>
                  <a:txBody>
                    <a:bodyPr/>
                    <a:lstStyle/>
                    <a:p>
                      <a:pPr algn="ctr"/>
                      <a:endParaRPr lang="fr-FR" sz="2400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endParaRPr lang="fr-FR" sz="24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R w="12700" cmpd="sng">
                      <a:noFill/>
                    </a:lnR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sz="2000" b="0" dirty="0">
                        <a:latin typeface="Comic Sans MS" panose="030F0702030302020204" pitchFamily="66" charset="0"/>
                      </a:endParaRPr>
                    </a:p>
                  </a:txBody>
                  <a:tcPr anchor="b">
                    <a:lnL w="12700" cmpd="sng">
                      <a:noFill/>
                    </a:lnL>
                    <a:lnR w="12700" cmpd="sng">
                      <a:noFill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400" b="0" dirty="0">
                        <a:latin typeface="BatangChe" panose="02030609000101010101" pitchFamily="49" charset="-127"/>
                        <a:ea typeface="BatangChe" panose="02030609000101010101" pitchFamily="49" charset="-127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4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397061903"/>
                  </a:ext>
                </a:extLst>
              </a:tr>
              <a:tr h="764305">
                <a:tc>
                  <a:txBody>
                    <a:bodyPr/>
                    <a:lstStyle/>
                    <a:p>
                      <a:pPr algn="ctr"/>
                      <a:endParaRPr lang="fr-FR" sz="2400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endParaRPr lang="fr-FR" sz="24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R w="12700" cmpd="sng">
                      <a:noFill/>
                    </a:lnR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2400" b="0" dirty="0">
                        <a:latin typeface="BatangChe" panose="02030609000101010101" pitchFamily="49" charset="-127"/>
                        <a:ea typeface="BatangChe" panose="02030609000101010101" pitchFamily="49" charset="-127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4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745859893"/>
                  </a:ext>
                </a:extLst>
              </a:tr>
              <a:tr h="764305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2400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endParaRPr lang="fr-FR" sz="24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R w="12700" cmpd="sng">
                      <a:noFill/>
                    </a:lnR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2400" b="0" dirty="0">
                        <a:latin typeface="BatangChe" panose="02030609000101010101" pitchFamily="49" charset="-127"/>
                        <a:ea typeface="BatangChe" panose="02030609000101010101" pitchFamily="49" charset="-127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4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277366213"/>
                  </a:ext>
                </a:extLst>
              </a:tr>
            </a:tbl>
          </a:graphicData>
        </a:graphic>
      </p:graphicFrame>
      <p:sp>
        <p:nvSpPr>
          <p:cNvPr id="14" name="ZoneTexte 13"/>
          <p:cNvSpPr txBox="1"/>
          <p:nvPr/>
        </p:nvSpPr>
        <p:spPr>
          <a:xfrm>
            <a:off x="3464842" y="1513771"/>
            <a:ext cx="3464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endParaRPr lang="fr-FR" sz="2400" b="1" i="1" baseline="-25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7" name="Connecteur droit 16"/>
          <p:cNvCxnSpPr/>
          <p:nvPr/>
        </p:nvCxnSpPr>
        <p:spPr>
          <a:xfrm>
            <a:off x="6573077" y="2056653"/>
            <a:ext cx="0" cy="2268173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9" name="ZoneTexte 18"/>
          <p:cNvSpPr txBox="1"/>
          <p:nvPr/>
        </p:nvSpPr>
        <p:spPr>
          <a:xfrm>
            <a:off x="6331291" y="2219409"/>
            <a:ext cx="6022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>
                <a:latin typeface="Comic Sans MS" panose="030F0702030302020204" pitchFamily="66" charset="0"/>
              </a:rPr>
              <a:t>O</a:t>
            </a:r>
          </a:p>
        </p:txBody>
      </p:sp>
      <p:sp>
        <p:nvSpPr>
          <p:cNvPr id="20" name="ZoneTexte 19"/>
          <p:cNvSpPr txBox="1"/>
          <p:nvPr/>
        </p:nvSpPr>
        <p:spPr>
          <a:xfrm>
            <a:off x="7780640" y="2942877"/>
            <a:ext cx="6022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>
                <a:latin typeface="Comic Sans MS" panose="030F0702030302020204" pitchFamily="66" charset="0"/>
              </a:rPr>
              <a:t>O</a:t>
            </a:r>
          </a:p>
        </p:txBody>
      </p:sp>
      <p:sp>
        <p:nvSpPr>
          <p:cNvPr id="21" name="ZoneTexte 20"/>
          <p:cNvSpPr txBox="1"/>
          <p:nvPr/>
        </p:nvSpPr>
        <p:spPr>
          <a:xfrm>
            <a:off x="5053327" y="1535992"/>
            <a:ext cx="6619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fr-FR" sz="2800" dirty="0">
                <a:latin typeface="Comic Sans MS" panose="030F0702030302020204" pitchFamily="66" charset="0"/>
              </a:rPr>
              <a:t>∞</a:t>
            </a:r>
            <a:endParaRPr lang="fr-FR" sz="2800" b="1" i="1" baseline="-25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ZoneTexte 21"/>
          <p:cNvSpPr txBox="1"/>
          <p:nvPr/>
        </p:nvSpPr>
        <p:spPr>
          <a:xfrm>
            <a:off x="8859557" y="1564210"/>
            <a:ext cx="661912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fr-FR" sz="2600" dirty="0">
                <a:latin typeface="Comic Sans MS" panose="030F0702030302020204" pitchFamily="66" charset="0"/>
              </a:rPr>
              <a:t>∞</a:t>
            </a:r>
            <a:endParaRPr lang="fr-FR" sz="2600" b="1" i="1" baseline="-25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23" name="Connecteur droit 22"/>
          <p:cNvCxnSpPr/>
          <p:nvPr/>
        </p:nvCxnSpPr>
        <p:spPr>
          <a:xfrm>
            <a:off x="8005239" y="2056652"/>
            <a:ext cx="0" cy="2268173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ZoneTexte 23"/>
              <p:cNvSpPr txBox="1"/>
              <p:nvPr/>
            </p:nvSpPr>
            <p:spPr>
              <a:xfrm>
                <a:off x="6381076" y="1494666"/>
                <a:ext cx="346456" cy="55335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fr-FR" sz="1600" b="1" i="1" dirty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fr-FR" sz="1600" b="1" i="1" dirty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fr-FR" sz="1600" b="1" i="1" dirty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𝟐</m:t>
                          </m:r>
                        </m:den>
                      </m:f>
                    </m:oMath>
                  </m:oMathPara>
                </a14:m>
                <a:endParaRPr lang="fr-FR" sz="1400" b="1" i="1" baseline="-250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4" name="ZoneTexte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81076" y="1494666"/>
                <a:ext cx="346456" cy="55335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ZoneTexte 24"/>
              <p:cNvSpPr txBox="1"/>
              <p:nvPr/>
            </p:nvSpPr>
            <p:spPr>
              <a:xfrm>
                <a:off x="7825388" y="1565749"/>
                <a:ext cx="346456" cy="39299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2000" b="1" i="1" dirty="0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𝟏</m:t>
                      </m:r>
                    </m:oMath>
                  </m:oMathPara>
                </a14:m>
                <a:endParaRPr lang="fr-FR" b="1" i="1" baseline="-250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5" name="ZoneTexte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25388" y="1565749"/>
                <a:ext cx="346456" cy="39299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7" name="ZoneTexte 26"/>
          <p:cNvSpPr txBox="1"/>
          <p:nvPr/>
        </p:nvSpPr>
        <p:spPr>
          <a:xfrm>
            <a:off x="6331291" y="3741049"/>
            <a:ext cx="6022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>
                <a:latin typeface="Comic Sans MS" panose="030F0702030302020204" pitchFamily="66" charset="0"/>
              </a:rPr>
              <a:t>O</a:t>
            </a:r>
          </a:p>
        </p:txBody>
      </p:sp>
      <p:sp>
        <p:nvSpPr>
          <p:cNvPr id="28" name="ZoneTexte 27"/>
          <p:cNvSpPr txBox="1"/>
          <p:nvPr/>
        </p:nvSpPr>
        <p:spPr>
          <a:xfrm>
            <a:off x="5542011" y="2129178"/>
            <a:ext cx="6533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─</a:t>
            </a:r>
            <a:endParaRPr lang="fr-FR" sz="2400" b="1" i="1" baseline="-25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ZoneTexte 28"/>
          <p:cNvSpPr txBox="1"/>
          <p:nvPr/>
        </p:nvSpPr>
        <p:spPr>
          <a:xfrm>
            <a:off x="8537137" y="2867572"/>
            <a:ext cx="6533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─</a:t>
            </a:r>
            <a:endParaRPr lang="fr-FR" sz="2400" b="1" i="1" baseline="-25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" name="ZoneTexte 29"/>
          <p:cNvSpPr txBox="1"/>
          <p:nvPr/>
        </p:nvSpPr>
        <p:spPr>
          <a:xfrm>
            <a:off x="8537137" y="3629177"/>
            <a:ext cx="6533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─</a:t>
            </a:r>
            <a:endParaRPr lang="fr-FR" sz="2400" b="1" i="1" baseline="-25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1" name="ZoneTexte 30"/>
          <p:cNvSpPr txBox="1"/>
          <p:nvPr/>
        </p:nvSpPr>
        <p:spPr>
          <a:xfrm>
            <a:off x="5546955" y="3617938"/>
            <a:ext cx="6533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─</a:t>
            </a:r>
            <a:endParaRPr lang="fr-FR" sz="2400" b="1" i="1" baseline="-25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2" name="ZoneTexte 31"/>
          <p:cNvSpPr txBox="1"/>
          <p:nvPr/>
        </p:nvSpPr>
        <p:spPr>
          <a:xfrm>
            <a:off x="7038372" y="2129177"/>
            <a:ext cx="6533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endParaRPr lang="fr-FR" sz="2400" b="1" i="1" baseline="-25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3" name="ZoneTexte 32"/>
          <p:cNvSpPr txBox="1"/>
          <p:nvPr/>
        </p:nvSpPr>
        <p:spPr>
          <a:xfrm>
            <a:off x="8537137" y="2126582"/>
            <a:ext cx="6533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endParaRPr lang="fr-FR" sz="2400" b="1" i="1" baseline="-25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4" name="ZoneTexte 33"/>
          <p:cNvSpPr txBox="1"/>
          <p:nvPr/>
        </p:nvSpPr>
        <p:spPr>
          <a:xfrm>
            <a:off x="7018905" y="2873662"/>
            <a:ext cx="6533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endParaRPr lang="fr-FR" sz="2400" b="1" i="1" baseline="-25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5" name="ZoneTexte 34"/>
          <p:cNvSpPr txBox="1"/>
          <p:nvPr/>
        </p:nvSpPr>
        <p:spPr>
          <a:xfrm>
            <a:off x="5546955" y="2881321"/>
            <a:ext cx="6533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endParaRPr lang="fr-FR" sz="2400" b="1" i="1" baseline="-25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6" name="ZoneTexte 35"/>
          <p:cNvSpPr txBox="1"/>
          <p:nvPr/>
        </p:nvSpPr>
        <p:spPr>
          <a:xfrm>
            <a:off x="7018905" y="3621752"/>
            <a:ext cx="6533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endParaRPr lang="fr-FR" sz="2400" b="1" i="1" baseline="-25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 2"/>
              <p:cNvSpPr/>
              <p:nvPr/>
            </p:nvSpPr>
            <p:spPr>
              <a:xfrm>
                <a:off x="2395493" y="2184631"/>
                <a:ext cx="2700691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fr-FR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Signe de </a:t>
                </a:r>
                <a14:m>
                  <m:oMath xmlns:m="http://schemas.openxmlformats.org/officeDocument/2006/math">
                    <m:r>
                      <a:rPr lang="fr-FR" sz="2400" i="1" dirty="0">
                        <a:latin typeface="Cambria Math" panose="02040503050406030204" pitchFamily="18" charset="0"/>
                      </a:rPr>
                      <m:t>(2</m:t>
                    </m:r>
                    <m:r>
                      <a:rPr lang="fr-FR" sz="2400" i="1" dirty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fr-FR" sz="2400" i="1" dirty="0">
                        <a:latin typeface="Cambria Math" panose="02040503050406030204" pitchFamily="18" charset="0"/>
                      </a:rPr>
                      <m:t>−1)</m:t>
                    </m:r>
                  </m:oMath>
                </a14:m>
                <a:endParaRPr lang="fr-FR" sz="2400" i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Rectangle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95493" y="2184631"/>
                <a:ext cx="2700691" cy="461665"/>
              </a:xfrm>
              <a:prstGeom prst="rect">
                <a:avLst/>
              </a:prstGeom>
              <a:blipFill>
                <a:blip r:embed="rId5"/>
                <a:stretch>
                  <a:fillRect t="-10526" b="-28947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/>
              <p:cNvSpPr/>
              <p:nvPr/>
            </p:nvSpPr>
            <p:spPr>
              <a:xfrm>
                <a:off x="2478271" y="2942877"/>
                <a:ext cx="2523704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r>
                  <a:rPr lang="fr-FR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Signe de </a:t>
                </a:r>
                <a14:m>
                  <m:oMath xmlns:m="http://schemas.openxmlformats.org/officeDocument/2006/math">
                    <m:r>
                      <a:rPr lang="fr-FR" sz="2400" i="1" dirty="0">
                        <a:latin typeface="Cambria Math" panose="02040503050406030204" pitchFamily="18" charset="0"/>
                      </a:rPr>
                      <m:t>(−</m:t>
                    </m:r>
                    <m:r>
                      <a:rPr lang="fr-FR" sz="2400" i="1" dirty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fr-FR" sz="2400" i="1" dirty="0">
                        <a:latin typeface="Cambria Math" panose="02040503050406030204" pitchFamily="18" charset="0"/>
                      </a:rPr>
                      <m:t>+1)</m:t>
                    </m:r>
                  </m:oMath>
                </a14:m>
                <a:endParaRPr lang="fr-FR" sz="2400" i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78271" y="2942877"/>
                <a:ext cx="2523704" cy="461665"/>
              </a:xfrm>
              <a:prstGeom prst="rect">
                <a:avLst/>
              </a:prstGeom>
              <a:blipFill>
                <a:blip r:embed="rId6"/>
                <a:stretch>
                  <a:fillRect l="-3382" t="-10667" r="-1691" b="-30667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/>
              <p:cNvSpPr/>
              <p:nvPr/>
            </p:nvSpPr>
            <p:spPr>
              <a:xfrm>
                <a:off x="2739631" y="3693954"/>
                <a:ext cx="1937453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 algn="ctr">
                  <a:defRPr/>
                </a:pPr>
                <a:r>
                  <a:rPr lang="fr-FR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Signe de </a:t>
                </a:r>
                <a14:m>
                  <m:oMath xmlns:m="http://schemas.openxmlformats.org/officeDocument/2006/math">
                    <m:r>
                      <a:rPr lang="fr-FR" sz="2400" i="1" dirty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fr-FR" sz="2400" i="1" dirty="0">
                        <a:latin typeface="Cambria Math" panose="02040503050406030204" pitchFamily="18" charset="0"/>
                      </a:rPr>
                      <m:t>(</m:t>
                    </m:r>
                    <m:r>
                      <a:rPr lang="fr-FR" sz="2400" i="1" dirty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fr-FR" sz="2400" i="1" dirty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fr-FR" sz="2400" i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39631" y="3693954"/>
                <a:ext cx="1937453" cy="461665"/>
              </a:xfrm>
              <a:prstGeom prst="rect">
                <a:avLst/>
              </a:prstGeom>
              <a:blipFill>
                <a:blip r:embed="rId7"/>
                <a:stretch>
                  <a:fillRect l="-4403" t="-10526" r="-2201" b="-28947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7" name="Connecteur droit 36"/>
          <p:cNvCxnSpPr/>
          <p:nvPr/>
        </p:nvCxnSpPr>
        <p:spPr>
          <a:xfrm>
            <a:off x="8061399" y="3557176"/>
            <a:ext cx="2794" cy="780901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3598456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4311" y="-3315"/>
            <a:ext cx="10018713" cy="1752599"/>
          </a:xfrm>
        </p:spPr>
        <p:txBody>
          <a:bodyPr/>
          <a:lstStyle/>
          <a:p>
            <a:r>
              <a:rPr lang="fr-FR" dirty="0">
                <a:latin typeface="Comic Sans MS" panose="030F0702030302020204" pitchFamily="66" charset="0"/>
              </a:rPr>
              <a:t>Exercice 43 p 146 </a:t>
            </a:r>
          </a:p>
        </p:txBody>
      </p:sp>
      <p:sp>
        <p:nvSpPr>
          <p:cNvPr id="16" name="Espace réservé du numéro de diapositive 15"/>
          <p:cNvSpPr>
            <a:spLocks noGrp="1"/>
          </p:cNvSpPr>
          <p:nvPr>
            <p:ph type="sldNum" sz="quarter" idx="12"/>
          </p:nvPr>
        </p:nvSpPr>
        <p:spPr>
          <a:xfrm>
            <a:off x="10951856" y="5524231"/>
            <a:ext cx="5511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24</a:t>
            </a:fld>
            <a:endParaRPr lang="en-US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06683" y="3243126"/>
            <a:ext cx="7563010" cy="1396862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484307" y="2452411"/>
            <a:ext cx="960776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chemeClr val="accent1">
                  <a:lumMod val="75000"/>
                </a:schemeClr>
              </a:buClr>
              <a:buSzPct val="145000"/>
            </a:pPr>
            <a:r>
              <a:rPr lang="fr-FR" sz="2400" dirty="0">
                <a:latin typeface="Comic Sans MS" panose="030F0702030302020204" pitchFamily="66" charset="0"/>
              </a:rPr>
              <a:t>Résoudre les inéquations suivantes à l’aide d’un tableau de signes.</a:t>
            </a:r>
          </a:p>
        </p:txBody>
      </p:sp>
    </p:spTree>
    <p:extLst>
      <p:ext uri="{BB962C8B-B14F-4D97-AF65-F5344CB8AC3E}">
        <p14:creationId xmlns:p14="http://schemas.microsoft.com/office/powerpoint/2010/main" val="3324206000"/>
      </p:ext>
    </p:extLst>
  </p:cSld>
  <p:clrMapOvr>
    <a:masterClrMapping/>
  </p:clrMapOvr>
  <p:transition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4311" y="-3315"/>
            <a:ext cx="10018713" cy="1752599"/>
          </a:xfrm>
        </p:spPr>
        <p:txBody>
          <a:bodyPr/>
          <a:lstStyle/>
          <a:p>
            <a:r>
              <a:rPr lang="fr-FR" dirty="0">
                <a:latin typeface="Comic Sans MS" panose="030F0702030302020204" pitchFamily="66" charset="0"/>
              </a:rPr>
              <a:t>Exercices 46 et 47 p 146 </a:t>
            </a:r>
          </a:p>
        </p:txBody>
      </p:sp>
      <p:sp>
        <p:nvSpPr>
          <p:cNvPr id="16" name="Espace réservé du numéro de diapositive 15"/>
          <p:cNvSpPr>
            <a:spLocks noGrp="1"/>
          </p:cNvSpPr>
          <p:nvPr>
            <p:ph type="sldNum" sz="quarter" idx="12"/>
          </p:nvPr>
        </p:nvSpPr>
        <p:spPr>
          <a:xfrm>
            <a:off x="10951856" y="5524231"/>
            <a:ext cx="5511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25</a:t>
            </a:fld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1484311" y="1985431"/>
            <a:ext cx="960776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chemeClr val="accent1">
                  <a:lumMod val="75000"/>
                </a:schemeClr>
              </a:buClr>
              <a:buSzPct val="145000"/>
            </a:pPr>
            <a:r>
              <a:rPr lang="fr-FR" sz="2400" dirty="0">
                <a:latin typeface="Comic Sans MS" panose="030F0702030302020204" pitchFamily="66" charset="0"/>
              </a:rPr>
              <a:t>Résoudre les inéquations suivantes à l’aide d’un tableau de signes.</a:t>
            </a:r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47356" y="2683243"/>
            <a:ext cx="4292621" cy="36443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1899627"/>
      </p:ext>
    </p:extLst>
  </p:cSld>
  <p:clrMapOvr>
    <a:masterClrMapping/>
  </p:clrMapOvr>
  <p:transition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4311" y="-3315"/>
            <a:ext cx="10018713" cy="1752599"/>
          </a:xfrm>
        </p:spPr>
        <p:txBody>
          <a:bodyPr/>
          <a:lstStyle/>
          <a:p>
            <a:r>
              <a:rPr lang="fr-FR" dirty="0">
                <a:latin typeface="Comic Sans MS" panose="030F0702030302020204" pitchFamily="66" charset="0"/>
              </a:rPr>
              <a:t>Activité 2 p 135 </a:t>
            </a:r>
          </a:p>
        </p:txBody>
      </p:sp>
      <p:sp>
        <p:nvSpPr>
          <p:cNvPr id="16" name="Espace réservé du numéro de diapositive 15"/>
          <p:cNvSpPr>
            <a:spLocks noGrp="1"/>
          </p:cNvSpPr>
          <p:nvPr>
            <p:ph type="sldNum" sz="quarter" idx="12"/>
          </p:nvPr>
        </p:nvSpPr>
        <p:spPr>
          <a:xfrm>
            <a:off x="10951856" y="5524231"/>
            <a:ext cx="5511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26</a:t>
            </a:fld>
            <a:endParaRPr lang="en-US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10115" y="1908310"/>
            <a:ext cx="9967103" cy="43202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3813695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4311" y="-3315"/>
            <a:ext cx="10018713" cy="1752599"/>
          </a:xfrm>
        </p:spPr>
        <p:txBody>
          <a:bodyPr/>
          <a:lstStyle/>
          <a:p>
            <a:r>
              <a:rPr lang="fr-FR" dirty="0">
                <a:latin typeface="Comic Sans MS" panose="030F0702030302020204" pitchFamily="66" charset="0"/>
              </a:rPr>
              <a:t>Exercices </a:t>
            </a:r>
          </a:p>
        </p:txBody>
      </p:sp>
      <p:sp>
        <p:nvSpPr>
          <p:cNvPr id="16" name="Espace réservé du numéro de diapositive 15"/>
          <p:cNvSpPr>
            <a:spLocks noGrp="1"/>
          </p:cNvSpPr>
          <p:nvPr>
            <p:ph type="sldNum" sz="quarter" idx="12"/>
          </p:nvPr>
        </p:nvSpPr>
        <p:spPr>
          <a:xfrm>
            <a:off x="10951856" y="5524231"/>
            <a:ext cx="5511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3</a:t>
            </a:fld>
            <a:endParaRPr lang="en-US" dirty="0"/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92420" y="1749284"/>
            <a:ext cx="7202493" cy="2177498"/>
          </a:xfrm>
          <a:prstGeom prst="rect">
            <a:avLst/>
          </a:prstGeom>
        </p:spPr>
      </p:pic>
      <p:pic>
        <p:nvPicPr>
          <p:cNvPr id="4" name="Imag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92420" y="4279000"/>
            <a:ext cx="5742336" cy="478528"/>
          </a:xfrm>
          <a:prstGeom prst="rect">
            <a:avLst/>
          </a:prstGeom>
        </p:spPr>
      </p:pic>
      <p:pic>
        <p:nvPicPr>
          <p:cNvPr id="5" name="Imag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892420" y="4757528"/>
            <a:ext cx="6423858" cy="11302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7283803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4311" y="-3315"/>
            <a:ext cx="10018713" cy="1752599"/>
          </a:xfrm>
        </p:spPr>
        <p:txBody>
          <a:bodyPr/>
          <a:lstStyle/>
          <a:p>
            <a:r>
              <a:rPr lang="fr-FR" dirty="0">
                <a:latin typeface="Comic Sans MS" panose="030F0702030302020204" pitchFamily="66" charset="0"/>
              </a:rPr>
              <a:t>II – Résolution d’équations</a:t>
            </a:r>
          </a:p>
        </p:txBody>
      </p:sp>
      <p:sp>
        <p:nvSpPr>
          <p:cNvPr id="16" name="Espace réservé du numéro de diapositive 15"/>
          <p:cNvSpPr>
            <a:spLocks noGrp="1"/>
          </p:cNvSpPr>
          <p:nvPr>
            <p:ph type="sldNum" sz="quarter" idx="12"/>
          </p:nvPr>
        </p:nvSpPr>
        <p:spPr>
          <a:xfrm>
            <a:off x="10951856" y="5524231"/>
            <a:ext cx="5511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1484307" y="2392525"/>
            <a:ext cx="1001871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chemeClr val="accent1">
                  <a:lumMod val="75000"/>
                </a:schemeClr>
              </a:buClr>
              <a:buSzPct val="145000"/>
            </a:pPr>
            <a:r>
              <a:rPr lang="fr-FR" sz="2400" u="sng" dirty="0">
                <a:latin typeface="Comic Sans MS" panose="030F0702030302020204" pitchFamily="66" charset="0"/>
              </a:rPr>
              <a:t>Définition 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/>
              <p:cNvSpPr/>
              <p:nvPr/>
            </p:nvSpPr>
            <p:spPr>
              <a:xfrm>
                <a:off x="1484307" y="3036593"/>
                <a:ext cx="9607763" cy="193899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buClr>
                    <a:schemeClr val="accent1">
                      <a:lumMod val="75000"/>
                    </a:schemeClr>
                  </a:buClr>
                  <a:buSzPct val="145000"/>
                </a:pPr>
                <a:r>
                  <a:rPr lang="fr-FR" sz="2400" dirty="0">
                    <a:latin typeface="Comic Sans MS" panose="030F0702030302020204" pitchFamily="66" charset="0"/>
                  </a:rPr>
                  <a:t>On appelle </a:t>
                </a:r>
                <a:r>
                  <a:rPr lang="fr-FR" sz="2400" b="1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équation-produit</a:t>
                </a:r>
                <a:r>
                  <a:rPr lang="fr-FR" sz="2400" dirty="0">
                    <a:latin typeface="Comic Sans MS" panose="030F0702030302020204" pitchFamily="66" charset="0"/>
                  </a:rPr>
                  <a:t> toute équation du type</a:t>
                </a:r>
              </a:p>
              <a:p>
                <a:pPr>
                  <a:buClr>
                    <a:schemeClr val="accent1">
                      <a:lumMod val="75000"/>
                    </a:schemeClr>
                  </a:buClr>
                  <a:buSzPct val="145000"/>
                </a:pPr>
                <a:endParaRPr lang="fr-FR" sz="2400" dirty="0">
                  <a:latin typeface="Comic Sans MS" panose="030F0702030302020204" pitchFamily="66" charset="0"/>
                </a:endParaRPr>
              </a:p>
              <a:p>
                <a:pPr algn="ctr">
                  <a:buClr>
                    <a:schemeClr val="accent1">
                      <a:lumMod val="75000"/>
                    </a:schemeClr>
                  </a:buClr>
                  <a:buSzPct val="145000"/>
                </a:pPr>
                <a:r>
                  <a:rPr lang="fr-FR" sz="2400" dirty="0">
                    <a:latin typeface="Comic Sans MS" panose="030F0702030302020204" pitchFamily="66" charset="0"/>
                  </a:rPr>
                  <a:t> </a:t>
                </a:r>
                <a14:m>
                  <m:oMath xmlns:m="http://schemas.openxmlformats.org/officeDocument/2006/math">
                    <m:r>
                      <a:rPr lang="fr-FR" sz="24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𝒇</m:t>
                    </m:r>
                    <m:d>
                      <m:dPr>
                        <m:ctrlPr>
                          <a:rPr lang="fr-FR" sz="2400" b="1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fr-FR" sz="2400" b="1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</m:d>
                    <m:r>
                      <a:rPr lang="fr-FR" sz="24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fr-FR" sz="24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𝒈</m:t>
                    </m:r>
                    <m:d>
                      <m:dPr>
                        <m:ctrlPr>
                          <a:rPr lang="fr-FR" sz="2400" b="1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fr-FR" sz="2400" b="1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𝒙</m:t>
                        </m:r>
                      </m:e>
                    </m:d>
                    <m:r>
                      <a:rPr lang="fr-FR" sz="24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fr-FR" sz="24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𝟎</m:t>
                    </m:r>
                  </m:oMath>
                </a14:m>
                <a:endParaRPr lang="fr-FR" sz="2400" b="1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  <a:p>
                <a:pPr algn="ctr">
                  <a:buClr>
                    <a:schemeClr val="accent1">
                      <a:lumMod val="75000"/>
                    </a:schemeClr>
                  </a:buClr>
                  <a:buSzPct val="145000"/>
                </a:pPr>
                <a:endParaRPr lang="fr-FR" sz="2400" b="1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  <a:p>
                <a:pPr>
                  <a:buClr>
                    <a:schemeClr val="accent1">
                      <a:lumMod val="75000"/>
                    </a:schemeClr>
                  </a:buClr>
                  <a:buSzPct val="145000"/>
                </a:pPr>
                <a:r>
                  <a:rPr lang="fr-FR" sz="2400" dirty="0">
                    <a:latin typeface="Comic Sans MS" panose="030F0702030302020204" pitchFamily="66" charset="0"/>
                  </a:rPr>
                  <a:t>où </a:t>
                </a:r>
                <a14:m>
                  <m:oMath xmlns:m="http://schemas.openxmlformats.org/officeDocument/2006/math">
                    <m:r>
                      <a:rPr lang="fr-FR" sz="2400" i="1" dirty="0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fr-FR" sz="2400" i="1" dirty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fr-FR" sz="2400" i="1" dirty="0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fr-FR" sz="2400" i="1" dirty="0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fr-FR" sz="2400" dirty="0">
                    <a:latin typeface="Comic Sans MS" panose="030F0702030302020204" pitchFamily="66" charset="0"/>
                  </a:rPr>
                  <a:t> et </a:t>
                </a:r>
                <a14:m>
                  <m:oMath xmlns:m="http://schemas.openxmlformats.org/officeDocument/2006/math">
                    <m:r>
                      <a:rPr lang="fr-FR" sz="2400" i="1" dirty="0" smtClean="0">
                        <a:latin typeface="Cambria Math" panose="02040503050406030204" pitchFamily="18" charset="0"/>
                      </a:rPr>
                      <m:t>𝑔</m:t>
                    </m:r>
                    <m:r>
                      <a:rPr lang="fr-FR" sz="2400" i="1" dirty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fr-FR" sz="2400" i="1" dirty="0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fr-FR" sz="2400" i="1" dirty="0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fr-FR" sz="2400" dirty="0">
                    <a:latin typeface="Comic Sans MS" panose="030F0702030302020204" pitchFamily="66" charset="0"/>
                  </a:rPr>
                  <a:t> sont des expressions algébriques.</a:t>
                </a:r>
              </a:p>
            </p:txBody>
          </p:sp>
        </mc:Choice>
        <mc:Fallback xmlns="">
          <p:sp>
            <p:nvSpPr>
              <p:cNvPr id="10" name="Rectangle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84307" y="3036593"/>
                <a:ext cx="9607763" cy="1938992"/>
              </a:xfrm>
              <a:prstGeom prst="rect">
                <a:avLst/>
              </a:prstGeom>
              <a:blipFill>
                <a:blip r:embed="rId2"/>
                <a:stretch>
                  <a:fillRect l="-951" t="-2516" b="-6289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Rectangle 17"/>
          <p:cNvSpPr/>
          <p:nvPr/>
        </p:nvSpPr>
        <p:spPr>
          <a:xfrm>
            <a:off x="1484307" y="1646420"/>
            <a:ext cx="1001871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chemeClr val="accent1">
                  <a:lumMod val="75000"/>
                </a:schemeClr>
              </a:buClr>
              <a:buSzPct val="145000"/>
            </a:pPr>
            <a:r>
              <a:rPr lang="fr-FR" sz="3200" dirty="0">
                <a:solidFill>
                  <a:schemeClr val="accent1">
                    <a:lumMod val="75000"/>
                  </a:schemeClr>
                </a:solidFill>
                <a:latin typeface="Comic Sans MS" panose="030F0702030302020204" pitchFamily="66" charset="0"/>
              </a:rPr>
              <a:t>1. Les équations produits</a:t>
            </a:r>
          </a:p>
        </p:txBody>
      </p:sp>
    </p:spTree>
    <p:extLst>
      <p:ext uri="{BB962C8B-B14F-4D97-AF65-F5344CB8AC3E}">
        <p14:creationId xmlns:p14="http://schemas.microsoft.com/office/powerpoint/2010/main" val="46206653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0" grpId="0"/>
      <p:bldP spid="1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4311" y="-3315"/>
            <a:ext cx="10018713" cy="1752599"/>
          </a:xfrm>
        </p:spPr>
        <p:txBody>
          <a:bodyPr/>
          <a:lstStyle/>
          <a:p>
            <a:r>
              <a:rPr lang="fr-FR" dirty="0">
                <a:latin typeface="Comic Sans MS" panose="030F0702030302020204" pitchFamily="66" charset="0"/>
              </a:rPr>
              <a:t>II – Résolution d’équations</a:t>
            </a:r>
          </a:p>
        </p:txBody>
      </p:sp>
      <p:sp>
        <p:nvSpPr>
          <p:cNvPr id="16" name="Espace réservé du numéro de diapositive 15"/>
          <p:cNvSpPr>
            <a:spLocks noGrp="1"/>
          </p:cNvSpPr>
          <p:nvPr>
            <p:ph type="sldNum" sz="quarter" idx="12"/>
          </p:nvPr>
        </p:nvSpPr>
        <p:spPr>
          <a:xfrm>
            <a:off x="10951856" y="5524231"/>
            <a:ext cx="5511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1484307" y="2392525"/>
            <a:ext cx="1001871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chemeClr val="accent1">
                  <a:lumMod val="75000"/>
                </a:schemeClr>
              </a:buClr>
              <a:buSzPct val="145000"/>
            </a:pPr>
            <a:r>
              <a:rPr lang="fr-FR" sz="2400" u="sng" dirty="0">
                <a:latin typeface="Comic Sans MS" panose="030F0702030302020204" pitchFamily="66" charset="0"/>
              </a:rPr>
              <a:t>Exemples 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/>
              <p:cNvSpPr/>
              <p:nvPr/>
            </p:nvSpPr>
            <p:spPr>
              <a:xfrm>
                <a:off x="1484307" y="3036593"/>
                <a:ext cx="9607763" cy="256910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buClr>
                    <a:schemeClr val="accent1">
                      <a:lumMod val="75000"/>
                    </a:schemeClr>
                  </a:buClr>
                  <a:buSzPct val="145000"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fr-FR" sz="2400" b="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fr-FR" sz="2400" b="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fr-FR" sz="2400" b="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fr-FR" sz="2400" b="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+3</m:t>
                          </m:r>
                        </m:e>
                      </m:d>
                      <m:d>
                        <m:dPr>
                          <m:ctrlPr>
                            <a:rPr lang="fr-FR" sz="2400" b="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fr-FR" sz="2400" b="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fr-FR" sz="2400" b="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+2</m:t>
                          </m:r>
                        </m:e>
                      </m:d>
                      <m:r>
                        <a:rPr lang="fr-FR" sz="2400" b="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fr-FR" sz="2400" b="0" dirty="0">
                  <a:solidFill>
                    <a:schemeClr val="tx1"/>
                  </a:solidFill>
                  <a:latin typeface="Comic Sans MS" panose="030F0702030302020204" pitchFamily="66" charset="0"/>
                </a:endParaRPr>
              </a:p>
              <a:p>
                <a:pPr algn="ctr">
                  <a:buClr>
                    <a:schemeClr val="accent1">
                      <a:lumMod val="75000"/>
                    </a:schemeClr>
                  </a:buClr>
                  <a:buSzPct val="145000"/>
                </a:pPr>
                <a:endParaRPr lang="fr-FR" sz="2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  <a:p>
                <a:pPr algn="ctr">
                  <a:buClr>
                    <a:schemeClr val="accent1">
                      <a:lumMod val="75000"/>
                    </a:schemeClr>
                  </a:buClr>
                  <a:buSzPct val="145000"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2400" b="0" i="1" dirty="0" smtClean="0">
                          <a:latin typeface="Cambria Math" panose="02040503050406030204" pitchFamily="18" charset="0"/>
                        </a:rPr>
                        <m:t>𝑥</m:t>
                      </m:r>
                      <m:d>
                        <m:dPr>
                          <m:ctrlPr>
                            <a:rPr lang="fr-FR" sz="2400" i="1" dirty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fr-FR" sz="2400" b="0" i="1" dirty="0" smtClean="0">
                              <a:latin typeface="Cambria Math" panose="02040503050406030204" pitchFamily="18" charset="0"/>
                            </a:rPr>
                            <m:t>5</m:t>
                          </m:r>
                          <m:r>
                            <a:rPr lang="fr-FR" sz="2400" i="1" dirty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fr-FR" sz="2400" b="0" i="1" dirty="0" smtClean="0">
                              <a:latin typeface="Cambria Math" panose="02040503050406030204" pitchFamily="18" charset="0"/>
                            </a:rPr>
                            <m:t>−4</m:t>
                          </m:r>
                        </m:e>
                      </m:d>
                      <m:r>
                        <a:rPr lang="fr-FR" sz="2400" i="1" dirty="0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fr-FR" sz="2400" dirty="0">
                  <a:latin typeface="Comic Sans MS" panose="030F0702030302020204" pitchFamily="66" charset="0"/>
                </a:endParaRPr>
              </a:p>
              <a:p>
                <a:pPr algn="ctr">
                  <a:buClr>
                    <a:schemeClr val="accent1">
                      <a:lumMod val="75000"/>
                    </a:schemeClr>
                  </a:buClr>
                  <a:buSzPct val="145000"/>
                </a:pPr>
                <a:endParaRPr lang="fr-FR" sz="2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  <a:p>
                <a:pPr algn="ctr">
                  <a:buClr>
                    <a:schemeClr val="accent1">
                      <a:lumMod val="75000"/>
                    </a:schemeClr>
                  </a:buClr>
                  <a:buSzPct val="145000"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fr-FR" sz="2400" i="1" dirty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fr-FR" sz="2400" i="1" dirty="0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fr-FR" sz="2400" b="0" i="1" dirty="0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num>
                            <m:den>
                              <m:r>
                                <a:rPr lang="fr-FR" sz="2400" b="0" i="1" dirty="0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  <m:r>
                            <a:rPr lang="fr-FR" sz="2400" i="1" dirty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fr-FR" sz="2400" b="0" i="1" dirty="0" smtClean="0">
                              <a:latin typeface="Cambria Math" panose="02040503050406030204" pitchFamily="18" charset="0"/>
                            </a:rPr>
                            <m:t>1</m:t>
                          </m:r>
                        </m:e>
                      </m:d>
                      <m:d>
                        <m:dPr>
                          <m:ctrlPr>
                            <a:rPr lang="fr-FR" sz="2400" i="1" dirty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fr-FR" sz="2400" b="0" i="1" dirty="0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fr-FR" sz="2400" i="1" dirty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fr-FR" sz="2400" i="1" dirty="0">
                              <a:latin typeface="Cambria Math" panose="02040503050406030204" pitchFamily="18" charset="0"/>
                            </a:rPr>
                            <m:t>+7</m:t>
                          </m:r>
                        </m:e>
                      </m:d>
                      <m:r>
                        <a:rPr lang="fr-FR" sz="2400" i="1" dirty="0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fr-FR" sz="2400" dirty="0">
                  <a:latin typeface="Comic Sans MS" panose="030F0702030302020204" pitchFamily="66" charset="0"/>
                </a:endParaRPr>
              </a:p>
              <a:p>
                <a:pPr algn="ctr">
                  <a:buClr>
                    <a:schemeClr val="accent1">
                      <a:lumMod val="75000"/>
                    </a:schemeClr>
                  </a:buClr>
                  <a:buSzPct val="145000"/>
                </a:pPr>
                <a:endParaRPr lang="fr-FR" sz="2400" b="1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0" name="Rectangle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84307" y="3036593"/>
                <a:ext cx="9607763" cy="2569101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17226721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4311" y="-3315"/>
            <a:ext cx="10018713" cy="1752599"/>
          </a:xfrm>
        </p:spPr>
        <p:txBody>
          <a:bodyPr/>
          <a:lstStyle/>
          <a:p>
            <a:r>
              <a:rPr lang="fr-FR" dirty="0">
                <a:latin typeface="Comic Sans MS" panose="030F0702030302020204" pitchFamily="66" charset="0"/>
              </a:rPr>
              <a:t>II – Résolution d’équations</a:t>
            </a:r>
          </a:p>
        </p:txBody>
      </p:sp>
      <p:sp>
        <p:nvSpPr>
          <p:cNvPr id="16" name="Espace réservé du numéro de diapositive 15"/>
          <p:cNvSpPr>
            <a:spLocks noGrp="1"/>
          </p:cNvSpPr>
          <p:nvPr>
            <p:ph type="sldNum" sz="quarter" idx="12"/>
          </p:nvPr>
        </p:nvSpPr>
        <p:spPr>
          <a:xfrm>
            <a:off x="10951856" y="5524231"/>
            <a:ext cx="5511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1484307" y="3931166"/>
            <a:ext cx="1001871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chemeClr val="accent1">
                  <a:lumMod val="75000"/>
                </a:schemeClr>
              </a:buClr>
              <a:buSzPct val="145000"/>
            </a:pPr>
            <a:r>
              <a:rPr lang="fr-FR" sz="2400" u="sng" dirty="0">
                <a:latin typeface="Comic Sans MS" panose="030F0702030302020204" pitchFamily="66" charset="0"/>
              </a:rPr>
              <a:t>Remarque :</a:t>
            </a:r>
          </a:p>
        </p:txBody>
      </p:sp>
      <p:sp>
        <p:nvSpPr>
          <p:cNvPr id="10" name="Rectangle 9"/>
          <p:cNvSpPr/>
          <p:nvPr/>
        </p:nvSpPr>
        <p:spPr>
          <a:xfrm>
            <a:off x="1484307" y="2546171"/>
            <a:ext cx="9607763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chemeClr val="accent1">
                  <a:lumMod val="75000"/>
                </a:schemeClr>
              </a:buClr>
              <a:buSzPct val="145000"/>
            </a:pPr>
            <a:r>
              <a:rPr lang="fr-FR" sz="2400" dirty="0">
                <a:latin typeface="Comic Sans MS" panose="030F0702030302020204" pitchFamily="66" charset="0"/>
              </a:rPr>
              <a:t>Dire qu’un produit de facteurs est </a:t>
            </a:r>
            <a:r>
              <a:rPr lang="fr-FR" sz="2400" b="1" dirty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</a:rPr>
              <a:t>nul</a:t>
            </a:r>
            <a:r>
              <a:rPr lang="fr-FR" sz="2400" dirty="0">
                <a:latin typeface="Comic Sans MS" panose="030F0702030302020204" pitchFamily="66" charset="0"/>
              </a:rPr>
              <a:t>, équivaut à dire que l’un au moins des facteurs est nul.</a:t>
            </a:r>
          </a:p>
        </p:txBody>
      </p:sp>
      <p:sp>
        <p:nvSpPr>
          <p:cNvPr id="7" name="Rectangle 6"/>
          <p:cNvSpPr/>
          <p:nvPr/>
        </p:nvSpPr>
        <p:spPr>
          <a:xfrm>
            <a:off x="1484307" y="1784103"/>
            <a:ext cx="1001871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chemeClr val="accent1">
                  <a:lumMod val="75000"/>
                </a:schemeClr>
              </a:buClr>
              <a:buSzPct val="145000"/>
            </a:pPr>
            <a:r>
              <a:rPr lang="fr-FR" sz="2400" u="sng" dirty="0">
                <a:latin typeface="Comic Sans MS" panose="030F0702030302020204" pitchFamily="66" charset="0"/>
              </a:rPr>
              <a:t>Propriété 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 2"/>
              <p:cNvSpPr/>
              <p:nvPr/>
            </p:nvSpPr>
            <p:spPr>
              <a:xfrm>
                <a:off x="1484306" y="4597049"/>
                <a:ext cx="9607763" cy="83099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fr-FR" sz="2400" dirty="0">
                    <a:latin typeface="Comic Sans MS" panose="030F0702030302020204" pitchFamily="66" charset="0"/>
                  </a:rPr>
                  <a:t>Le cas particulier de l’équation-produit </a:t>
                </a:r>
                <a14:m>
                  <m:oMath xmlns:m="http://schemas.openxmlformats.org/officeDocument/2006/math">
                    <m:r>
                      <a:rPr lang="fr-FR" sz="24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fr-FR" sz="2400" b="1" i="1" dirty="0" err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𝒂𝒙</m:t>
                    </m:r>
                    <m:r>
                      <a:rPr lang="fr-FR" sz="2400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lang="fr-FR" sz="2400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𝒃</m:t>
                    </m:r>
                    <m:r>
                      <a:rPr lang="fr-FR" sz="2400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)(</m:t>
                    </m:r>
                    <m:r>
                      <a:rPr lang="fr-FR" sz="2400" b="1" i="1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𝒄𝒙</m:t>
                    </m:r>
                    <m:r>
                      <a:rPr lang="fr-FR" sz="2400" b="1" i="1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lang="fr-FR" sz="2400" b="1" i="1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𝒅</m:t>
                    </m:r>
                    <m:r>
                      <a:rPr lang="fr-FR" sz="2400" b="1" i="1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)</m:t>
                    </m:r>
                    <m:r>
                      <a:rPr lang="fr-FR" sz="2400" i="1" dirty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fr-FR" sz="2400" dirty="0">
                    <a:latin typeface="Comic Sans MS" panose="030F0702030302020204" pitchFamily="66" charset="0"/>
                  </a:rPr>
                  <a:t> équivaut à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fr-FR" sz="2400" b="1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fr-FR" sz="2400" b="1" i="1" dirty="0" err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𝒂𝒙</m:t>
                        </m:r>
                        <m:r>
                          <a:rPr lang="fr-FR" sz="2400" b="1" i="1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fr-FR" sz="2400" b="1" i="1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𝒃</m:t>
                        </m:r>
                      </m:e>
                    </m:d>
                    <m:r>
                      <a:rPr lang="fr-FR" sz="24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fr-FR" sz="24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𝟎</m:t>
                    </m:r>
                  </m:oMath>
                </a14:m>
                <a:r>
                  <a:rPr lang="fr-FR" sz="2400" dirty="0">
                    <a:latin typeface="Comic Sans MS" panose="030F0702030302020204" pitchFamily="66" charset="0"/>
                  </a:rPr>
                  <a:t> ou </a:t>
                </a:r>
                <a14:m>
                  <m:oMath xmlns:m="http://schemas.openxmlformats.org/officeDocument/2006/math">
                    <m:r>
                      <a:rPr lang="fr-FR" sz="2400" b="1" i="1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fr-FR" sz="2400" b="1" i="1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𝒄𝒙</m:t>
                    </m:r>
                    <m:r>
                      <a:rPr lang="fr-FR" sz="2400" b="1" i="1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lang="fr-FR" sz="2400" b="1" i="1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𝒅</m:t>
                    </m:r>
                    <m:r>
                      <a:rPr lang="fr-FR" sz="2400" b="1" i="1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)=</m:t>
                    </m:r>
                    <m:r>
                      <a:rPr lang="fr-FR" sz="2400" b="1" i="1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𝟎</m:t>
                    </m:r>
                  </m:oMath>
                </a14:m>
                <a:r>
                  <a:rPr lang="fr-FR" sz="2400" dirty="0"/>
                  <a:t>.</a:t>
                </a:r>
              </a:p>
            </p:txBody>
          </p:sp>
        </mc:Choice>
        <mc:Fallback xmlns="">
          <p:sp>
            <p:nvSpPr>
              <p:cNvPr id="3" name="Rectangle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84306" y="4597049"/>
                <a:ext cx="9607763" cy="830997"/>
              </a:xfrm>
              <a:prstGeom prst="rect">
                <a:avLst/>
              </a:prstGeom>
              <a:blipFill>
                <a:blip r:embed="rId2"/>
                <a:stretch>
                  <a:fillRect l="-951" t="-5882" b="-16176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7813275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0" grpId="0"/>
      <p:bldP spid="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4311" y="-3315"/>
            <a:ext cx="10018713" cy="1752599"/>
          </a:xfrm>
        </p:spPr>
        <p:txBody>
          <a:bodyPr/>
          <a:lstStyle/>
          <a:p>
            <a:r>
              <a:rPr lang="fr-FR" dirty="0">
                <a:latin typeface="Comic Sans MS" panose="030F0702030302020204" pitchFamily="66" charset="0"/>
              </a:rPr>
              <a:t>Exercices 25 et 28 p 145 </a:t>
            </a:r>
          </a:p>
        </p:txBody>
      </p:sp>
      <p:sp>
        <p:nvSpPr>
          <p:cNvPr id="16" name="Espace réservé du numéro de diapositive 15"/>
          <p:cNvSpPr>
            <a:spLocks noGrp="1"/>
          </p:cNvSpPr>
          <p:nvPr>
            <p:ph type="sldNum" sz="quarter" idx="12"/>
          </p:nvPr>
        </p:nvSpPr>
        <p:spPr>
          <a:xfrm>
            <a:off x="10951856" y="5524231"/>
            <a:ext cx="5511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7</a:t>
            </a:fld>
            <a:endParaRPr lang="en-US" dirty="0"/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62232" y="2945095"/>
            <a:ext cx="6432317" cy="1335364"/>
          </a:xfrm>
          <a:prstGeom prst="rect">
            <a:avLst/>
          </a:prstGeom>
        </p:spPr>
      </p:pic>
      <p:pic>
        <p:nvPicPr>
          <p:cNvPr id="7" name="Imag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62232" y="4479241"/>
            <a:ext cx="6439846" cy="1354831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1484311" y="2026791"/>
            <a:ext cx="960776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chemeClr val="accent1">
                  <a:lumMod val="75000"/>
                </a:schemeClr>
              </a:buClr>
              <a:buSzPct val="145000"/>
            </a:pPr>
            <a:r>
              <a:rPr lang="fr-FR" sz="2400" dirty="0">
                <a:latin typeface="Comic Sans MS" panose="030F0702030302020204" pitchFamily="66" charset="0"/>
              </a:rPr>
              <a:t>Résoudre les équations produits suivantes :</a:t>
            </a:r>
          </a:p>
        </p:txBody>
      </p:sp>
    </p:spTree>
    <p:extLst>
      <p:ext uri="{BB962C8B-B14F-4D97-AF65-F5344CB8AC3E}">
        <p14:creationId xmlns:p14="http://schemas.microsoft.com/office/powerpoint/2010/main" val="3858767158"/>
      </p:ext>
    </p:extLst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4311" y="-3315"/>
            <a:ext cx="10018713" cy="1752599"/>
          </a:xfrm>
        </p:spPr>
        <p:txBody>
          <a:bodyPr/>
          <a:lstStyle/>
          <a:p>
            <a:r>
              <a:rPr lang="fr-FR" dirty="0">
                <a:latin typeface="Comic Sans MS" panose="030F0702030302020204" pitchFamily="66" charset="0"/>
              </a:rPr>
              <a:t>Problème</a:t>
            </a:r>
          </a:p>
        </p:txBody>
      </p:sp>
      <p:sp>
        <p:nvSpPr>
          <p:cNvPr id="16" name="Espace réservé du numéro de diapositive 15"/>
          <p:cNvSpPr>
            <a:spLocks noGrp="1"/>
          </p:cNvSpPr>
          <p:nvPr>
            <p:ph type="sldNum" sz="quarter" idx="12"/>
          </p:nvPr>
        </p:nvSpPr>
        <p:spPr>
          <a:xfrm>
            <a:off x="10951856" y="5524231"/>
            <a:ext cx="5511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1484312" y="2026791"/>
            <a:ext cx="6665776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chemeClr val="accent1">
                  <a:lumMod val="75000"/>
                </a:schemeClr>
              </a:buClr>
              <a:buSzPct val="145000"/>
            </a:pPr>
            <a:r>
              <a:rPr lang="fr-FR" sz="2400" dirty="0">
                <a:latin typeface="Comic Sans MS" panose="030F0702030302020204" pitchFamily="66" charset="0"/>
              </a:rPr>
              <a:t>Sur le schéma, ABCD est un carré et ABE est un triangle rectangle en A, tel que AE = 3 cm. Tous les points sont distincts.</a:t>
            </a:r>
          </a:p>
          <a:p>
            <a:pPr>
              <a:buClr>
                <a:schemeClr val="accent1">
                  <a:lumMod val="75000"/>
                </a:schemeClr>
              </a:buClr>
              <a:buSzPct val="145000"/>
            </a:pPr>
            <a:endParaRPr lang="fr-FR" sz="2400" dirty="0">
              <a:latin typeface="Comic Sans MS" panose="030F0702030302020204" pitchFamily="66" charset="0"/>
            </a:endParaRPr>
          </a:p>
          <a:p>
            <a:pPr>
              <a:buClr>
                <a:schemeClr val="accent1">
                  <a:lumMod val="75000"/>
                </a:schemeClr>
              </a:buClr>
              <a:buSzPct val="145000"/>
            </a:pPr>
            <a:r>
              <a:rPr lang="fr-FR" sz="2400" dirty="0">
                <a:latin typeface="Comic Sans MS" panose="030F0702030302020204" pitchFamily="66" charset="0"/>
              </a:rPr>
              <a:t>Quelle doit être la longueur du côté du carré ABCD pour que son aire soit égale à l’aire du triangle rectangle ABE ?</a:t>
            </a:r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 rotWithShape="1">
          <a:blip r:embed="rId2"/>
          <a:srcRect l="82746"/>
          <a:stretch/>
        </p:blipFill>
        <p:spPr>
          <a:xfrm>
            <a:off x="8540094" y="1851854"/>
            <a:ext cx="2411762" cy="31707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4208164"/>
      </p:ext>
    </p:extLst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4311" y="-3315"/>
            <a:ext cx="10018713" cy="1752599"/>
          </a:xfrm>
        </p:spPr>
        <p:txBody>
          <a:bodyPr/>
          <a:lstStyle/>
          <a:p>
            <a:r>
              <a:rPr lang="fr-FR" dirty="0">
                <a:latin typeface="Comic Sans MS" panose="030F0702030302020204" pitchFamily="66" charset="0"/>
              </a:rPr>
              <a:t>II – Résolution d’équations</a:t>
            </a:r>
          </a:p>
        </p:txBody>
      </p:sp>
      <p:sp>
        <p:nvSpPr>
          <p:cNvPr id="16" name="Espace réservé du numéro de diapositive 15"/>
          <p:cNvSpPr>
            <a:spLocks noGrp="1"/>
          </p:cNvSpPr>
          <p:nvPr>
            <p:ph type="sldNum" sz="quarter" idx="12"/>
          </p:nvPr>
        </p:nvSpPr>
        <p:spPr>
          <a:xfrm>
            <a:off x="10951856" y="5524231"/>
            <a:ext cx="5511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18" name="Rectangle 17"/>
          <p:cNvSpPr/>
          <p:nvPr/>
        </p:nvSpPr>
        <p:spPr>
          <a:xfrm>
            <a:off x="1484307" y="1646420"/>
            <a:ext cx="1001871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chemeClr val="accent1">
                  <a:lumMod val="75000"/>
                </a:schemeClr>
              </a:buClr>
              <a:buSzPct val="145000"/>
            </a:pPr>
            <a:r>
              <a:rPr lang="fr-FR" sz="3200" dirty="0">
                <a:solidFill>
                  <a:schemeClr val="accent1">
                    <a:lumMod val="75000"/>
                  </a:schemeClr>
                </a:solidFill>
                <a:latin typeface="Comic Sans MS" panose="030F0702030302020204" pitchFamily="66" charset="0"/>
              </a:rPr>
              <a:t>2. Mise en équation d’un problème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/>
              <p:cNvSpPr/>
              <p:nvPr/>
            </p:nvSpPr>
            <p:spPr>
              <a:xfrm>
                <a:off x="1484307" y="3022255"/>
                <a:ext cx="9607763" cy="83099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342900" indent="-342900">
                  <a:buClr>
                    <a:schemeClr val="accent1">
                      <a:lumMod val="75000"/>
                    </a:schemeClr>
                  </a:buClr>
                  <a:buSzPct val="145000"/>
                  <a:buFont typeface="Arial" panose="020B0604020202020204" pitchFamily="34" charset="0"/>
                  <a:buChar char="•"/>
                </a:pPr>
                <a:r>
                  <a:rPr lang="fr-FR" sz="2400" dirty="0">
                    <a:latin typeface="Comic Sans MS" panose="030F0702030302020204" pitchFamily="66" charset="0"/>
                  </a:rPr>
                  <a:t>Choisir l’</a:t>
                </a:r>
                <a:r>
                  <a:rPr lang="fr-FR" sz="2400" b="1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inconnue</a:t>
                </a:r>
                <a:r>
                  <a:rPr lang="fr-FR" sz="2400" dirty="0">
                    <a:latin typeface="Comic Sans MS" panose="030F0702030302020204" pitchFamily="66" charset="0"/>
                  </a:rPr>
                  <a:t> : on repère la </a:t>
                </a:r>
                <a:r>
                  <a:rPr lang="fr-FR" sz="2400" b="1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grandeur inconnue</a:t>
                </a:r>
                <a:r>
                  <a:rPr lang="fr-FR" sz="2400" dirty="0">
                    <a:latin typeface="Comic Sans MS" panose="030F0702030302020204" pitchFamily="66" charset="0"/>
                  </a:rPr>
                  <a:t> parmi celles exprimées dans l’énoncé. On la note </a:t>
                </a:r>
                <a14:m>
                  <m:oMath xmlns:m="http://schemas.openxmlformats.org/officeDocument/2006/math">
                    <m:r>
                      <a:rPr lang="fr-FR" sz="24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𝒙</m:t>
                    </m:r>
                    <m:r>
                      <a:rPr lang="fr-FR" sz="2400" b="0" i="1" dirty="0" smtClean="0"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endParaRPr lang="fr-FR" sz="2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84307" y="3022255"/>
                <a:ext cx="9607763" cy="830997"/>
              </a:xfrm>
              <a:prstGeom prst="rect">
                <a:avLst/>
              </a:prstGeom>
              <a:blipFill>
                <a:blip r:embed="rId2"/>
                <a:stretch>
                  <a:fillRect l="-1585" t="-22794" b="-16176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Rectangle 5"/>
          <p:cNvSpPr/>
          <p:nvPr/>
        </p:nvSpPr>
        <p:spPr>
          <a:xfrm>
            <a:off x="1484307" y="2420207"/>
            <a:ext cx="1001871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chemeClr val="accent1">
                  <a:lumMod val="75000"/>
                </a:schemeClr>
              </a:buClr>
              <a:buSzPct val="145000"/>
            </a:pPr>
            <a:r>
              <a:rPr lang="fr-FR" sz="2400" u="sng" dirty="0">
                <a:latin typeface="Comic Sans MS" panose="030F0702030302020204" pitchFamily="66" charset="0"/>
              </a:rPr>
              <a:t>Méthode 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1484307" y="3882537"/>
                <a:ext cx="9607763" cy="83099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342900" indent="-342900">
                  <a:buClr>
                    <a:schemeClr val="accent1">
                      <a:lumMod val="75000"/>
                    </a:schemeClr>
                  </a:buClr>
                  <a:buSzPct val="145000"/>
                  <a:buFont typeface="Arial" panose="020B0604020202020204" pitchFamily="34" charset="0"/>
                  <a:buChar char="•"/>
                </a:pPr>
                <a:r>
                  <a:rPr lang="fr-FR" sz="2400" dirty="0">
                    <a:latin typeface="Comic Sans MS" panose="030F0702030302020204" pitchFamily="66" charset="0"/>
                  </a:rPr>
                  <a:t>Mettre en </a:t>
                </a:r>
                <a:r>
                  <a:rPr lang="fr-FR" sz="2400" b="1" dirty="0">
                    <a:solidFill>
                      <a:srgbClr val="0070C0"/>
                    </a:solidFill>
                    <a:latin typeface="Comic Sans MS" panose="030F0702030302020204" pitchFamily="66" charset="0"/>
                  </a:rPr>
                  <a:t>équation</a:t>
                </a:r>
                <a:r>
                  <a:rPr lang="fr-FR" sz="2400" dirty="0">
                    <a:latin typeface="Comic Sans MS" panose="030F0702030302020204" pitchFamily="66" charset="0"/>
                  </a:rPr>
                  <a:t> : on exprime les </a:t>
                </a:r>
                <a:r>
                  <a:rPr lang="fr-FR" sz="2400" b="1" dirty="0">
                    <a:solidFill>
                      <a:srgbClr val="0070C0"/>
                    </a:solidFill>
                    <a:latin typeface="Comic Sans MS" panose="030F0702030302020204" pitchFamily="66" charset="0"/>
                  </a:rPr>
                  <a:t>informations données </a:t>
                </a:r>
                <a:r>
                  <a:rPr lang="fr-FR" sz="2400" dirty="0">
                    <a:latin typeface="Comic Sans MS" panose="030F0702030302020204" pitchFamily="66" charset="0"/>
                  </a:rPr>
                  <a:t>dans l’énoncé en fonction de </a:t>
                </a:r>
                <a14:m>
                  <m:oMath xmlns:m="http://schemas.openxmlformats.org/officeDocument/2006/math">
                    <m:r>
                      <a:rPr lang="fr-FR" sz="24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𝒙</m:t>
                    </m:r>
                    <m:r>
                      <a:rPr lang="fr-FR" sz="2400" b="0" i="1" dirty="0" smtClean="0"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endParaRPr lang="fr-FR" sz="2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84307" y="3882537"/>
                <a:ext cx="9607763" cy="830997"/>
              </a:xfrm>
              <a:prstGeom prst="rect">
                <a:avLst/>
              </a:prstGeom>
              <a:blipFill>
                <a:blip r:embed="rId3"/>
                <a:stretch>
                  <a:fillRect l="-1585" t="-22794" r="-1268" b="-16176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Rectangle 7"/>
          <p:cNvSpPr/>
          <p:nvPr/>
        </p:nvSpPr>
        <p:spPr>
          <a:xfrm>
            <a:off x="1484306" y="4753669"/>
            <a:ext cx="960776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Clr>
                <a:schemeClr val="accent1">
                  <a:lumMod val="75000"/>
                </a:schemeClr>
              </a:buClr>
              <a:buSzPct val="145000"/>
              <a:buFont typeface="Arial" panose="020B0604020202020204" pitchFamily="34" charset="0"/>
              <a:buChar char="•"/>
            </a:pPr>
            <a:r>
              <a:rPr lang="fr-FR" sz="2400" dirty="0">
                <a:latin typeface="Comic Sans MS" panose="030F0702030302020204" pitchFamily="66" charset="0"/>
              </a:rPr>
              <a:t>Résoudre </a:t>
            </a:r>
            <a:r>
              <a:rPr lang="fr-FR" sz="2400" b="1" dirty="0">
                <a:solidFill>
                  <a:srgbClr val="0070C0"/>
                </a:solidFill>
                <a:latin typeface="Comic Sans MS" panose="030F0702030302020204" pitchFamily="66" charset="0"/>
              </a:rPr>
              <a:t>l’équation </a:t>
            </a:r>
            <a:r>
              <a:rPr lang="fr-FR" sz="2400" dirty="0">
                <a:latin typeface="Comic Sans MS" panose="030F0702030302020204" pitchFamily="66" charset="0"/>
              </a:rPr>
              <a:t>: se ramener à une </a:t>
            </a:r>
            <a:r>
              <a:rPr lang="fr-FR" sz="2400" b="1" dirty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</a:rPr>
              <a:t>équation produit</a:t>
            </a:r>
            <a:r>
              <a:rPr lang="fr-FR" sz="2400" dirty="0">
                <a:latin typeface="Comic Sans MS" panose="030F0702030302020204" pitchFamily="66" charset="0"/>
              </a:rPr>
              <a:t>.</a:t>
            </a:r>
          </a:p>
        </p:txBody>
      </p:sp>
      <p:sp>
        <p:nvSpPr>
          <p:cNvPr id="9" name="Rectangle 8"/>
          <p:cNvSpPr/>
          <p:nvPr/>
        </p:nvSpPr>
        <p:spPr>
          <a:xfrm>
            <a:off x="1484306" y="5332103"/>
            <a:ext cx="960776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Clr>
                <a:schemeClr val="accent1">
                  <a:lumMod val="75000"/>
                </a:schemeClr>
              </a:buClr>
              <a:buSzPct val="145000"/>
              <a:buFont typeface="Arial" panose="020B0604020202020204" pitchFamily="34" charset="0"/>
              <a:buChar char="•"/>
            </a:pPr>
            <a:r>
              <a:rPr lang="fr-FR" sz="2400" b="1" dirty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</a:rPr>
              <a:t>Vérifier</a:t>
            </a:r>
            <a:r>
              <a:rPr lang="fr-FR" sz="2400" dirty="0">
                <a:latin typeface="Comic Sans MS" panose="030F0702030302020204" pitchFamily="66" charset="0"/>
              </a:rPr>
              <a:t> que les valeurs trouvées sont solutions du problème.</a:t>
            </a:r>
          </a:p>
        </p:txBody>
      </p:sp>
      <p:sp>
        <p:nvSpPr>
          <p:cNvPr id="10" name="Rectangle 9"/>
          <p:cNvSpPr/>
          <p:nvPr/>
        </p:nvSpPr>
        <p:spPr>
          <a:xfrm>
            <a:off x="1484306" y="5825876"/>
            <a:ext cx="960776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Clr>
                <a:schemeClr val="accent1">
                  <a:lumMod val="75000"/>
                </a:schemeClr>
              </a:buClr>
              <a:buSzPct val="145000"/>
              <a:buFont typeface="Arial" panose="020B0604020202020204" pitchFamily="34" charset="0"/>
              <a:buChar char="•"/>
            </a:pPr>
            <a:r>
              <a:rPr lang="fr-FR" sz="2400" dirty="0">
                <a:latin typeface="Comic Sans MS" panose="030F0702030302020204" pitchFamily="66" charset="0"/>
              </a:rPr>
              <a:t>Conclure.</a:t>
            </a:r>
          </a:p>
        </p:txBody>
      </p:sp>
    </p:spTree>
    <p:extLst>
      <p:ext uri="{BB962C8B-B14F-4D97-AF65-F5344CB8AC3E}">
        <p14:creationId xmlns:p14="http://schemas.microsoft.com/office/powerpoint/2010/main" val="162187382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e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8BB434"/>
      </a:accent1>
      <a:accent2>
        <a:srgbClr val="33A583"/>
      </a:accent2>
      <a:accent3>
        <a:srgbClr val="3594B4"/>
      </a:accent3>
      <a:accent4>
        <a:srgbClr val="6063B4"/>
      </a:accent4>
      <a:accent5>
        <a:srgbClr val="D35731"/>
      </a:accent5>
      <a:accent6>
        <a:srgbClr val="EBAC4B"/>
      </a:accent6>
      <a:hlink>
        <a:srgbClr val="65AD30"/>
      </a:hlink>
      <a:folHlink>
        <a:srgbClr val="8ED25B"/>
      </a:folHlink>
    </a:clrScheme>
    <a:fontScheme name="Parallax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1A9F9826-882C-40B9-8F38-5A3B8CFD196D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6422</TotalTime>
  <Words>896</Words>
  <Application>Microsoft Office PowerPoint</Application>
  <PresentationFormat>Grand écran</PresentationFormat>
  <Paragraphs>222</Paragraphs>
  <Slides>26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7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26</vt:i4>
      </vt:variant>
    </vt:vector>
  </HeadingPairs>
  <TitlesOfParts>
    <vt:vector size="34" baseType="lpstr">
      <vt:lpstr>BatangChe</vt:lpstr>
      <vt:lpstr>Arial</vt:lpstr>
      <vt:lpstr>Calibri</vt:lpstr>
      <vt:lpstr>Cambria Math</vt:lpstr>
      <vt:lpstr>Comic Sans MS</vt:lpstr>
      <vt:lpstr>Corbel</vt:lpstr>
      <vt:lpstr>Times New Roman</vt:lpstr>
      <vt:lpstr>Parallaxe</vt:lpstr>
      <vt:lpstr>Chapitre 7 :  Equations et inéquations</vt:lpstr>
      <vt:lpstr>I – Rappels</vt:lpstr>
      <vt:lpstr>Exercices </vt:lpstr>
      <vt:lpstr>II – Résolution d’équations</vt:lpstr>
      <vt:lpstr>II – Résolution d’équations</vt:lpstr>
      <vt:lpstr>II – Résolution d’équations</vt:lpstr>
      <vt:lpstr>Exercices 25 et 28 p 145 </vt:lpstr>
      <vt:lpstr>Problème</vt:lpstr>
      <vt:lpstr>II – Résolution d’équations</vt:lpstr>
      <vt:lpstr>Problème</vt:lpstr>
      <vt:lpstr>II – Résolution d’équations</vt:lpstr>
      <vt:lpstr>II – Résolution d’équations</vt:lpstr>
      <vt:lpstr>II – Résolution d’équations</vt:lpstr>
      <vt:lpstr>Exercices 36 et 37 p 145 </vt:lpstr>
      <vt:lpstr>III – Résolution d’inéquations</vt:lpstr>
      <vt:lpstr>III – Résolution d’inéquations</vt:lpstr>
      <vt:lpstr>III – Résolution d’inéquations</vt:lpstr>
      <vt:lpstr>Présentation PowerPoint</vt:lpstr>
      <vt:lpstr>Exercice 41 p 146 </vt:lpstr>
      <vt:lpstr>III – Résolution d’inéquations</vt:lpstr>
      <vt:lpstr>III – Résolution d’inéquations</vt:lpstr>
      <vt:lpstr>III – Résolution d’inéquations</vt:lpstr>
      <vt:lpstr>Présentation PowerPoint</vt:lpstr>
      <vt:lpstr>Exercice 43 p 146 </vt:lpstr>
      <vt:lpstr>Exercices 46 et 47 p 146 </vt:lpstr>
      <vt:lpstr>Activité 2 p 135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Chapitre 7 : Equations et inéquations</dc:title>
  <dc:creator>Megane Felt</dc:creator>
  <cp:lastModifiedBy>Toshiba</cp:lastModifiedBy>
  <cp:revision>303</cp:revision>
  <dcterms:created xsi:type="dcterms:W3CDTF">2016-09-03T15:57:04Z</dcterms:created>
  <dcterms:modified xsi:type="dcterms:W3CDTF">2017-01-28T23:42:09Z</dcterms:modified>
</cp:coreProperties>
</file>