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332" r:id="rId4"/>
    <p:sldId id="308" r:id="rId5"/>
    <p:sldId id="330" r:id="rId6"/>
    <p:sldId id="331" r:id="rId7"/>
    <p:sldId id="333" r:id="rId8"/>
    <p:sldId id="334" r:id="rId9"/>
    <p:sldId id="329" r:id="rId10"/>
    <p:sldId id="338" r:id="rId11"/>
    <p:sldId id="336" r:id="rId12"/>
    <p:sldId id="346" r:id="rId13"/>
    <p:sldId id="337" r:id="rId14"/>
    <p:sldId id="339" r:id="rId15"/>
    <p:sldId id="340" r:id="rId16"/>
    <p:sldId id="341" r:id="rId17"/>
    <p:sldId id="342" r:id="rId18"/>
    <p:sldId id="343" r:id="rId19"/>
    <p:sldId id="344" r:id="rId20"/>
    <p:sldId id="347" r:id="rId21"/>
    <p:sldId id="348" r:id="rId22"/>
    <p:sldId id="349" r:id="rId23"/>
    <p:sldId id="350" r:id="rId24"/>
    <p:sldId id="351" r:id="rId25"/>
    <p:sldId id="352" r:id="rId26"/>
    <p:sldId id="353" r:id="rId27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28/01/2017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2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3600" y="1380068"/>
            <a:ext cx="9369423" cy="2616199"/>
          </a:xfrm>
        </p:spPr>
        <p:txBody>
          <a:bodyPr>
            <a:norm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Chapitre 7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Equations et inéquations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Problème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84311" y="1549713"/>
            <a:ext cx="46249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ABCD est un rectangle tel que AD=8 et AB=10.</a:t>
            </a: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On place un point M mobile sur le côté [AB] et on construit le carré AMPQ et le rectangle PRCT comme indiqué sur la figure ci-contre.</a:t>
            </a: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endParaRPr lang="fr-FR" sz="2400" dirty="0">
              <a:latin typeface="Comic Sans MS" panose="030F0702030302020204" pitchFamily="66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Où placer le point M pour que l’aire blanche soit égale au quadruple de l’aire du carré AMPQ 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6976" r="39122"/>
          <a:stretch/>
        </p:blipFill>
        <p:spPr>
          <a:xfrm>
            <a:off x="6493667" y="1254765"/>
            <a:ext cx="5536791" cy="476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1920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Résolution d’équations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239252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Définition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7" y="3036593"/>
                <a:ext cx="9607763" cy="23511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On appelle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équation-quotient</a:t>
                </a:r>
                <a:r>
                  <a:rPr lang="fr-FR" sz="2400" dirty="0">
                    <a:latin typeface="Comic Sans MS" panose="030F0702030302020204" pitchFamily="66" charset="0"/>
                  </a:rPr>
                  <a:t> toute équation du type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dirty="0"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fr-FR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num>
                        <m:den>
                          <m:r>
                            <a:rPr lang="fr-FR" sz="24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fr-FR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den>
                      </m:f>
                      <m:r>
                        <a:rPr lang="fr-FR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où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des expressions algébriques, avec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𝒈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)≠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036593"/>
                <a:ext cx="9607763" cy="2351156"/>
              </a:xfrm>
              <a:prstGeom prst="rect">
                <a:avLst/>
              </a:prstGeom>
              <a:blipFill>
                <a:blip r:embed="rId2"/>
                <a:stretch>
                  <a:fillRect l="-951" t="-2073" b="-49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Les équations quotients</a:t>
            </a:r>
          </a:p>
        </p:txBody>
      </p:sp>
    </p:spTree>
    <p:extLst>
      <p:ext uri="{BB962C8B-B14F-4D97-AF65-F5344CB8AC3E}">
        <p14:creationId xmlns:p14="http://schemas.microsoft.com/office/powerpoint/2010/main" val="3912097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Résolution d’équations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84307" y="2546171"/>
            <a:ext cx="9607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Dire qu’un quotient est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nul</a:t>
            </a:r>
            <a:r>
              <a:rPr lang="fr-FR" sz="2400" dirty="0">
                <a:latin typeface="Comic Sans MS" panose="030F0702030302020204" pitchFamily="66" charset="0"/>
              </a:rPr>
              <a:t>, équivaut à dire que le numérateur est nul.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84307" y="178410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Propriété :</a:t>
            </a:r>
          </a:p>
        </p:txBody>
      </p:sp>
    </p:spTree>
    <p:extLst>
      <p:ext uri="{BB962C8B-B14F-4D97-AF65-F5344CB8AC3E}">
        <p14:creationId xmlns:p14="http://schemas.microsoft.com/office/powerpoint/2010/main" val="4152599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Résolution d’équations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239252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7" y="3036593"/>
                <a:ext cx="6219513" cy="33595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fr-F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400" b="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fr-FR" sz="24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fr-FR" sz="24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036593"/>
                <a:ext cx="6219513" cy="33595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007926" y="3219473"/>
                <a:ext cx="621951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avec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≠−2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26" y="3219473"/>
                <a:ext cx="6219513" cy="461665"/>
              </a:xfrm>
              <a:prstGeom prst="rect">
                <a:avLst/>
              </a:prstGeom>
              <a:blipFill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07926" y="4323463"/>
                <a:ext cx="621951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avec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≠−3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26" y="4323463"/>
                <a:ext cx="6219513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007926" y="5366693"/>
                <a:ext cx="621951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avec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≠4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926" y="5366693"/>
                <a:ext cx="6219513" cy="461665"/>
              </a:xfrm>
              <a:prstGeom prst="rect">
                <a:avLst/>
              </a:prstGeom>
              <a:blipFill>
                <a:blip r:embed="rId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1201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36 et 37 p 145 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84311" y="2026791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Résoudre les équations quotients suivantes :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142" y="2806190"/>
            <a:ext cx="5611577" cy="141218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142" y="4561851"/>
            <a:ext cx="5611577" cy="131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66288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Résolution d’inéquations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Signe d’un produit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4307" y="3022255"/>
            <a:ext cx="9607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produit</a:t>
            </a:r>
            <a:r>
              <a:rPr lang="fr-FR" sz="2400" dirty="0">
                <a:latin typeface="Comic Sans MS" panose="030F0702030302020204" pitchFamily="66" charset="0"/>
              </a:rPr>
              <a:t> de deux nombres non nuls est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strictement positifs</a:t>
            </a:r>
            <a:r>
              <a:rPr lang="fr-FR" sz="2400" dirty="0">
                <a:latin typeface="Comic Sans MS" panose="030F0702030302020204" pitchFamily="66" charset="0"/>
              </a:rPr>
              <a:t> si, et seulement si, ces deux nombres sont de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même signe</a:t>
            </a:r>
            <a:r>
              <a:rPr lang="fr-FR" sz="2400" dirty="0">
                <a:latin typeface="Comic Sans MS" panose="030F0702030302020204" pitchFamily="66" charset="0"/>
              </a:rPr>
              <a:t>. Sinon, il est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strictement négatif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4307" y="2420207"/>
            <a:ext cx="10018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a) Théorème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207091" y="5164375"/>
                <a:ext cx="720911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/>
                  <a:t>	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2&gt;0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							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fr-F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fr-FR" sz="2400" i="1" dirty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fr-FR" sz="2400" i="1" dirty="0">
                  <a:latin typeface="Cambria Math" panose="02040503050406030204" pitchFamily="18" charset="0"/>
                </a:endParaRP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3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			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fr-F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2&lt;0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091" y="5164375"/>
                <a:ext cx="7209118" cy="830997"/>
              </a:xfrm>
              <a:prstGeom prst="rect">
                <a:avLst/>
              </a:prstGeom>
              <a:blipFill>
                <a:blip r:embed="rId2"/>
                <a:stretch>
                  <a:fillRect l="-676" b="-955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484307" y="442803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Exemples :</a:t>
            </a:r>
          </a:p>
        </p:txBody>
      </p:sp>
    </p:spTree>
    <p:extLst>
      <p:ext uri="{BB962C8B-B14F-4D97-AF65-F5344CB8AC3E}">
        <p14:creationId xmlns:p14="http://schemas.microsoft.com/office/powerpoint/2010/main" val="529811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  <p:bldP spid="6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Résolution d’inéquations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84307" y="1735846"/>
            <a:ext cx="10018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b) Tableau de signes d’un produit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7" y="248934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Méthode 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7" y="3101767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étudie le signe de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chaque</a:t>
            </a:r>
            <a:r>
              <a:rPr lang="fr-FR" sz="2400" dirty="0">
                <a:latin typeface="Comic Sans MS" panose="030F0702030302020204" pitchFamily="66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facteur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7" y="3683757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regroupe</a:t>
            </a:r>
            <a:r>
              <a:rPr lang="fr-FR" sz="2400" dirty="0">
                <a:latin typeface="Comic Sans MS" panose="030F0702030302020204" pitchFamily="66" charset="0"/>
              </a:rPr>
              <a:t> dans un seul tableau le signe de chaque facteur.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84306" y="4250081"/>
            <a:ext cx="9607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Sur la dernière ligne, on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déduit</a:t>
            </a:r>
            <a:r>
              <a:rPr lang="fr-FR" sz="2400" dirty="0">
                <a:latin typeface="Comic Sans MS" panose="030F0702030302020204" pitchFamily="66" charset="0"/>
              </a:rPr>
              <a:t> le signe du produit grâce au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théorème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050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Résolution d’inéquations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7" y="183998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84307" y="2452411"/>
                <a:ext cx="960776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On veut déterminer le signe de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)=(2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−1)(−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selon les valeurs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452411"/>
                <a:ext cx="9607763" cy="830997"/>
              </a:xfrm>
              <a:prstGeom prst="rect">
                <a:avLst/>
              </a:prstGeom>
              <a:blipFill>
                <a:blip r:embed="rId2"/>
                <a:stretch>
                  <a:fillRect l="-951" t="-5839" b="-153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580480"/>
              </p:ext>
            </p:extLst>
          </p:nvPr>
        </p:nvGraphicFramePr>
        <p:xfrm>
          <a:off x="2438400" y="3408827"/>
          <a:ext cx="7127401" cy="28110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75497">
                  <a:extLst>
                    <a:ext uri="{9D8B030D-6E8A-4147-A177-3AD203B41FA5}">
                      <a16:colId xmlns:a16="http://schemas.microsoft.com/office/drawing/2014/main" val="2913730793"/>
                    </a:ext>
                  </a:extLst>
                </a:gridCol>
                <a:gridCol w="538579">
                  <a:extLst>
                    <a:ext uri="{9D8B030D-6E8A-4147-A177-3AD203B41FA5}">
                      <a16:colId xmlns:a16="http://schemas.microsoft.com/office/drawing/2014/main" val="2850375820"/>
                    </a:ext>
                  </a:extLst>
                </a:gridCol>
                <a:gridCol w="479015">
                  <a:extLst>
                    <a:ext uri="{9D8B030D-6E8A-4147-A177-3AD203B41FA5}">
                      <a16:colId xmlns:a16="http://schemas.microsoft.com/office/drawing/2014/main" val="385188986"/>
                    </a:ext>
                  </a:extLst>
                </a:gridCol>
                <a:gridCol w="1552652">
                  <a:extLst>
                    <a:ext uri="{9D8B030D-6E8A-4147-A177-3AD203B41FA5}">
                      <a16:colId xmlns:a16="http://schemas.microsoft.com/office/drawing/2014/main" val="2055640179"/>
                    </a:ext>
                  </a:extLst>
                </a:gridCol>
                <a:gridCol w="1981658">
                  <a:extLst>
                    <a:ext uri="{9D8B030D-6E8A-4147-A177-3AD203B41FA5}">
                      <a16:colId xmlns:a16="http://schemas.microsoft.com/office/drawing/2014/main" val="1472542335"/>
                    </a:ext>
                  </a:extLst>
                </a:gridCol>
              </a:tblGrid>
              <a:tr h="547208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4735166"/>
                  </a:ext>
                </a:extLst>
              </a:tr>
              <a:tr h="735235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7061903"/>
                  </a:ext>
                </a:extLst>
              </a:tr>
              <a:tr h="764305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45859893"/>
                  </a:ext>
                </a:extLst>
              </a:tr>
              <a:tr h="76430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77366213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464842" y="3408825"/>
            <a:ext cx="34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6573077" y="3951707"/>
            <a:ext cx="0" cy="22681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331291" y="4114463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780640" y="4837931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053327" y="3431046"/>
            <a:ext cx="66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>
                <a:latin typeface="Comic Sans MS" panose="030F0702030302020204" pitchFamily="66" charset="0"/>
              </a:rPr>
              <a:t>∞</a:t>
            </a:r>
            <a:endParaRPr lang="fr-FR" sz="28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859557" y="3459264"/>
            <a:ext cx="661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600" dirty="0">
                <a:latin typeface="Comic Sans MS" panose="030F0702030302020204" pitchFamily="66" charset="0"/>
              </a:rPr>
              <a:t>∞</a:t>
            </a:r>
            <a:endParaRPr lang="fr-FR" sz="26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8005239" y="3951706"/>
            <a:ext cx="0" cy="22681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6381076" y="3389720"/>
                <a:ext cx="3464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1400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076" y="3389720"/>
                <a:ext cx="346456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7825388" y="3460803"/>
                <a:ext cx="346456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fr-FR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388" y="3460803"/>
                <a:ext cx="346456" cy="392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ZoneTexte 25"/>
          <p:cNvSpPr txBox="1"/>
          <p:nvPr/>
        </p:nvSpPr>
        <p:spPr>
          <a:xfrm>
            <a:off x="7780640" y="5627746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331291" y="5636103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542011" y="402423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537137" y="4762626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537137" y="5524231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546955" y="551299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038372" y="4024231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537137" y="4021636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018905" y="4768716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546955" y="4776375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018905" y="5516806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95493" y="4079685"/>
                <a:ext cx="270069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(2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493" y="4079685"/>
                <a:ext cx="2700691" cy="461665"/>
              </a:xfrm>
              <a:prstGeom prst="rect">
                <a:avLst/>
              </a:prstGeom>
              <a:blipFill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78271" y="4837931"/>
                <a:ext cx="25237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271" y="4837931"/>
                <a:ext cx="2523704" cy="461665"/>
              </a:xfrm>
              <a:prstGeom prst="rect">
                <a:avLst/>
              </a:prstGeom>
              <a:blipFill>
                <a:blip r:embed="rId7"/>
                <a:stretch>
                  <a:fillRect l="-3382" t="-10667" r="-1691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39631" y="5589008"/>
                <a:ext cx="19374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631" y="5589008"/>
                <a:ext cx="1937453" cy="461665"/>
              </a:xfrm>
              <a:prstGeom prst="rect">
                <a:avLst/>
              </a:prstGeom>
              <a:blipFill>
                <a:blip r:embed="rId8"/>
                <a:stretch>
                  <a:fillRect l="-4403" t="-10526" r="-2201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873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84311" y="4821244"/>
                <a:ext cx="960776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On peut ainsi résoudre les inéquations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−1)(−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+1)≥0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11" y="4821244"/>
                <a:ext cx="9607763" cy="830997"/>
              </a:xfrm>
              <a:prstGeom prst="rect">
                <a:avLst/>
              </a:prstGeom>
              <a:blipFill>
                <a:blip r:embed="rId2"/>
                <a:stretch>
                  <a:fillRect l="-951" t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235474"/>
              </p:ext>
            </p:extLst>
          </p:nvPr>
        </p:nvGraphicFramePr>
        <p:xfrm>
          <a:off x="2438400" y="1513773"/>
          <a:ext cx="7127401" cy="28110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75497">
                  <a:extLst>
                    <a:ext uri="{9D8B030D-6E8A-4147-A177-3AD203B41FA5}">
                      <a16:colId xmlns:a16="http://schemas.microsoft.com/office/drawing/2014/main" val="2913730793"/>
                    </a:ext>
                  </a:extLst>
                </a:gridCol>
                <a:gridCol w="538579">
                  <a:extLst>
                    <a:ext uri="{9D8B030D-6E8A-4147-A177-3AD203B41FA5}">
                      <a16:colId xmlns:a16="http://schemas.microsoft.com/office/drawing/2014/main" val="2850375820"/>
                    </a:ext>
                  </a:extLst>
                </a:gridCol>
                <a:gridCol w="479015">
                  <a:extLst>
                    <a:ext uri="{9D8B030D-6E8A-4147-A177-3AD203B41FA5}">
                      <a16:colId xmlns:a16="http://schemas.microsoft.com/office/drawing/2014/main" val="385188986"/>
                    </a:ext>
                  </a:extLst>
                </a:gridCol>
                <a:gridCol w="1552652">
                  <a:extLst>
                    <a:ext uri="{9D8B030D-6E8A-4147-A177-3AD203B41FA5}">
                      <a16:colId xmlns:a16="http://schemas.microsoft.com/office/drawing/2014/main" val="2055640179"/>
                    </a:ext>
                  </a:extLst>
                </a:gridCol>
                <a:gridCol w="1981658">
                  <a:extLst>
                    <a:ext uri="{9D8B030D-6E8A-4147-A177-3AD203B41FA5}">
                      <a16:colId xmlns:a16="http://schemas.microsoft.com/office/drawing/2014/main" val="1472542335"/>
                    </a:ext>
                  </a:extLst>
                </a:gridCol>
              </a:tblGrid>
              <a:tr h="547208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4735166"/>
                  </a:ext>
                </a:extLst>
              </a:tr>
              <a:tr h="735235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7061903"/>
                  </a:ext>
                </a:extLst>
              </a:tr>
              <a:tr h="764305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45859893"/>
                  </a:ext>
                </a:extLst>
              </a:tr>
              <a:tr h="76430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77366213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464842" y="1513771"/>
            <a:ext cx="34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6573077" y="2056653"/>
            <a:ext cx="0" cy="22681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331291" y="2219409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780640" y="2942877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053327" y="1535992"/>
            <a:ext cx="66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>
                <a:latin typeface="Comic Sans MS" panose="030F0702030302020204" pitchFamily="66" charset="0"/>
              </a:rPr>
              <a:t>∞</a:t>
            </a:r>
            <a:endParaRPr lang="fr-FR" sz="28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859557" y="1564210"/>
            <a:ext cx="661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600" dirty="0">
                <a:latin typeface="Comic Sans MS" panose="030F0702030302020204" pitchFamily="66" charset="0"/>
              </a:rPr>
              <a:t>∞</a:t>
            </a:r>
            <a:endParaRPr lang="fr-FR" sz="26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8005239" y="2056652"/>
            <a:ext cx="0" cy="22681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6381076" y="1494666"/>
                <a:ext cx="3464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1400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076" y="1494666"/>
                <a:ext cx="346456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7825388" y="1565749"/>
                <a:ext cx="346456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fr-FR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388" y="1565749"/>
                <a:ext cx="346456" cy="392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ZoneTexte 25"/>
          <p:cNvSpPr txBox="1"/>
          <p:nvPr/>
        </p:nvSpPr>
        <p:spPr>
          <a:xfrm>
            <a:off x="7780640" y="3732692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331291" y="3741049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542011" y="2129178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537137" y="286757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537137" y="3629177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546955" y="3617938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038372" y="2129177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537137" y="212658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018905" y="287366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546955" y="2881321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018905" y="362175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95493" y="2184631"/>
                <a:ext cx="270069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(2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493" y="2184631"/>
                <a:ext cx="2700691" cy="461665"/>
              </a:xfrm>
              <a:prstGeom prst="rect">
                <a:avLst/>
              </a:prstGeom>
              <a:blipFill>
                <a:blip r:embed="rId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78271" y="2942877"/>
                <a:ext cx="25237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271" y="2942877"/>
                <a:ext cx="2523704" cy="461665"/>
              </a:xfrm>
              <a:prstGeom prst="rect">
                <a:avLst/>
              </a:prstGeom>
              <a:blipFill>
                <a:blip r:embed="rId6"/>
                <a:stretch>
                  <a:fillRect l="-3382" t="-10667" r="-1691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39631" y="3693954"/>
                <a:ext cx="19374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631" y="3693954"/>
                <a:ext cx="1937453" cy="461665"/>
              </a:xfrm>
              <a:prstGeom prst="rect">
                <a:avLst/>
              </a:prstGeom>
              <a:blipFill>
                <a:blip r:embed="rId7"/>
                <a:stretch>
                  <a:fillRect l="-4403" t="-10526" r="-2201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376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41 p 146 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618" y="3571399"/>
            <a:ext cx="5328098" cy="195283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84307" y="2452411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Résoudre les inéquations suivantes à l’aide d’un tableau de signes.</a:t>
            </a:r>
          </a:p>
        </p:txBody>
      </p:sp>
    </p:spTree>
    <p:extLst>
      <p:ext uri="{BB962C8B-B14F-4D97-AF65-F5344CB8AC3E}">
        <p14:creationId xmlns:p14="http://schemas.microsoft.com/office/powerpoint/2010/main" val="18503426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Rappels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120479" y="2779478"/>
            <a:ext cx="87463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Vidéo</a:t>
            </a:r>
            <a:r>
              <a:rPr lang="fr-FR" sz="2400" dirty="0">
                <a:latin typeface="Comic Sans MS" panose="030F0702030302020204" pitchFamily="66" charset="0"/>
              </a:rPr>
              <a:t> : https://www.youtube.com/watch?v=bOksQ7bEtkk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Résolution d’une équation du premier degré</a:t>
            </a:r>
          </a:p>
        </p:txBody>
      </p:sp>
      <p:sp>
        <p:nvSpPr>
          <p:cNvPr id="9" name="Rectangle 8"/>
          <p:cNvSpPr/>
          <p:nvPr/>
        </p:nvSpPr>
        <p:spPr>
          <a:xfrm>
            <a:off x="2173284" y="478974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Vidéo</a:t>
            </a:r>
            <a:r>
              <a:rPr lang="fr-FR" sz="2400" dirty="0">
                <a:latin typeface="Comic Sans MS" panose="030F0702030302020204" pitchFamily="66" charset="0"/>
              </a:rPr>
              <a:t> : https://www.youtube.com/watch?v=8oQirnucj7A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7" y="372305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Résolution d’une inéquation du premier degré</a:t>
            </a:r>
          </a:p>
        </p:txBody>
      </p:sp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Résolution d’inéquations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Signe d’un quotient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4307" y="3022255"/>
            <a:ext cx="9607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quotient</a:t>
            </a:r>
            <a:r>
              <a:rPr lang="fr-FR" sz="2400" dirty="0">
                <a:latin typeface="Comic Sans MS" panose="030F0702030302020204" pitchFamily="66" charset="0"/>
              </a:rPr>
              <a:t> de deux nombres non nuls est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strictement positifs</a:t>
            </a:r>
            <a:r>
              <a:rPr lang="fr-FR" sz="2400" dirty="0">
                <a:latin typeface="Comic Sans MS" panose="030F0702030302020204" pitchFamily="66" charset="0"/>
              </a:rPr>
              <a:t> si, et seulement si, ces deux nombres sont de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même signe</a:t>
            </a:r>
            <a:r>
              <a:rPr lang="fr-FR" sz="2400" dirty="0">
                <a:latin typeface="Comic Sans MS" panose="030F0702030302020204" pitchFamily="66" charset="0"/>
              </a:rPr>
              <a:t>. Sinon, il est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strictement négatif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84307" y="2420207"/>
            <a:ext cx="10018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a) Théorème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207091" y="5005351"/>
                <a:ext cx="7209118" cy="15063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r-FR" sz="2400" i="1" dirty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fr-FR" sz="2400" i="1" dirty="0">
                  <a:latin typeface="Cambria Math" panose="02040503050406030204" pitchFamily="18" charset="0"/>
                </a:endParaRP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i="1" dirty="0">
                  <a:latin typeface="Cambria Math" panose="02040503050406030204" pitchFamily="18" charset="0"/>
                </a:endParaRP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r-FR" sz="2400" i="1" dirty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	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fr-FR" sz="2400" i="1" dirty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091" y="5005351"/>
                <a:ext cx="7209118" cy="15063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484307" y="442803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Exemples :</a:t>
            </a:r>
          </a:p>
        </p:txBody>
      </p:sp>
    </p:spTree>
    <p:extLst>
      <p:ext uri="{BB962C8B-B14F-4D97-AF65-F5344CB8AC3E}">
        <p14:creationId xmlns:p14="http://schemas.microsoft.com/office/powerpoint/2010/main" val="3827267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  <p:bldP spid="6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Résolution d’inéquations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84307" y="1735846"/>
            <a:ext cx="100187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b) Tableau de signes d’un quotient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7" y="248934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Méthode 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7" y="3101767"/>
            <a:ext cx="9607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cherche la ou les valeurs qui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annulent</a:t>
            </a:r>
            <a:r>
              <a:rPr lang="fr-FR" sz="2400" dirty="0">
                <a:latin typeface="Comic Sans MS" panose="030F0702030302020204" pitchFamily="66" charset="0"/>
              </a:rPr>
              <a:t> 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dénominateur </a:t>
            </a:r>
            <a:r>
              <a:rPr lang="fr-FR" sz="2400" dirty="0">
                <a:latin typeface="Comic Sans MS" panose="030F0702030302020204" pitchFamily="66" charset="0"/>
              </a:rPr>
              <a:t>(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valeurs interdites</a:t>
            </a:r>
            <a:r>
              <a:rPr lang="fr-FR" sz="2400" dirty="0">
                <a:latin typeface="Comic Sans MS" panose="030F0702030302020204" pitchFamily="66" charset="0"/>
              </a:rPr>
              <a:t>).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7" y="4399372"/>
            <a:ext cx="9607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regroupe</a:t>
            </a:r>
            <a:r>
              <a:rPr lang="fr-FR" sz="2400" dirty="0">
                <a:latin typeface="Comic Sans MS" panose="030F0702030302020204" pitchFamily="66" charset="0"/>
              </a:rPr>
              <a:t> dans un seul tableau le signe du numérateur et du dénominateur.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84306" y="5230736"/>
            <a:ext cx="9607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Sur la dernière ligne, on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déduit</a:t>
            </a:r>
            <a:r>
              <a:rPr lang="fr-FR" sz="2400" dirty="0">
                <a:latin typeface="Comic Sans MS" panose="030F0702030302020204" pitchFamily="66" charset="0"/>
              </a:rPr>
              <a:t> le signe du quotient grâce au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théorème</a:t>
            </a:r>
            <a:r>
              <a:rPr lang="fr-FR" sz="2400" dirty="0">
                <a:latin typeface="Comic Sans MS" panose="030F0702030302020204" pitchFamily="66" charset="0"/>
              </a:rPr>
              <a:t>. Les « zéros » sont remplacés par une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double barre </a:t>
            </a:r>
            <a:r>
              <a:rPr lang="fr-FR" sz="2400" dirty="0">
                <a:latin typeface="Comic Sans MS" panose="030F0702030302020204" pitchFamily="66" charset="0"/>
              </a:rPr>
              <a:t>pour les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valeurs interdites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84305" y="3907889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étudie le signe du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numérateur </a:t>
            </a:r>
            <a:r>
              <a:rPr lang="fr-FR" sz="2400" dirty="0">
                <a:latin typeface="Comic Sans MS" panose="030F0702030302020204" pitchFamily="66" charset="0"/>
              </a:rPr>
              <a:t>et du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dénominateur.</a:t>
            </a:r>
            <a:endParaRPr lang="fr-F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9126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Résolution d’inéquations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7" y="183998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484307" y="2452411"/>
                <a:ext cx="9607763" cy="61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On veut déterminer le signe de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fr-FR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selon les valeurs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452411"/>
                <a:ext cx="9607763" cy="616644"/>
              </a:xfrm>
              <a:prstGeom prst="rect">
                <a:avLst/>
              </a:prstGeom>
              <a:blipFill>
                <a:blip r:embed="rId2"/>
                <a:stretch>
                  <a:fillRect l="-951" b="-99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au 10"/>
          <p:cNvGraphicFramePr>
            <a:graphicFrameLocks noGrp="1"/>
          </p:cNvGraphicFramePr>
          <p:nvPr>
            <p:extLst/>
          </p:nvPr>
        </p:nvGraphicFramePr>
        <p:xfrm>
          <a:off x="2438400" y="3408827"/>
          <a:ext cx="7127401" cy="28110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75497">
                  <a:extLst>
                    <a:ext uri="{9D8B030D-6E8A-4147-A177-3AD203B41FA5}">
                      <a16:colId xmlns:a16="http://schemas.microsoft.com/office/drawing/2014/main" val="2913730793"/>
                    </a:ext>
                  </a:extLst>
                </a:gridCol>
                <a:gridCol w="538579">
                  <a:extLst>
                    <a:ext uri="{9D8B030D-6E8A-4147-A177-3AD203B41FA5}">
                      <a16:colId xmlns:a16="http://schemas.microsoft.com/office/drawing/2014/main" val="2850375820"/>
                    </a:ext>
                  </a:extLst>
                </a:gridCol>
                <a:gridCol w="479015">
                  <a:extLst>
                    <a:ext uri="{9D8B030D-6E8A-4147-A177-3AD203B41FA5}">
                      <a16:colId xmlns:a16="http://schemas.microsoft.com/office/drawing/2014/main" val="385188986"/>
                    </a:ext>
                  </a:extLst>
                </a:gridCol>
                <a:gridCol w="1552652">
                  <a:extLst>
                    <a:ext uri="{9D8B030D-6E8A-4147-A177-3AD203B41FA5}">
                      <a16:colId xmlns:a16="http://schemas.microsoft.com/office/drawing/2014/main" val="2055640179"/>
                    </a:ext>
                  </a:extLst>
                </a:gridCol>
                <a:gridCol w="1981658">
                  <a:extLst>
                    <a:ext uri="{9D8B030D-6E8A-4147-A177-3AD203B41FA5}">
                      <a16:colId xmlns:a16="http://schemas.microsoft.com/office/drawing/2014/main" val="1472542335"/>
                    </a:ext>
                  </a:extLst>
                </a:gridCol>
              </a:tblGrid>
              <a:tr h="547208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4735166"/>
                  </a:ext>
                </a:extLst>
              </a:tr>
              <a:tr h="735235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7061903"/>
                  </a:ext>
                </a:extLst>
              </a:tr>
              <a:tr h="764305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45859893"/>
                  </a:ext>
                </a:extLst>
              </a:tr>
              <a:tr h="76430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77366213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464842" y="3408825"/>
            <a:ext cx="34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6573077" y="3951707"/>
            <a:ext cx="0" cy="22681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331291" y="4114463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780640" y="4837931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053327" y="3431046"/>
            <a:ext cx="66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>
                <a:latin typeface="Comic Sans MS" panose="030F0702030302020204" pitchFamily="66" charset="0"/>
              </a:rPr>
              <a:t>∞</a:t>
            </a:r>
            <a:endParaRPr lang="fr-FR" sz="28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859557" y="3459264"/>
            <a:ext cx="661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600" dirty="0">
                <a:latin typeface="Comic Sans MS" panose="030F0702030302020204" pitchFamily="66" charset="0"/>
              </a:rPr>
              <a:t>∞</a:t>
            </a:r>
            <a:endParaRPr lang="fr-FR" sz="26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8005239" y="3951706"/>
            <a:ext cx="0" cy="22681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6381076" y="3389720"/>
                <a:ext cx="3464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1400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076" y="3389720"/>
                <a:ext cx="346456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7825388" y="3460803"/>
                <a:ext cx="346456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fr-FR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388" y="3460803"/>
                <a:ext cx="346456" cy="392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ZoneTexte 26"/>
          <p:cNvSpPr txBox="1"/>
          <p:nvPr/>
        </p:nvSpPr>
        <p:spPr>
          <a:xfrm>
            <a:off x="6331291" y="5636103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542011" y="402423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537137" y="4762626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537137" y="5524231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546955" y="551299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038372" y="4024231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537137" y="4021636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018905" y="4768716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546955" y="4776375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018905" y="5516806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95493" y="4079685"/>
                <a:ext cx="270069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(2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493" y="4079685"/>
                <a:ext cx="2700691" cy="461665"/>
              </a:xfrm>
              <a:prstGeom prst="rect">
                <a:avLst/>
              </a:prstGeom>
              <a:blipFill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78271" y="4837931"/>
                <a:ext cx="25237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271" y="4837931"/>
                <a:ext cx="2523704" cy="461665"/>
              </a:xfrm>
              <a:prstGeom prst="rect">
                <a:avLst/>
              </a:prstGeom>
              <a:blipFill>
                <a:blip r:embed="rId7"/>
                <a:stretch>
                  <a:fillRect l="-3382" t="-10667" r="-1691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39631" y="5589008"/>
                <a:ext cx="19374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631" y="5589008"/>
                <a:ext cx="1937453" cy="461665"/>
              </a:xfrm>
              <a:prstGeom prst="rect">
                <a:avLst/>
              </a:prstGeom>
              <a:blipFill>
                <a:blip r:embed="rId8"/>
                <a:stretch>
                  <a:fillRect l="-4403" t="-10526" r="-2201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/>
          <p:cNvCxnSpPr/>
          <p:nvPr/>
        </p:nvCxnSpPr>
        <p:spPr>
          <a:xfrm>
            <a:off x="8051505" y="5452230"/>
            <a:ext cx="2794" cy="7809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206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0" grpId="0"/>
      <p:bldP spid="21" grpId="0"/>
      <p:bldP spid="22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484311" y="4821244"/>
                <a:ext cx="9607763" cy="6166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On peut ainsi résoudre les inéquations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r-FR" sz="2400" i="1" dirty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11" y="4821244"/>
                <a:ext cx="9607763" cy="616644"/>
              </a:xfrm>
              <a:prstGeom prst="rect">
                <a:avLst/>
              </a:prstGeom>
              <a:blipFill>
                <a:blip r:embed="rId2"/>
                <a:stretch>
                  <a:fillRect l="-951" b="-99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au 10"/>
          <p:cNvGraphicFramePr>
            <a:graphicFrameLocks noGrp="1"/>
          </p:cNvGraphicFramePr>
          <p:nvPr>
            <p:extLst/>
          </p:nvPr>
        </p:nvGraphicFramePr>
        <p:xfrm>
          <a:off x="2438400" y="1513773"/>
          <a:ext cx="7127401" cy="28110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75497">
                  <a:extLst>
                    <a:ext uri="{9D8B030D-6E8A-4147-A177-3AD203B41FA5}">
                      <a16:colId xmlns:a16="http://schemas.microsoft.com/office/drawing/2014/main" val="2913730793"/>
                    </a:ext>
                  </a:extLst>
                </a:gridCol>
                <a:gridCol w="538579">
                  <a:extLst>
                    <a:ext uri="{9D8B030D-6E8A-4147-A177-3AD203B41FA5}">
                      <a16:colId xmlns:a16="http://schemas.microsoft.com/office/drawing/2014/main" val="2850375820"/>
                    </a:ext>
                  </a:extLst>
                </a:gridCol>
                <a:gridCol w="479015">
                  <a:extLst>
                    <a:ext uri="{9D8B030D-6E8A-4147-A177-3AD203B41FA5}">
                      <a16:colId xmlns:a16="http://schemas.microsoft.com/office/drawing/2014/main" val="385188986"/>
                    </a:ext>
                  </a:extLst>
                </a:gridCol>
                <a:gridCol w="1552652">
                  <a:extLst>
                    <a:ext uri="{9D8B030D-6E8A-4147-A177-3AD203B41FA5}">
                      <a16:colId xmlns:a16="http://schemas.microsoft.com/office/drawing/2014/main" val="2055640179"/>
                    </a:ext>
                  </a:extLst>
                </a:gridCol>
                <a:gridCol w="1981658">
                  <a:extLst>
                    <a:ext uri="{9D8B030D-6E8A-4147-A177-3AD203B41FA5}">
                      <a16:colId xmlns:a16="http://schemas.microsoft.com/office/drawing/2014/main" val="1472542335"/>
                    </a:ext>
                  </a:extLst>
                </a:gridCol>
              </a:tblGrid>
              <a:tr h="547208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4735166"/>
                  </a:ext>
                </a:extLst>
              </a:tr>
              <a:tr h="735235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0" dirty="0">
                        <a:latin typeface="Comic Sans MS" panose="030F0702030302020204" pitchFamily="66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7061903"/>
                  </a:ext>
                </a:extLst>
              </a:tr>
              <a:tr h="764305">
                <a:tc>
                  <a:txBody>
                    <a:bodyPr/>
                    <a:lstStyle/>
                    <a:p>
                      <a:pPr algn="ctr"/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45859893"/>
                  </a:ext>
                </a:extLst>
              </a:tr>
              <a:tr h="76430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BatangChe" panose="02030609000101010101" pitchFamily="49" charset="-127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77366213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464842" y="1513771"/>
            <a:ext cx="34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6573077" y="2056653"/>
            <a:ext cx="0" cy="22681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331291" y="2219409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780640" y="2942877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053327" y="1535992"/>
            <a:ext cx="661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2800" dirty="0">
                <a:latin typeface="Comic Sans MS" panose="030F0702030302020204" pitchFamily="66" charset="0"/>
              </a:rPr>
              <a:t>∞</a:t>
            </a:r>
            <a:endParaRPr lang="fr-FR" sz="28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859557" y="1564210"/>
            <a:ext cx="6619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2600" dirty="0">
                <a:latin typeface="Comic Sans MS" panose="030F0702030302020204" pitchFamily="66" charset="0"/>
              </a:rPr>
              <a:t>∞</a:t>
            </a:r>
            <a:endParaRPr lang="fr-FR" sz="26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8005239" y="2056652"/>
            <a:ext cx="0" cy="22681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/>
              <p:cNvSpPr txBox="1"/>
              <p:nvPr/>
            </p:nvSpPr>
            <p:spPr>
              <a:xfrm>
                <a:off x="6381076" y="1494666"/>
                <a:ext cx="346456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fr-FR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1400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ZoneText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076" y="1494666"/>
                <a:ext cx="346456" cy="5533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7825388" y="1565749"/>
                <a:ext cx="346456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fr-FR" b="1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388" y="1565749"/>
                <a:ext cx="346456" cy="392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ZoneTexte 26"/>
          <p:cNvSpPr txBox="1"/>
          <p:nvPr/>
        </p:nvSpPr>
        <p:spPr>
          <a:xfrm>
            <a:off x="6331291" y="3741049"/>
            <a:ext cx="602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542011" y="2129178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8537137" y="286757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537137" y="3629177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546955" y="3617938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─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038372" y="2129177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537137" y="212658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018905" y="287366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546955" y="2881321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018905" y="3621752"/>
            <a:ext cx="65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2400" b="1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95493" y="2184631"/>
                <a:ext cx="270069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(2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493" y="2184631"/>
                <a:ext cx="2700691" cy="461665"/>
              </a:xfrm>
              <a:prstGeom prst="rect">
                <a:avLst/>
              </a:prstGeom>
              <a:blipFill>
                <a:blip r:embed="rId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78271" y="2942877"/>
                <a:ext cx="25237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271" y="2942877"/>
                <a:ext cx="2523704" cy="461665"/>
              </a:xfrm>
              <a:prstGeom prst="rect">
                <a:avLst/>
              </a:prstGeom>
              <a:blipFill>
                <a:blip r:embed="rId6"/>
                <a:stretch>
                  <a:fillRect l="-3382" t="-10667" r="-1691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39631" y="3693954"/>
                <a:ext cx="19374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Signe de </a:t>
                </a:r>
                <a14:m>
                  <m:oMath xmlns:m="http://schemas.openxmlformats.org/officeDocument/2006/math">
                    <m:r>
                      <a:rPr lang="fr-FR" sz="2400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631" y="3693954"/>
                <a:ext cx="1937453" cy="461665"/>
              </a:xfrm>
              <a:prstGeom prst="rect">
                <a:avLst/>
              </a:prstGeom>
              <a:blipFill>
                <a:blip r:embed="rId7"/>
                <a:stretch>
                  <a:fillRect l="-4403" t="-10526" r="-2201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36"/>
          <p:cNvCxnSpPr/>
          <p:nvPr/>
        </p:nvCxnSpPr>
        <p:spPr>
          <a:xfrm>
            <a:off x="8061399" y="3557176"/>
            <a:ext cx="2794" cy="7809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9845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43 p 146 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683" y="3243126"/>
            <a:ext cx="7563010" cy="13968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84307" y="2452411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Résoudre les inéquations suivantes à l’aide d’un tableau de signes.</a:t>
            </a:r>
          </a:p>
        </p:txBody>
      </p:sp>
    </p:spTree>
    <p:extLst>
      <p:ext uri="{BB962C8B-B14F-4D97-AF65-F5344CB8AC3E}">
        <p14:creationId xmlns:p14="http://schemas.microsoft.com/office/powerpoint/2010/main" val="332420600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46 et 47 p 146 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84311" y="1985431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Résoudre les inéquations suivantes à l’aide d’un tableau de signes.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356" y="2683243"/>
            <a:ext cx="4292621" cy="364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9962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Activité 2 p 135 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15" y="1908310"/>
            <a:ext cx="9967103" cy="432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1369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420" y="1749284"/>
            <a:ext cx="7202493" cy="217749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420" y="4279000"/>
            <a:ext cx="5742336" cy="47852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420" y="4757528"/>
            <a:ext cx="6423858" cy="113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8380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Résolution d’équations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239252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Définition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7" y="3036593"/>
                <a:ext cx="9607763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On appelle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équation-produit</a:t>
                </a:r>
                <a:r>
                  <a:rPr lang="fr-FR" sz="2400" dirty="0">
                    <a:latin typeface="Comic Sans MS" panose="030F0702030302020204" pitchFamily="66" charset="0"/>
                  </a:rPr>
                  <a:t> toute équation du type</a:t>
                </a: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dirty="0"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𝒈</m:t>
                    </m:r>
                    <m:d>
                      <m:dPr>
                        <m:ctrlP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fr-FR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latin typeface="Comic Sans MS" panose="030F0702030302020204" pitchFamily="66" charset="0"/>
                  </a:rPr>
                  <a:t>où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sont des expressions algébriques.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036593"/>
                <a:ext cx="9607763" cy="1938992"/>
              </a:xfrm>
              <a:prstGeom prst="rect">
                <a:avLst/>
              </a:prstGeom>
              <a:blipFill>
                <a:blip r:embed="rId2"/>
                <a:stretch>
                  <a:fillRect l="-951" t="-2516" b="-62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Les équations produits</a:t>
            </a:r>
          </a:p>
        </p:txBody>
      </p:sp>
    </p:spTree>
    <p:extLst>
      <p:ext uri="{BB962C8B-B14F-4D97-AF65-F5344CB8AC3E}">
        <p14:creationId xmlns:p14="http://schemas.microsoft.com/office/powerpoint/2010/main" val="462066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Résolution d’équations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239252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84307" y="3036593"/>
                <a:ext cx="9607763" cy="2569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fr-FR" sz="2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400" b="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fr-FR" sz="24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fr-FR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fr-FR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i="1" dirty="0"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r>
                        <a:rPr lang="fr-FR" sz="2400" i="1" dirty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fr-FR" sz="2400" dirty="0">
                  <a:latin typeface="Comic Sans MS" panose="030F0702030302020204" pitchFamily="66" charset="0"/>
                </a:endParaRPr>
              </a:p>
              <a:p>
                <a:pPr algn="ctr">
                  <a:buClr>
                    <a:schemeClr val="accent1">
                      <a:lumMod val="75000"/>
                    </a:schemeClr>
                  </a:buClr>
                  <a:buSzPct val="145000"/>
                </a:pPr>
                <a:endParaRPr lang="fr-FR" sz="2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036593"/>
                <a:ext cx="9607763" cy="25691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2267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Résolution d’équations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3931166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Remarque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7" y="2546171"/>
            <a:ext cx="9607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Dire qu’un produit de facteurs est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nul</a:t>
            </a:r>
            <a:r>
              <a:rPr lang="fr-FR" sz="2400" dirty="0">
                <a:latin typeface="Comic Sans MS" panose="030F0702030302020204" pitchFamily="66" charset="0"/>
              </a:rPr>
              <a:t>, équivaut à dire que l’un au moins des facteurs est nul.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84307" y="178410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84306" y="4597049"/>
                <a:ext cx="960776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dirty="0">
                    <a:latin typeface="Comic Sans MS" panose="030F0702030302020204" pitchFamily="66" charset="0"/>
                  </a:rPr>
                  <a:t>Le cas particulier de l’équation-produit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b="1" i="1" dirty="0" err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𝒂𝒙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24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fr-FR" sz="24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équivaut 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1" i="1" dirty="0" err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ou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𝒄𝒙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fr-FR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/>
                  <a:t>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6" y="4597049"/>
                <a:ext cx="9607763" cy="830997"/>
              </a:xfrm>
              <a:prstGeom prst="rect">
                <a:avLst/>
              </a:prstGeom>
              <a:blipFill>
                <a:blip r:embed="rId2"/>
                <a:stretch>
                  <a:fillRect l="-951" t="-5882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132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 25 et 28 p 145 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32" y="2945095"/>
            <a:ext cx="6432317" cy="13353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232" y="4479241"/>
            <a:ext cx="6439846" cy="135483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84311" y="2026791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Résoudre les équations produits suivantes :</a:t>
            </a:r>
          </a:p>
        </p:txBody>
      </p:sp>
    </p:spTree>
    <p:extLst>
      <p:ext uri="{BB962C8B-B14F-4D97-AF65-F5344CB8AC3E}">
        <p14:creationId xmlns:p14="http://schemas.microsoft.com/office/powerpoint/2010/main" val="385876715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Problème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84312" y="2026791"/>
            <a:ext cx="6665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Sur le schéma, ABCD est un carré et ABE est un triangle rectangle en A, tel que AE = 3 cm. Tous les points sont distincts.</a:t>
            </a: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endParaRPr lang="fr-FR" sz="2400" dirty="0">
              <a:latin typeface="Comic Sans MS" panose="030F0702030302020204" pitchFamily="66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Quelle doit être la longueur du côté du carré ABCD pour que son aire soit égale à l’aire du triangle rectangle ABE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82746"/>
          <a:stretch/>
        </p:blipFill>
        <p:spPr>
          <a:xfrm>
            <a:off x="8540094" y="1851854"/>
            <a:ext cx="2411762" cy="317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081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Résolution d’équations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Mise en équation d’un problème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84307" y="3022255"/>
                <a:ext cx="960776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Choisir l’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inconnue</a:t>
                </a:r>
                <a:r>
                  <a:rPr lang="fr-FR" sz="2400" dirty="0">
                    <a:latin typeface="Comic Sans MS" panose="030F0702030302020204" pitchFamily="66" charset="0"/>
                  </a:rPr>
                  <a:t> : on repère la </a:t>
                </a:r>
                <a:r>
                  <a:rPr lang="fr-FR" sz="24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grandeur inconnue</a:t>
                </a:r>
                <a:r>
                  <a:rPr lang="fr-FR" sz="2400" dirty="0">
                    <a:latin typeface="Comic Sans MS" panose="030F0702030302020204" pitchFamily="66" charset="0"/>
                  </a:rPr>
                  <a:t> parmi celles exprimées dans l’énoncé. On la note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022255"/>
                <a:ext cx="9607763" cy="830997"/>
              </a:xfrm>
              <a:prstGeom prst="rect">
                <a:avLst/>
              </a:prstGeom>
              <a:blipFill>
                <a:blip r:embed="rId2"/>
                <a:stretch>
                  <a:fillRect l="-1585" t="-22794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484307" y="2420207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Méthode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484307" y="3882537"/>
                <a:ext cx="9607763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Mettre en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équation</a:t>
                </a:r>
                <a:r>
                  <a:rPr lang="fr-FR" sz="2400" dirty="0">
                    <a:latin typeface="Comic Sans MS" panose="030F0702030302020204" pitchFamily="66" charset="0"/>
                  </a:rPr>
                  <a:t> : on exprime les </a:t>
                </a:r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informations données </a:t>
                </a:r>
                <a:r>
                  <a:rPr lang="fr-FR" sz="2400" dirty="0">
                    <a:latin typeface="Comic Sans MS" panose="030F0702030302020204" pitchFamily="66" charset="0"/>
                  </a:rPr>
                  <a:t>dans l’énoncé en fonction de </a:t>
                </a:r>
                <a14:m>
                  <m:oMath xmlns:m="http://schemas.openxmlformats.org/officeDocument/2006/math">
                    <m:r>
                      <a:rPr lang="fr-FR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fr-FR" sz="2400" b="0" i="1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fr-FR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882537"/>
                <a:ext cx="9607763" cy="830997"/>
              </a:xfrm>
              <a:prstGeom prst="rect">
                <a:avLst/>
              </a:prstGeom>
              <a:blipFill>
                <a:blip r:embed="rId3"/>
                <a:stretch>
                  <a:fillRect l="-1585" t="-22794" r="-1268" b="-1617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484306" y="4753669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Résoudre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l’équation </a:t>
            </a:r>
            <a:r>
              <a:rPr lang="fr-FR" sz="2400" dirty="0">
                <a:latin typeface="Comic Sans MS" panose="030F0702030302020204" pitchFamily="66" charset="0"/>
              </a:rPr>
              <a:t>: se ramener à une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équation produit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6" y="5332103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Vérifier</a:t>
            </a:r>
            <a:r>
              <a:rPr lang="fr-FR" sz="2400" dirty="0">
                <a:latin typeface="Comic Sans MS" panose="030F0702030302020204" pitchFamily="66" charset="0"/>
              </a:rPr>
              <a:t> que les valeurs trouvées sont solutions du problème.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6" y="5825876"/>
            <a:ext cx="9607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Conclure.</a:t>
            </a:r>
          </a:p>
        </p:txBody>
      </p:sp>
    </p:spTree>
    <p:extLst>
      <p:ext uri="{BB962C8B-B14F-4D97-AF65-F5344CB8AC3E}">
        <p14:creationId xmlns:p14="http://schemas.microsoft.com/office/powerpoint/2010/main" val="1621873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6422</TotalTime>
  <Words>896</Words>
  <Application>Microsoft Office PowerPoint</Application>
  <PresentationFormat>Grand écran</PresentationFormat>
  <Paragraphs>222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4" baseType="lpstr">
      <vt:lpstr>BatangChe</vt:lpstr>
      <vt:lpstr>Arial</vt:lpstr>
      <vt:lpstr>Calibri</vt:lpstr>
      <vt:lpstr>Cambria Math</vt:lpstr>
      <vt:lpstr>Comic Sans MS</vt:lpstr>
      <vt:lpstr>Corbel</vt:lpstr>
      <vt:lpstr>Times New Roman</vt:lpstr>
      <vt:lpstr>Parallaxe</vt:lpstr>
      <vt:lpstr>Chapitre 7 :  Equations et inéquations</vt:lpstr>
      <vt:lpstr>I – Rappels</vt:lpstr>
      <vt:lpstr>Exercices </vt:lpstr>
      <vt:lpstr>II – Résolution d’équations</vt:lpstr>
      <vt:lpstr>II – Résolution d’équations</vt:lpstr>
      <vt:lpstr>II – Résolution d’équations</vt:lpstr>
      <vt:lpstr>Exercices 25 et 28 p 145 </vt:lpstr>
      <vt:lpstr>Problème</vt:lpstr>
      <vt:lpstr>II – Résolution d’équations</vt:lpstr>
      <vt:lpstr>Problème</vt:lpstr>
      <vt:lpstr>II – Résolution d’équations</vt:lpstr>
      <vt:lpstr>II – Résolution d’équations</vt:lpstr>
      <vt:lpstr>II – Résolution d’équations</vt:lpstr>
      <vt:lpstr>Exercices 36 et 37 p 145 </vt:lpstr>
      <vt:lpstr>III – Résolution d’inéquations</vt:lpstr>
      <vt:lpstr>III – Résolution d’inéquations</vt:lpstr>
      <vt:lpstr>III – Résolution d’inéquations</vt:lpstr>
      <vt:lpstr>Présentation PowerPoint</vt:lpstr>
      <vt:lpstr>Exercice 41 p 146 </vt:lpstr>
      <vt:lpstr>III – Résolution d’inéquations</vt:lpstr>
      <vt:lpstr>III – Résolution d’inéquations</vt:lpstr>
      <vt:lpstr>III – Résolution d’inéquations</vt:lpstr>
      <vt:lpstr>Présentation PowerPoint</vt:lpstr>
      <vt:lpstr>Exercice 43 p 146 </vt:lpstr>
      <vt:lpstr>Exercices 46 et 47 p 146 </vt:lpstr>
      <vt:lpstr>Activité 2 p 135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7 : Equations et inéquations</dc:title>
  <dc:creator>Megane Felt</dc:creator>
  <cp:lastModifiedBy>Toshiba</cp:lastModifiedBy>
  <cp:revision>303</cp:revision>
  <dcterms:created xsi:type="dcterms:W3CDTF">2016-09-03T15:57:04Z</dcterms:created>
  <dcterms:modified xsi:type="dcterms:W3CDTF">2017-01-28T23:42:09Z</dcterms:modified>
</cp:coreProperties>
</file>