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1" r:id="rId3"/>
    <p:sldId id="307" r:id="rId4"/>
    <p:sldId id="308" r:id="rId5"/>
    <p:sldId id="309" r:id="rId6"/>
    <p:sldId id="310" r:id="rId7"/>
    <p:sldId id="311" r:id="rId8"/>
    <p:sldId id="312" r:id="rId9"/>
    <p:sldId id="320" r:id="rId10"/>
    <p:sldId id="314" r:id="rId11"/>
    <p:sldId id="315" r:id="rId12"/>
    <p:sldId id="313" r:id="rId13"/>
    <p:sldId id="322" r:id="rId14"/>
    <p:sldId id="324" r:id="rId15"/>
    <p:sldId id="321" r:id="rId16"/>
    <p:sldId id="323" r:id="rId17"/>
    <p:sldId id="325" r:id="rId18"/>
    <p:sldId id="326" r:id="rId19"/>
    <p:sldId id="327" r:id="rId20"/>
    <p:sldId id="316" r:id="rId21"/>
    <p:sldId id="317" r:id="rId22"/>
    <p:sldId id="318" r:id="rId23"/>
    <p:sldId id="319" r:id="rId24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t>07/01/2017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07/01/2017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Chapitre 6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Probabilités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Calcul de probabilités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84307" y="3500478"/>
                <a:ext cx="1001871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probabilité p(A) d’un événement A vérifie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500478"/>
                <a:ext cx="10018716" cy="461665"/>
              </a:xfrm>
              <a:prstGeom prst="rect">
                <a:avLst/>
              </a:prstGeom>
              <a:blipFill>
                <a:blip r:embed="rId2"/>
                <a:stretch>
                  <a:fillRect l="-1521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484307" y="239753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Propriétés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7" y="297076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Dans une expérience aléatoire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7" y="396214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somme des probabilités</a:t>
            </a:r>
            <a:r>
              <a:rPr lang="fr-FR" sz="2400" dirty="0">
                <a:latin typeface="Comic Sans MS" panose="030F0702030302020204" pitchFamily="66" charset="0"/>
              </a:rPr>
              <a:t> des événements élémentaires vaut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7" y="4423808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probabilité d’un événement est la somme des probabilités des événements élémentaires qui le constituent.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84307" y="5211694"/>
                <a:ext cx="1001871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probabilité de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l’événement certain </a:t>
                </a:r>
                <a:r>
                  <a:rPr lang="fr-FR" sz="2400" dirty="0">
                    <a:latin typeface="Comic Sans MS" panose="030F0702030302020204" pitchFamily="66" charset="0"/>
                  </a:rPr>
                  <a:t>vaut 1 :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</m:d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211694"/>
                <a:ext cx="10018716" cy="461665"/>
              </a:xfrm>
              <a:prstGeom prst="rect">
                <a:avLst/>
              </a:prstGeom>
              <a:blipFill>
                <a:blip r:embed="rId3"/>
                <a:stretch>
                  <a:fillRect l="-1521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484307" y="5677186"/>
                <a:ext cx="1001871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probabilité de </a:t>
                </a:r>
                <a:r>
                  <a:rPr lang="fr-FR" sz="2400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l’événement impossible </a:t>
                </a:r>
                <a:r>
                  <a:rPr lang="fr-FR" sz="2400" dirty="0">
                    <a:latin typeface="Comic Sans MS" panose="030F0702030302020204" pitchFamily="66" charset="0"/>
                  </a:rPr>
                  <a:t>vaut 0 :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fr-FR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d>
                    <m:r>
                      <a:rPr lang="fr-FR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677186"/>
                <a:ext cx="10018716" cy="461665"/>
              </a:xfrm>
              <a:prstGeom prst="rect">
                <a:avLst/>
              </a:prstGeom>
              <a:blipFill>
                <a:blip r:embed="rId4"/>
                <a:stretch>
                  <a:fillRect l="-1521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917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4307" y="177468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7" y="2467180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Lorsque, dans une expérience aléatoire, toutes les issues ont la même probabilité de se réaliser, on dit que l’expérience est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équiprobable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84307" y="4966026"/>
                <a:ext cx="10018716" cy="6258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probabilité de chaque événement élémentaire est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966026"/>
                <a:ext cx="10018716" cy="625812"/>
              </a:xfrm>
              <a:prstGeom prst="rect">
                <a:avLst/>
              </a:prstGeom>
              <a:blipFill>
                <a:blip r:embed="rId2"/>
                <a:stretch>
                  <a:fillRect l="-1521" t="-16667" b="-215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484307" y="38118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Propriétés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307" y="4504361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Lors d’une expérience aléatoire ayant n issues équiprobables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484307" y="5579663"/>
                <a:ext cx="10018716" cy="633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probabilité d’un événement A est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fr-FR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fr-FR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𝑪𝒂𝒓𝒅</m:t>
                        </m:r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FR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579663"/>
                <a:ext cx="10018716" cy="633058"/>
              </a:xfrm>
              <a:prstGeom prst="rect">
                <a:avLst/>
              </a:prstGeom>
              <a:blipFill>
                <a:blip r:embed="rId3"/>
                <a:stretch>
                  <a:fillRect l="-1521" t="-15385" b="-201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5581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4311" y="189436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: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893" y="2212789"/>
            <a:ext cx="2876550" cy="27813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84312" y="2690950"/>
            <a:ext cx="6590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Dans le jeu précédent :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endParaRPr lang="fr-FR" sz="2400" dirty="0">
              <a:latin typeface="Comic Sans MS" panose="030F0702030302020204" pitchFamily="66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Décrire l’événement I : « obtenir un numéro impair ».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Calculer sa probabilité.</a:t>
            </a:r>
          </a:p>
        </p:txBody>
      </p:sp>
    </p:spTree>
    <p:extLst>
      <p:ext uri="{BB962C8B-B14F-4D97-AF65-F5344CB8AC3E}">
        <p14:creationId xmlns:p14="http://schemas.microsoft.com/office/powerpoint/2010/main" val="338288844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Probabilité d’un événement contraire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7" y="2364381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La probabilité de l’événement contraire d’un événement A est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883426" y="2937611"/>
                <a:ext cx="231531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d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426" y="2937611"/>
                <a:ext cx="2315314" cy="369332"/>
              </a:xfrm>
              <a:prstGeom prst="rect">
                <a:avLst/>
              </a:prstGeom>
              <a:blipFill>
                <a:blip r:embed="rId2"/>
                <a:stretch>
                  <a:fillRect l="-2895" t="-5000" r="-4474" b="-3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484307" y="368516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4. Probabilité d’une réunion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84307" y="4346851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Si A et B sont deux événements d’une expérience aléatoire, alors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3563513" y="4937909"/>
                <a:ext cx="49551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513" y="4937909"/>
                <a:ext cx="4955139" cy="369332"/>
              </a:xfrm>
              <a:prstGeom prst="rect">
                <a:avLst/>
              </a:prstGeom>
              <a:blipFill>
                <a:blip r:embed="rId3"/>
                <a:stretch>
                  <a:fillRect l="-1232" r="-1847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1484307" y="557411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Si A et B sont deux événements incompatibles, alors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oneTexte 20"/>
              <p:cNvSpPr txBox="1"/>
              <p:nvPr/>
            </p:nvSpPr>
            <p:spPr>
              <a:xfrm>
                <a:off x="4351304" y="6167488"/>
                <a:ext cx="336861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304" y="6167488"/>
                <a:ext cx="3368614" cy="369332"/>
              </a:xfrm>
              <a:prstGeom prst="rect">
                <a:avLst/>
              </a:prstGeom>
              <a:blipFill>
                <a:blip r:embed="rId4"/>
                <a:stretch>
                  <a:fillRect l="-199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60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5" grpId="0"/>
      <p:bldP spid="17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40 p 302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902" y="1431235"/>
            <a:ext cx="5867987" cy="519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6629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65 et 66 p 304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682" y="2182052"/>
            <a:ext cx="6706534" cy="357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62703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71 p 304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692" y="1484767"/>
            <a:ext cx="6865182" cy="130990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692" y="2676941"/>
            <a:ext cx="6865182" cy="386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804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73 et 74 p 304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448" y="1669771"/>
            <a:ext cx="7075294" cy="465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7699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38 p 302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314" y="1537252"/>
            <a:ext cx="6509204" cy="238456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464" y="4338376"/>
            <a:ext cx="6503034" cy="21889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98464" y="3938266"/>
            <a:ext cx="7739725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000" b="1" dirty="0">
                <a:latin typeface="Comic Sans MS" panose="030F0702030302020204" pitchFamily="66" charset="0"/>
              </a:rPr>
              <a:t>1.</a:t>
            </a:r>
            <a:r>
              <a:rPr lang="fr-FR" sz="2000" dirty="0">
                <a:latin typeface="Comic Sans MS" panose="030F0702030302020204" pitchFamily="66" charset="0"/>
              </a:rPr>
              <a:t> Représenter la situation à l’aide d’un diagramme de </a:t>
            </a:r>
            <a:r>
              <a:rPr lang="fr-FR" sz="2000" dirty="0" err="1">
                <a:latin typeface="Comic Sans MS" panose="030F0702030302020204" pitchFamily="66" charset="0"/>
              </a:rPr>
              <a:t>Venn</a:t>
            </a:r>
            <a:r>
              <a:rPr lang="fr-FR" sz="20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803752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79 p 304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35965" y="2886765"/>
            <a:ext cx="6877878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200" b="1" dirty="0">
                <a:latin typeface="Comic Sans MS" panose="030F0702030302020204" pitchFamily="66" charset="0"/>
              </a:rPr>
              <a:t>1.</a:t>
            </a:r>
            <a:r>
              <a:rPr lang="fr-FR" sz="2200" dirty="0">
                <a:latin typeface="Comic Sans MS" panose="030F0702030302020204" pitchFamily="66" charset="0"/>
              </a:rPr>
              <a:t> Représenter la situation à l’aide d’un diagramme de </a:t>
            </a:r>
            <a:r>
              <a:rPr lang="fr-FR" sz="2200" dirty="0" err="1">
                <a:latin typeface="Comic Sans MS" panose="030F0702030302020204" pitchFamily="66" charset="0"/>
              </a:rPr>
              <a:t>Venn</a:t>
            </a:r>
            <a:r>
              <a:rPr lang="fr-FR" sz="22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965" y="3667456"/>
            <a:ext cx="6780054" cy="24455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5966" y="1638155"/>
            <a:ext cx="6780054" cy="12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905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Vocabulaire des événements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10018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expérience aléatoire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est une expérience renouvelable dont les résultats possibles sont connus sans qu’on puisse déterminer lequel sera réalisé.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84307" y="4531904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événement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est un sous-ensemble de l’univers. Il peut toujours se décrire à l’aide d’issues.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4306" y="3624654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univers</a:t>
            </a:r>
            <a:r>
              <a:rPr lang="fr-FR" sz="2400" dirty="0">
                <a:latin typeface="Comic Sans MS" panose="030F0702030302020204" pitchFamily="66" charset="0"/>
              </a:rPr>
              <a:t> d’une expérience aléatoire est l’ensemble des issues (ou éventualités) possibles. On le note </a:t>
            </a:r>
            <a:r>
              <a:rPr lang="el-GR" sz="2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fr-F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84307" y="5362901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événement élémentaire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n’est formé que d’une seule issue.</a:t>
            </a: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5. Cas de plusieurs épreuves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4307" y="3752266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probabilité d’un événement est 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produit des probabilités </a:t>
            </a:r>
            <a:r>
              <a:rPr lang="fr-FR" sz="2400" dirty="0">
                <a:latin typeface="Comic Sans MS" panose="030F0702030302020204" pitchFamily="66" charset="0"/>
              </a:rPr>
              <a:t>sur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chemin</a:t>
            </a:r>
            <a:r>
              <a:rPr lang="fr-FR" sz="2400" dirty="0">
                <a:latin typeface="Comic Sans MS" panose="030F0702030302020204" pitchFamily="66" charset="0"/>
              </a:rPr>
              <a:t> conduisant à cet événement.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4307" y="314521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Propriétés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7" y="244558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On peut utiliser 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arbre pondéré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7" y="4675596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Au départ d’un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nœud</a:t>
            </a:r>
            <a:r>
              <a:rPr lang="fr-FR" sz="2400" dirty="0">
                <a:latin typeface="Comic Sans MS" panose="030F0702030302020204" pitchFamily="66" charset="0"/>
              </a:rPr>
              <a:t>, les branches portent des probabilités dont la somme est égale à 1.</a:t>
            </a:r>
          </a:p>
        </p:txBody>
      </p:sp>
    </p:spTree>
    <p:extLst>
      <p:ext uri="{BB962C8B-B14F-4D97-AF65-F5344CB8AC3E}">
        <p14:creationId xmlns:p14="http://schemas.microsoft.com/office/powerpoint/2010/main" val="2804962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4307" y="174928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17474" y="4070922"/>
            <a:ext cx="99523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On tire dans l’ordre une bille du sac vert, puis une bille du sac bleu et enfin une bille du sac rouge. On obtient alors un mot à 3 lettres.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endParaRPr lang="fr-FR" sz="2400" dirty="0">
              <a:latin typeface="Comic Sans MS" panose="030F0702030302020204" pitchFamily="66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1. Construire un arbre pondéré représentant cette situation.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2. Quelle est la probabilité d’obtenir le mot CIO ?</a:t>
            </a:r>
          </a:p>
        </p:txBody>
      </p:sp>
      <p:sp>
        <p:nvSpPr>
          <p:cNvPr id="3" name="Ellipse 2"/>
          <p:cNvSpPr/>
          <p:nvPr/>
        </p:nvSpPr>
        <p:spPr>
          <a:xfrm>
            <a:off x="3392285" y="2209106"/>
            <a:ext cx="1550505" cy="15505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5473013" y="1453714"/>
            <a:ext cx="1643269" cy="159026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7646505" y="2085047"/>
            <a:ext cx="1683026" cy="165652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3637722" y="2413750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366592" y="2656588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790394" y="3086680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761043" y="1711773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341437" y="2336848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7947788" y="2931122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8454686" y="2366656"/>
            <a:ext cx="483433" cy="499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710679" y="2413750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L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419534" y="2671971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C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863044" y="3094110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P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817774" y="1726339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P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400941" y="2354825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I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488024" y="2380902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O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984474" y="2966677"/>
            <a:ext cx="47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U</a:t>
            </a:r>
            <a:endParaRPr lang="fr-F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093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47 p 303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589" y="2509423"/>
            <a:ext cx="7638559" cy="23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08713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86 p 306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754" y="2319479"/>
            <a:ext cx="6799766" cy="356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9239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Vocabulaire des événements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84306" y="1692393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306" y="2531791"/>
            <a:ext cx="98330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Quels sont les univers des expériences aléatoires suivantes ?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endParaRPr lang="fr-FR" sz="2400" dirty="0">
              <a:latin typeface="Comic Sans MS" panose="030F0702030302020204" pitchFamily="66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E</a:t>
            </a:r>
            <a:r>
              <a:rPr lang="fr-FR" sz="2400" baseline="-25000" dirty="0">
                <a:latin typeface="Comic Sans MS" panose="030F0702030302020204" pitchFamily="66" charset="0"/>
              </a:rPr>
              <a:t>1</a:t>
            </a:r>
            <a:r>
              <a:rPr lang="fr-FR" sz="2400" dirty="0">
                <a:latin typeface="Comic Sans MS" panose="030F0702030302020204" pitchFamily="66" charset="0"/>
              </a:rPr>
              <a:t> : Lancer un dé à 6 faces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E</a:t>
            </a:r>
            <a:r>
              <a:rPr lang="fr-FR" sz="2400" baseline="-25000" dirty="0">
                <a:latin typeface="Comic Sans MS" panose="030F0702030302020204" pitchFamily="66" charset="0"/>
              </a:rPr>
              <a:t>2</a:t>
            </a:r>
            <a:r>
              <a:rPr lang="fr-FR" sz="2400" dirty="0">
                <a:latin typeface="Comic Sans MS" panose="030F0702030302020204" pitchFamily="66" charset="0"/>
              </a:rPr>
              <a:t> : Lancer une pièce de monnaie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E</a:t>
            </a:r>
            <a:r>
              <a:rPr lang="fr-FR" sz="2400" baseline="-25000" dirty="0">
                <a:latin typeface="Comic Sans MS" panose="030F0702030302020204" pitchFamily="66" charset="0"/>
              </a:rPr>
              <a:t>3</a:t>
            </a:r>
            <a:r>
              <a:rPr lang="fr-FR" sz="2400" dirty="0">
                <a:latin typeface="Comic Sans MS" panose="030F0702030302020204" pitchFamily="66" charset="0"/>
              </a:rPr>
              <a:t> : Lancer 2 dés à 6 faces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799691" y="3331313"/>
            <a:ext cx="5300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E</a:t>
            </a:r>
            <a:r>
              <a:rPr lang="fr-FR" sz="2000" baseline="-25000" dirty="0">
                <a:latin typeface="Comic Sans MS" panose="030F0702030302020204" pitchFamily="66" charset="0"/>
              </a:rPr>
              <a:t>1</a:t>
            </a:r>
            <a:r>
              <a:rPr lang="fr-FR" sz="2000" dirty="0">
                <a:latin typeface="Comic Sans MS" panose="030F0702030302020204" pitchFamily="66" charset="0"/>
              </a:rPr>
              <a:t> : </a:t>
            </a:r>
            <a:r>
              <a:rPr lang="fr-FR" sz="2000" dirty="0">
                <a:latin typeface="Comic Sans MS" panose="030F0702030302020204" pitchFamily="66" charset="0"/>
                <a:ea typeface="Cambria Math" panose="02040503050406030204" pitchFamily="18" charset="0"/>
              </a:rPr>
              <a:t>Ω = {1;2;3;4;5;6}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E</a:t>
            </a:r>
            <a:r>
              <a:rPr lang="fr-FR" sz="2000" baseline="-25000" dirty="0">
                <a:latin typeface="Comic Sans MS" panose="030F0702030302020204" pitchFamily="66" charset="0"/>
              </a:rPr>
              <a:t>2</a:t>
            </a:r>
            <a:r>
              <a:rPr lang="fr-FR" sz="2000" dirty="0">
                <a:latin typeface="Comic Sans MS" panose="030F0702030302020204" pitchFamily="66" charset="0"/>
              </a:rPr>
              <a:t> : </a:t>
            </a:r>
            <a:r>
              <a:rPr lang="fr-FR" sz="2000" dirty="0">
                <a:latin typeface="Comic Sans MS" panose="030F0702030302020204" pitchFamily="66" charset="0"/>
                <a:ea typeface="Cambria Math" panose="02040503050406030204" pitchFamily="18" charset="0"/>
              </a:rPr>
              <a:t>Ω = {P;F}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E</a:t>
            </a:r>
            <a:r>
              <a:rPr lang="fr-FR" sz="2000" baseline="-25000" dirty="0">
                <a:latin typeface="Comic Sans MS" panose="030F0702030302020204" pitchFamily="66" charset="0"/>
              </a:rPr>
              <a:t>3</a:t>
            </a:r>
            <a:r>
              <a:rPr lang="fr-FR" sz="2000" dirty="0">
                <a:latin typeface="Comic Sans MS" panose="030F0702030302020204" pitchFamily="66" charset="0"/>
              </a:rPr>
              <a:t> : </a:t>
            </a:r>
            <a:r>
              <a:rPr lang="fr-FR" sz="2000" dirty="0">
                <a:latin typeface="Comic Sans MS" panose="030F0702030302020204" pitchFamily="66" charset="0"/>
                <a:ea typeface="Cambria Math" panose="02040503050406030204" pitchFamily="18" charset="0"/>
              </a:rPr>
              <a:t>Ω = {(1,1);(1,2);(1,3);…;(6,4);(6,5);(6;6)}</a:t>
            </a:r>
          </a:p>
        </p:txBody>
      </p:sp>
    </p:spTree>
    <p:extLst>
      <p:ext uri="{BB962C8B-B14F-4D97-AF65-F5344CB8AC3E}">
        <p14:creationId xmlns:p14="http://schemas.microsoft.com/office/powerpoint/2010/main" val="230570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Vocabulaire des événements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Soient deux événements A et 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3036593"/>
                <a:ext cx="569373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L’événement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et B</a:t>
                </a:r>
                <a:r>
                  <a:rPr lang="fr-FR" sz="2400" dirty="0">
                    <a:latin typeface="Comic Sans MS" panose="030F0702030302020204" pitchFamily="66" charset="0"/>
                  </a:rPr>
                  <a:t>, noté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fr-F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est constitué des éléments communs à A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ET</a:t>
                </a:r>
                <a:r>
                  <a:rPr lang="fr-FR" sz="2400" dirty="0">
                    <a:latin typeface="Comic Sans MS" panose="030F0702030302020204" pitchFamily="66" charset="0"/>
                  </a:rPr>
                  <a:t> B.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36593"/>
                <a:ext cx="5693733" cy="1200329"/>
              </a:xfrm>
              <a:prstGeom prst="rect">
                <a:avLst/>
              </a:prstGeom>
              <a:blipFill>
                <a:blip r:embed="rId2"/>
                <a:stretch>
                  <a:fillRect l="-2674" t="-15736" r="-2995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Réunion et intersection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8120" y="2738313"/>
            <a:ext cx="2850833" cy="17968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84307" y="4924066"/>
                <a:ext cx="599091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L’événement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A ou B</a:t>
                </a:r>
                <a:r>
                  <a:rPr lang="fr-FR" sz="2400" dirty="0">
                    <a:latin typeface="Comic Sans MS" panose="030F0702030302020204" pitchFamily="66" charset="0"/>
                  </a:rPr>
                  <a:t>, noté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fr-FR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est constitué des éléments appartenant à A</a:t>
                </a:r>
                <a:r>
                  <a:rPr lang="fr-FR" sz="24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OU</a:t>
                </a:r>
                <a:r>
                  <a:rPr lang="fr-FR" sz="2400" dirty="0">
                    <a:latin typeface="Comic Sans MS" panose="030F0702030302020204" pitchFamily="66" charset="0"/>
                  </a:rPr>
                  <a:t> B.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924066"/>
                <a:ext cx="5990913" cy="1200329"/>
              </a:xfrm>
              <a:prstGeom prst="rect">
                <a:avLst/>
              </a:prstGeom>
              <a:blipFill>
                <a:blip r:embed="rId4"/>
                <a:stretch>
                  <a:fillRect l="-2543" t="-15736" r="-610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8120" y="4628881"/>
            <a:ext cx="286512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665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Vocabulaire des événements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392525"/>
            <a:ext cx="7819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Deux événements sont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incompatibles</a:t>
            </a:r>
            <a:r>
              <a:rPr lang="fr-FR" sz="2400" dirty="0">
                <a:latin typeface="Comic Sans MS" panose="030F0702030302020204" pitchFamily="66" charset="0"/>
              </a:rPr>
              <a:t> quand leur intersection est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vide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Evénements incompatibles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84307" y="4692465"/>
                <a:ext cx="6722433" cy="1201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L’événement contraire</a:t>
                </a:r>
                <a:r>
                  <a:rPr lang="fr-FR" sz="2400" dirty="0">
                    <a:latin typeface="Comic Sans MS" panose="030F0702030302020204" pitchFamily="66" charset="0"/>
                  </a:rPr>
                  <a:t> d’un événement A, noté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est constitué de tous les éléments de l’univers n’appartenant pas à A.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692465"/>
                <a:ext cx="6722433" cy="1201098"/>
              </a:xfrm>
              <a:prstGeom prst="rect">
                <a:avLst/>
              </a:prstGeom>
              <a:blipFill>
                <a:blip r:embed="rId2"/>
                <a:stretch>
                  <a:fillRect l="-1360" t="-4061" r="-453" b="-111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484307" y="3973003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4. Evénements contraires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4600" y="2231195"/>
            <a:ext cx="2618423" cy="164328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6973" y="4402112"/>
            <a:ext cx="27336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3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p 301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760" y="1513492"/>
            <a:ext cx="6976888" cy="88709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024" y="1654417"/>
            <a:ext cx="4105556" cy="51612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2764" y="2537748"/>
            <a:ext cx="7131813" cy="208969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8605" y="4643114"/>
            <a:ext cx="6435804" cy="214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942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2564804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loi de probabilité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sur un univers associe à chaque issue qui le réalise un nombre compris entre 0 et 1 appelé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probabilité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Loi de probabilité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50417"/>
              </p:ext>
            </p:extLst>
          </p:nvPr>
        </p:nvGraphicFramePr>
        <p:xfrm>
          <a:off x="2149944" y="4089176"/>
          <a:ext cx="8128001" cy="74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86404619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6209993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8803283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6392784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05631036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4965138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457313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baseline="0" dirty="0">
                          <a:latin typeface="Comic Sans MS" panose="030F0702030302020204" pitchFamily="66" charset="0"/>
                        </a:rPr>
                        <a:t>k</a:t>
                      </a:r>
                      <a:r>
                        <a:rPr lang="fr-FR" b="0" baseline="-25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fr-FR" sz="1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fr-FR" sz="1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…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fr-FR" sz="1800" b="0" i="0" u="none" strike="noStrike" kern="1200" cap="none" spc="0" normalizeH="0" baseline="-2500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Total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61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baseline="0" dirty="0">
                          <a:latin typeface="Comic Sans MS" panose="030F0702030302020204" pitchFamily="66" charset="0"/>
                        </a:rPr>
                        <a:t>p</a:t>
                      </a:r>
                      <a:r>
                        <a:rPr lang="fr-FR" b="0" baseline="-25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fr-FR" sz="1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fr-FR" sz="1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…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fr-FR" sz="1800" b="0" i="0" u="none" strike="noStrike" kern="1200" cap="none" spc="0" normalizeH="0" baseline="-2500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</a:t>
                      </a:r>
                      <a:endParaRPr lang="fr-FR" b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184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976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Probabilité d’un événement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248240"/>
                  </p:ext>
                </p:extLst>
              </p:nvPr>
            </p:nvGraphicFramePr>
            <p:xfrm>
              <a:off x="2149944" y="5038074"/>
              <a:ext cx="8128001" cy="977646"/>
            </p:xfrm>
            <a:graphic>
              <a:graphicData uri="http://schemas.openxmlformats.org/drawingml/2006/table">
                <a:tbl>
                  <a:tblPr firstRow="1" bandRow="1">
                    <a:tableStyleId>{BC89EF96-8CEA-46FF-86C4-4CE0E7609802}</a:tableStyleId>
                  </a:tblPr>
                  <a:tblGrid>
                    <a:gridCol w="1161143">
                      <a:extLst>
                        <a:ext uri="{9D8B030D-6E8A-4147-A177-3AD203B41FA5}">
                          <a16:colId xmlns:a16="http://schemas.microsoft.com/office/drawing/2014/main" val="3864046195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262099935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788032833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406392784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3056310362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249651383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4573136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>
                              <a:latin typeface="Comic Sans MS" panose="030F0702030302020204" pitchFamily="66" charset="0"/>
                            </a:rPr>
                            <a:t>Issues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0" baseline="0" dirty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fr-FR" b="0" baseline="-250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2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3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4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5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Total</a:t>
                          </a:r>
                          <a:endParaRPr lang="fr-FR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036112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Comic Sans MS" panose="030F0702030302020204" pitchFamily="66" charset="0"/>
                            </a:rPr>
                            <a:t>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b="0" baseline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fr-FR" sz="1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fr-FR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981841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248240"/>
                  </p:ext>
                </p:extLst>
              </p:nvPr>
            </p:nvGraphicFramePr>
            <p:xfrm>
              <a:off x="2149944" y="5038074"/>
              <a:ext cx="8128001" cy="977646"/>
            </p:xfrm>
            <a:graphic>
              <a:graphicData uri="http://schemas.openxmlformats.org/drawingml/2006/table">
                <a:tbl>
                  <a:tblPr firstRow="1" bandRow="1">
                    <a:tableStyleId>{BC89EF96-8CEA-46FF-86C4-4CE0E7609802}</a:tableStyleId>
                  </a:tblPr>
                  <a:tblGrid>
                    <a:gridCol w="1161143">
                      <a:extLst>
                        <a:ext uri="{9D8B030D-6E8A-4147-A177-3AD203B41FA5}">
                          <a16:colId xmlns:a16="http://schemas.microsoft.com/office/drawing/2014/main" val="3864046195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262099935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788032833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406392784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3056310362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249651383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4573136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>
                              <a:latin typeface="Comic Sans MS" panose="030F0702030302020204" pitchFamily="66" charset="0"/>
                            </a:rPr>
                            <a:t>Issues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0" baseline="0" dirty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fr-FR" b="0" baseline="-250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2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3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4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5</a:t>
                          </a:r>
                          <a:endParaRPr lang="fr-FR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Total</a:t>
                          </a:r>
                          <a:endParaRPr lang="fr-FR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03611203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Comic Sans MS" panose="030F0702030302020204" pitchFamily="66" charset="0"/>
                            </a:rPr>
                            <a:t>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053" t="-65000" r="-503684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65000" r="-401047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65000" r="-301047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000" t="-65000" r="-201047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2632" t="-65000" r="-102105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fr-FR" sz="1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omic Sans MS" panose="030F0702030302020204" pitchFamily="66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fr-FR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981841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 7"/>
          <p:cNvSpPr/>
          <p:nvPr/>
        </p:nvSpPr>
        <p:spPr>
          <a:xfrm>
            <a:off x="1484307" y="174928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: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889" y="1798418"/>
            <a:ext cx="2876550" cy="27813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788" y="2868724"/>
            <a:ext cx="7236101" cy="109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6358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12 p 300 et 63 p 304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504" y="2036557"/>
            <a:ext cx="7172325" cy="16002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504" y="4298681"/>
            <a:ext cx="7067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240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6325</TotalTime>
  <Words>719</Words>
  <Application>Microsoft Office PowerPoint</Application>
  <PresentationFormat>Grand écran</PresentationFormat>
  <Paragraphs>147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Corbel</vt:lpstr>
      <vt:lpstr>Parallaxe</vt:lpstr>
      <vt:lpstr>Chapitre 6 :  Probabilités</vt:lpstr>
      <vt:lpstr>I – Vocabulaire des événements</vt:lpstr>
      <vt:lpstr>I – Vocabulaire des événements</vt:lpstr>
      <vt:lpstr>I – Vocabulaire des événements</vt:lpstr>
      <vt:lpstr>I – Vocabulaire des événements</vt:lpstr>
      <vt:lpstr>Exercices p 301</vt:lpstr>
      <vt:lpstr>II – Probabilité d’un événement</vt:lpstr>
      <vt:lpstr>II – Probabilité d’un événement</vt:lpstr>
      <vt:lpstr>Exercices 12 p 300 et 63 p 304</vt:lpstr>
      <vt:lpstr>II – Probabilité d’un événement</vt:lpstr>
      <vt:lpstr>II – Probabilité d’un événement</vt:lpstr>
      <vt:lpstr>II – Probabilité d’un événement</vt:lpstr>
      <vt:lpstr>II – Probabilité d’un événement</vt:lpstr>
      <vt:lpstr>Exercice 40 p 302</vt:lpstr>
      <vt:lpstr>Exercices 65 et 66 p 304</vt:lpstr>
      <vt:lpstr>Exercice 71 p 304</vt:lpstr>
      <vt:lpstr>Exercices 73 et 74 p 304</vt:lpstr>
      <vt:lpstr>Exercice 38 p 302</vt:lpstr>
      <vt:lpstr>Exercice 79 p 304</vt:lpstr>
      <vt:lpstr>II – Probabilité d’un événement</vt:lpstr>
      <vt:lpstr>II – Probabilité d’un événement</vt:lpstr>
      <vt:lpstr>Exercice 47 p 303</vt:lpstr>
      <vt:lpstr>Exercice 86 p 306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:  Géométrie plane</dc:title>
  <dc:creator>Megane Felt</dc:creator>
  <cp:lastModifiedBy>Megane Felt</cp:lastModifiedBy>
  <cp:revision>271</cp:revision>
  <dcterms:created xsi:type="dcterms:W3CDTF">2016-09-03T15:57:04Z</dcterms:created>
  <dcterms:modified xsi:type="dcterms:W3CDTF">2017-01-07T18:48:59Z</dcterms:modified>
</cp:coreProperties>
</file>