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9" r:id="rId10"/>
    <p:sldId id="290" r:id="rId11"/>
    <p:sldId id="291" r:id="rId12"/>
    <p:sldId id="292" r:id="rId13"/>
    <p:sldId id="295" r:id="rId14"/>
    <p:sldId id="296" r:id="rId15"/>
    <p:sldId id="293" r:id="rId16"/>
    <p:sldId id="294" r:id="rId17"/>
    <p:sldId id="297" r:id="rId18"/>
    <p:sldId id="304" r:id="rId19"/>
    <p:sldId id="305" r:id="rId20"/>
    <p:sldId id="306" r:id="rId21"/>
    <p:sldId id="303" r:id="rId22"/>
    <p:sldId id="302" r:id="rId23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73CE8-2121-45B9-AAED-175B32D45A5A}" type="datetimeFigureOut">
              <a:rPr lang="fr-FR" smtClean="0"/>
              <a:t>01/01/2017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59BCD-F67C-45FB-A960-A8E4EA71AB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758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794C0-B763-47CB-861D-15E57D4C8A29}" type="datetimeFigureOut">
              <a:rPr lang="fr-FR" smtClean="0"/>
              <a:pPr/>
              <a:t>01/01/2017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BA27E-315A-42EC-907A-7AEEA37823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75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3813-C7A5-4134-93BB-A586804C7BDD}" type="datetime1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7E2E-A94C-4B7E-96F0-7C7E3CA821CE}" type="datetime1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56D4-71DC-4FE0-AEAD-3B5FB31EA60D}" type="datetime1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0777-B988-4283-8CB5-DDB251F4973C}" type="datetime1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5301-F3C3-4B22-A9A9-8E5901859569}" type="datetime1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CDB6-F5AD-4FBE-9028-FB2B32A0395F}" type="datetime1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4BEF-7610-493D-9FDF-9031E477FC8E}" type="datetime1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BCAB-1AC4-4144-8F46-FBEC35274F6A}" type="datetime1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4F6D-0E91-4E4A-9242-18831DB4EECE}" type="datetime1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EE34-1512-4001-8192-6A053DFEF09D}" type="datetime1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80C6-B09D-48FD-A124-E851352203BE}" type="datetime1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E36D-BA96-4EF7-9C85-014ED191D7DA}" type="datetime1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8FFC-CF52-4EB8-B6F8-BB12DCE7DA00}" type="datetime1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485-8BF0-4EFF-8582-08916DA796F0}" type="datetime1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FD6B-0ECD-4903-B2AC-239B722A4E53}" type="datetime1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94CE-8743-4E36-A3BC-23E5189BDAB9}" type="datetime1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3F94-7C0A-4237-81A9-8C5364D5F3AD}" type="datetime1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26CFC1-2817-4DC0-9B0E-AD7D97DFE9A5}" type="datetime1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Chapitre 5 : </a:t>
            </a:r>
            <a:br>
              <a:rPr lang="fr-FR" dirty="0">
                <a:latin typeface="Comic Sans MS" panose="030F0702030302020204" pitchFamily="66" charset="0"/>
              </a:rPr>
            </a:br>
            <a:r>
              <a:rPr lang="fr-FR" dirty="0">
                <a:latin typeface="Comic Sans MS" panose="030F0702030302020204" pitchFamily="66" charset="0"/>
              </a:rPr>
              <a:t>Statistiques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3200" dirty="0">
                <a:latin typeface="Comic Sans MS" panose="030F0702030302020204" pitchFamily="66" charset="0"/>
              </a:rPr>
              <a:t>Seconde 11</a:t>
            </a:r>
          </a:p>
          <a:p>
            <a:r>
              <a:rPr lang="fr-FR" dirty="0">
                <a:latin typeface="Comic Sans MS" panose="030F0702030302020204" pitchFamily="66" charset="0"/>
              </a:rPr>
              <a:t>Mme FELT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62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Caractéristiques de position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84307" y="1646420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Médiane et quartiles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84305" y="2381188"/>
            <a:ext cx="10168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Définitions :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4" y="3449519"/>
            <a:ext cx="98330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la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médiane M</a:t>
            </a:r>
            <a:r>
              <a:rPr lang="fr-FR" sz="2400" dirty="0">
                <a:latin typeface="Comic Sans MS" panose="030F0702030302020204" pitchFamily="66" charset="0"/>
              </a:rPr>
              <a:t> est la première valeur de la série pour laquelle la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fréquence cumulée croissante 0,50</a:t>
            </a:r>
            <a:r>
              <a:rPr lang="fr-FR" sz="2400" dirty="0">
                <a:latin typeface="Comic Sans MS" panose="030F0702030302020204" pitchFamily="66" charset="0"/>
              </a:rPr>
              <a:t> est atteinte ou dépassée.</a:t>
            </a:r>
          </a:p>
        </p:txBody>
      </p:sp>
      <p:sp>
        <p:nvSpPr>
          <p:cNvPr id="4" name="Rectangle 3"/>
          <p:cNvSpPr/>
          <p:nvPr/>
        </p:nvSpPr>
        <p:spPr>
          <a:xfrm>
            <a:off x="1484305" y="2946832"/>
            <a:ext cx="79351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Comic Sans MS" panose="030F0702030302020204" pitchFamily="66" charset="0"/>
              </a:rPr>
              <a:t>Dans le tableau des fréquences cumulées croissantes :</a:t>
            </a:r>
            <a:endParaRPr lang="fr-FR" sz="2400" dirty="0"/>
          </a:p>
        </p:txBody>
      </p:sp>
      <p:sp>
        <p:nvSpPr>
          <p:cNvPr id="13" name="Rectangle 12"/>
          <p:cNvSpPr/>
          <p:nvPr/>
        </p:nvSpPr>
        <p:spPr>
          <a:xfrm>
            <a:off x="1484304" y="4287017"/>
            <a:ext cx="98330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le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premier quartile Q1</a:t>
            </a:r>
            <a:r>
              <a:rPr lang="fr-FR" sz="2400" dirty="0">
                <a:latin typeface="Comic Sans MS" panose="030F0702030302020204" pitchFamily="66" charset="0"/>
              </a:rPr>
              <a:t> est la première valeur de la série pour laquelle la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fréquence cumulée croissante 0,25</a:t>
            </a:r>
            <a:r>
              <a:rPr lang="fr-FR" sz="2400" dirty="0">
                <a:latin typeface="Comic Sans MS" panose="030F0702030302020204" pitchFamily="66" charset="0"/>
              </a:rPr>
              <a:t> est atteinte ou dépassée.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484304" y="5460842"/>
            <a:ext cx="98330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le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troisième quartile Q3</a:t>
            </a:r>
            <a:r>
              <a:rPr lang="fr-FR" sz="2400" dirty="0">
                <a:latin typeface="Comic Sans MS" panose="030F0702030302020204" pitchFamily="66" charset="0"/>
              </a:rPr>
              <a:t> est la première valeur de la série pour laquelle la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fréquence cumulée croissante 0,75</a:t>
            </a:r>
            <a:r>
              <a:rPr lang="fr-FR" sz="2400" dirty="0">
                <a:latin typeface="Comic Sans MS" panose="030F0702030302020204" pitchFamily="66" charset="0"/>
              </a:rPr>
              <a:t> est atteinte ou dépassée.</a:t>
            </a:r>
          </a:p>
        </p:txBody>
      </p:sp>
    </p:spTree>
    <p:extLst>
      <p:ext uri="{BB962C8B-B14F-4D97-AF65-F5344CB8AC3E}">
        <p14:creationId xmlns:p14="http://schemas.microsoft.com/office/powerpoint/2010/main" val="19749781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0" grpId="0"/>
      <p:bldP spid="4" grpId="0"/>
      <p:bldP spid="13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Caractéristiques de position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484305" y="1877600"/>
            <a:ext cx="10168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Exemple :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5" y="2602581"/>
            <a:ext cx="98330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Voici le tableau des fréquences cumulées croissantes du nombre de frères et sœurs des élèves de 2</a:t>
            </a:r>
            <a:r>
              <a:rPr lang="fr-FR" sz="2400" baseline="30000" dirty="0">
                <a:latin typeface="Comic Sans MS" panose="030F0702030302020204" pitchFamily="66" charset="0"/>
              </a:rPr>
              <a:t>nde</a:t>
            </a:r>
            <a:r>
              <a:rPr lang="fr-FR" sz="2400" dirty="0">
                <a:latin typeface="Comic Sans MS" panose="030F0702030302020204" pitchFamily="66" charset="0"/>
              </a:rPr>
              <a:t>11 :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003031"/>
              </p:ext>
            </p:extLst>
          </p:nvPr>
        </p:nvGraphicFramePr>
        <p:xfrm>
          <a:off x="2336829" y="3565161"/>
          <a:ext cx="8128003" cy="1889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45988">
                  <a:extLst>
                    <a:ext uri="{9D8B030D-6E8A-4147-A177-3AD203B41FA5}">
                      <a16:colId xmlns:a16="http://schemas.microsoft.com/office/drawing/2014/main" val="636175830"/>
                    </a:ext>
                  </a:extLst>
                </a:gridCol>
                <a:gridCol w="1096403">
                  <a:extLst>
                    <a:ext uri="{9D8B030D-6E8A-4147-A177-3AD203B41FA5}">
                      <a16:colId xmlns:a16="http://schemas.microsoft.com/office/drawing/2014/main" val="2976035340"/>
                    </a:ext>
                  </a:extLst>
                </a:gridCol>
                <a:gridCol w="1096403">
                  <a:extLst>
                    <a:ext uri="{9D8B030D-6E8A-4147-A177-3AD203B41FA5}">
                      <a16:colId xmlns:a16="http://schemas.microsoft.com/office/drawing/2014/main" val="1743278017"/>
                    </a:ext>
                  </a:extLst>
                </a:gridCol>
                <a:gridCol w="1096403">
                  <a:extLst>
                    <a:ext uri="{9D8B030D-6E8A-4147-A177-3AD203B41FA5}">
                      <a16:colId xmlns:a16="http://schemas.microsoft.com/office/drawing/2014/main" val="1394464842"/>
                    </a:ext>
                  </a:extLst>
                </a:gridCol>
                <a:gridCol w="1096403">
                  <a:extLst>
                    <a:ext uri="{9D8B030D-6E8A-4147-A177-3AD203B41FA5}">
                      <a16:colId xmlns:a16="http://schemas.microsoft.com/office/drawing/2014/main" val="542617258"/>
                    </a:ext>
                  </a:extLst>
                </a:gridCol>
                <a:gridCol w="1096403">
                  <a:extLst>
                    <a:ext uri="{9D8B030D-6E8A-4147-A177-3AD203B41FA5}">
                      <a16:colId xmlns:a16="http://schemas.microsoft.com/office/drawing/2014/main" val="3553680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Nombre de frères</a:t>
                      </a:r>
                      <a:r>
                        <a:rPr lang="fr-FR" sz="2000" baseline="0" dirty="0"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 et sœurs</a:t>
                      </a:r>
                      <a:endParaRPr lang="fr-FR" sz="2000" dirty="0">
                        <a:solidFill>
                          <a:srgbClr val="00B05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4558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Effectif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9866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Fréquences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0,07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4150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FCC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988946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484305" y="5586504"/>
            <a:ext cx="98330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Déterminer la médiane, le premier et le troisième quartile de la série.</a:t>
            </a:r>
          </a:p>
        </p:txBody>
      </p:sp>
    </p:spTree>
    <p:extLst>
      <p:ext uri="{BB962C8B-B14F-4D97-AF65-F5344CB8AC3E}">
        <p14:creationId xmlns:p14="http://schemas.microsoft.com/office/powerpoint/2010/main" val="30237999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Caractéristiques de position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484305" y="2083860"/>
            <a:ext cx="10168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Remarque :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5" y="2880101"/>
            <a:ext cx="98330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La médiane correspond donc au deuxième quartile Q2.</a:t>
            </a:r>
          </a:p>
        </p:txBody>
      </p:sp>
    </p:spTree>
    <p:extLst>
      <p:ext uri="{BB962C8B-B14F-4D97-AF65-F5344CB8AC3E}">
        <p14:creationId xmlns:p14="http://schemas.microsoft.com/office/powerpoint/2010/main" val="36496507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Caractéristiques de position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84307" y="1646420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3. Courbe des fréquences cumulées croissantes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84307" y="2531181"/>
            <a:ext cx="10168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Méthode :</a:t>
            </a:r>
          </a:p>
        </p:txBody>
      </p:sp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275911"/>
              </p:ext>
            </p:extLst>
          </p:nvPr>
        </p:nvGraphicFramePr>
        <p:xfrm>
          <a:off x="2429662" y="3474757"/>
          <a:ext cx="8128005" cy="1889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331489">
                  <a:extLst>
                    <a:ext uri="{9D8B030D-6E8A-4147-A177-3AD203B41FA5}">
                      <a16:colId xmlns:a16="http://schemas.microsoft.com/office/drawing/2014/main" val="636175830"/>
                    </a:ext>
                  </a:extLst>
                </a:gridCol>
                <a:gridCol w="966086">
                  <a:extLst>
                    <a:ext uri="{9D8B030D-6E8A-4147-A177-3AD203B41FA5}">
                      <a16:colId xmlns:a16="http://schemas.microsoft.com/office/drawing/2014/main" val="2976035340"/>
                    </a:ext>
                  </a:extLst>
                </a:gridCol>
                <a:gridCol w="966086">
                  <a:extLst>
                    <a:ext uri="{9D8B030D-6E8A-4147-A177-3AD203B41FA5}">
                      <a16:colId xmlns:a16="http://schemas.microsoft.com/office/drawing/2014/main" val="1743278017"/>
                    </a:ext>
                  </a:extLst>
                </a:gridCol>
                <a:gridCol w="966086">
                  <a:extLst>
                    <a:ext uri="{9D8B030D-6E8A-4147-A177-3AD203B41FA5}">
                      <a16:colId xmlns:a16="http://schemas.microsoft.com/office/drawing/2014/main" val="1394464842"/>
                    </a:ext>
                  </a:extLst>
                </a:gridCol>
                <a:gridCol w="966086">
                  <a:extLst>
                    <a:ext uri="{9D8B030D-6E8A-4147-A177-3AD203B41FA5}">
                      <a16:colId xmlns:a16="http://schemas.microsoft.com/office/drawing/2014/main" val="542617258"/>
                    </a:ext>
                  </a:extLst>
                </a:gridCol>
                <a:gridCol w="966086">
                  <a:extLst>
                    <a:ext uri="{9D8B030D-6E8A-4147-A177-3AD203B41FA5}">
                      <a16:colId xmlns:a16="http://schemas.microsoft.com/office/drawing/2014/main" val="3553680987"/>
                    </a:ext>
                  </a:extLst>
                </a:gridCol>
                <a:gridCol w="966086">
                  <a:extLst>
                    <a:ext uri="{9D8B030D-6E8A-4147-A177-3AD203B41FA5}">
                      <a16:colId xmlns:a16="http://schemas.microsoft.com/office/drawing/2014/main" val="6368391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Temps consacré aux loisirs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[0;1[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[1;2[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[2;3[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[3;4[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[4;5[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[5;10]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4558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Effectif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9866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Fréquence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860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FCC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896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5725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394388" y="2770414"/>
            <a:ext cx="98330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Sur un papier millimétré on construit les points qui ont pour abscisse la valeur de fin de classe et pour ordonnée la FCC.</a:t>
            </a:r>
          </a:p>
        </p:txBody>
      </p:sp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099412"/>
              </p:ext>
            </p:extLst>
          </p:nvPr>
        </p:nvGraphicFramePr>
        <p:xfrm>
          <a:off x="2336827" y="651105"/>
          <a:ext cx="8128005" cy="1889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331489">
                  <a:extLst>
                    <a:ext uri="{9D8B030D-6E8A-4147-A177-3AD203B41FA5}">
                      <a16:colId xmlns:a16="http://schemas.microsoft.com/office/drawing/2014/main" val="636175830"/>
                    </a:ext>
                  </a:extLst>
                </a:gridCol>
                <a:gridCol w="966086">
                  <a:extLst>
                    <a:ext uri="{9D8B030D-6E8A-4147-A177-3AD203B41FA5}">
                      <a16:colId xmlns:a16="http://schemas.microsoft.com/office/drawing/2014/main" val="2976035340"/>
                    </a:ext>
                  </a:extLst>
                </a:gridCol>
                <a:gridCol w="966086">
                  <a:extLst>
                    <a:ext uri="{9D8B030D-6E8A-4147-A177-3AD203B41FA5}">
                      <a16:colId xmlns:a16="http://schemas.microsoft.com/office/drawing/2014/main" val="1743278017"/>
                    </a:ext>
                  </a:extLst>
                </a:gridCol>
                <a:gridCol w="966086">
                  <a:extLst>
                    <a:ext uri="{9D8B030D-6E8A-4147-A177-3AD203B41FA5}">
                      <a16:colId xmlns:a16="http://schemas.microsoft.com/office/drawing/2014/main" val="1394464842"/>
                    </a:ext>
                  </a:extLst>
                </a:gridCol>
                <a:gridCol w="966086">
                  <a:extLst>
                    <a:ext uri="{9D8B030D-6E8A-4147-A177-3AD203B41FA5}">
                      <a16:colId xmlns:a16="http://schemas.microsoft.com/office/drawing/2014/main" val="542617258"/>
                    </a:ext>
                  </a:extLst>
                </a:gridCol>
                <a:gridCol w="966086">
                  <a:extLst>
                    <a:ext uri="{9D8B030D-6E8A-4147-A177-3AD203B41FA5}">
                      <a16:colId xmlns:a16="http://schemas.microsoft.com/office/drawing/2014/main" val="3553680987"/>
                    </a:ext>
                  </a:extLst>
                </a:gridCol>
                <a:gridCol w="966086">
                  <a:extLst>
                    <a:ext uri="{9D8B030D-6E8A-4147-A177-3AD203B41FA5}">
                      <a16:colId xmlns:a16="http://schemas.microsoft.com/office/drawing/2014/main" val="6368391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Temps consacré aux loisirs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[0;1[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[1;2[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[2;3[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[3;4[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[4;5[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[5;10]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4558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Effectif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9866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Fréquence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860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FCC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896742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1752196" y="3614663"/>
            <a:ext cx="98330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Par exemple (1 ; 0), (2 ; 0,19), …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94388" y="4384781"/>
            <a:ext cx="98330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Pour trouver la médiane, on cherche l’antécédent de 0,5.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394387" y="4873186"/>
            <a:ext cx="98330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Pour trouver Q1, on cherche l’antécédent de 0,25.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394387" y="5359430"/>
            <a:ext cx="98330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Pour trouver Q3, on cherche l’antécédent de 0,75.</a:t>
            </a:r>
          </a:p>
        </p:txBody>
      </p:sp>
    </p:spTree>
    <p:extLst>
      <p:ext uri="{BB962C8B-B14F-4D97-AF65-F5344CB8AC3E}">
        <p14:creationId xmlns:p14="http://schemas.microsoft.com/office/powerpoint/2010/main" val="6059669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5" grpId="0"/>
      <p:bldP spid="17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III – Caractéristiques de dispersion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84307" y="1646420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Etendue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84305" y="2381188"/>
            <a:ext cx="10168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Définition :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4" y="3049933"/>
            <a:ext cx="98330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L’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étendue </a:t>
            </a:r>
            <a:r>
              <a:rPr lang="fr-FR" sz="2400" dirty="0">
                <a:latin typeface="Comic Sans MS" panose="030F0702030302020204" pitchFamily="66" charset="0"/>
              </a:rPr>
              <a:t>d’une série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fr-FR" sz="2400" dirty="0">
                <a:latin typeface="Comic Sans MS" panose="030F0702030302020204" pitchFamily="66" charset="0"/>
              </a:rPr>
              <a:t>statistique est la différence entre la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plus grande</a:t>
            </a:r>
            <a:r>
              <a:rPr lang="fr-FR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latin typeface="Comic Sans MS" panose="030F0702030302020204" pitchFamily="66" charset="0"/>
              </a:rPr>
              <a:t>valeur du caractère et la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plus petite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484304" y="4201377"/>
            <a:ext cx="10168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Exemples :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484304" y="4742119"/>
            <a:ext cx="98330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Quelle est l’étendue de la série statistique du nombre de frères et sœurs des élèves de 2</a:t>
            </a:r>
            <a:r>
              <a:rPr lang="fr-FR" sz="2400" baseline="30000" dirty="0">
                <a:latin typeface="Comic Sans MS" panose="030F0702030302020204" pitchFamily="66" charset="0"/>
              </a:rPr>
              <a:t>nde</a:t>
            </a:r>
            <a:r>
              <a:rPr lang="fr-FR" sz="2400" dirty="0">
                <a:latin typeface="Comic Sans MS" panose="030F0702030302020204" pitchFamily="66" charset="0"/>
              </a:rPr>
              <a:t> 11 ?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484303" y="5573116"/>
            <a:ext cx="98330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Quelle est l’étendue de la série statistique du temps que les élèves de 2</a:t>
            </a:r>
            <a:r>
              <a:rPr lang="fr-FR" sz="2400" baseline="30000" dirty="0">
                <a:latin typeface="Comic Sans MS" panose="030F0702030302020204" pitchFamily="66" charset="0"/>
              </a:rPr>
              <a:t>nde</a:t>
            </a:r>
            <a:r>
              <a:rPr lang="fr-FR" sz="2400" dirty="0">
                <a:latin typeface="Comic Sans MS" panose="030F0702030302020204" pitchFamily="66" charset="0"/>
              </a:rPr>
              <a:t> 11 consacrent aux loisirs ?</a:t>
            </a:r>
          </a:p>
        </p:txBody>
      </p:sp>
    </p:spTree>
    <p:extLst>
      <p:ext uri="{BB962C8B-B14F-4D97-AF65-F5344CB8AC3E}">
        <p14:creationId xmlns:p14="http://schemas.microsoft.com/office/powerpoint/2010/main" val="4819678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0" grpId="0"/>
      <p:bldP spid="14" grpId="0"/>
      <p:bldP spid="17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III – Caractéristiques de dispersion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84307" y="1646420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Intervalle interquartile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84305" y="2381188"/>
            <a:ext cx="10168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Définitions :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4" y="2878529"/>
            <a:ext cx="98330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L’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intervalle interquartile </a:t>
            </a:r>
            <a:r>
              <a:rPr lang="fr-FR" sz="2400" dirty="0">
                <a:latin typeface="Comic Sans MS" panose="030F0702030302020204" pitchFamily="66" charset="0"/>
              </a:rPr>
              <a:t>est l’intervalle [Q1;Q3]. Il contient au moins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50%</a:t>
            </a:r>
            <a:r>
              <a:rPr lang="fr-FR" sz="2400" dirty="0">
                <a:latin typeface="Comic Sans MS" panose="030F0702030302020204" pitchFamily="66" charset="0"/>
              </a:rPr>
              <a:t> des valeurs de la série.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84304" y="3691393"/>
            <a:ext cx="98330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L’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écart interquartile</a:t>
            </a:r>
            <a:r>
              <a:rPr lang="fr-FR" sz="2400" dirty="0">
                <a:latin typeface="Comic Sans MS" panose="030F0702030302020204" pitchFamily="66" charset="0"/>
              </a:rPr>
              <a:t> est la longueur de l’intervalle interquartile Q3-Q1.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484304" y="4665200"/>
            <a:ext cx="10168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Exemples :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484304" y="5205942"/>
            <a:ext cx="98330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Quel est l’intervalle interquartile de la série statistique du nombre de frères et sœurs des élèves de 2</a:t>
            </a:r>
            <a:r>
              <a:rPr lang="fr-FR" sz="2400" baseline="30000" dirty="0">
                <a:latin typeface="Comic Sans MS" panose="030F0702030302020204" pitchFamily="66" charset="0"/>
              </a:rPr>
              <a:t>nde</a:t>
            </a:r>
            <a:r>
              <a:rPr lang="fr-FR" sz="2400" dirty="0">
                <a:latin typeface="Comic Sans MS" panose="030F0702030302020204" pitchFamily="66" charset="0"/>
              </a:rPr>
              <a:t> 11 ?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Quel est l’écart interquartile ?</a:t>
            </a:r>
          </a:p>
        </p:txBody>
      </p:sp>
    </p:spTree>
    <p:extLst>
      <p:ext uri="{BB962C8B-B14F-4D97-AF65-F5344CB8AC3E}">
        <p14:creationId xmlns:p14="http://schemas.microsoft.com/office/powerpoint/2010/main" val="20990302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0" grpId="0"/>
      <p:bldP spid="13" grpId="0"/>
      <p:bldP spid="15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cxnSp>
        <p:nvCxnSpPr>
          <p:cNvPr id="5" name="Straight Connector 5"/>
          <p:cNvCxnSpPr/>
          <p:nvPr/>
        </p:nvCxnSpPr>
        <p:spPr>
          <a:xfrm>
            <a:off x="1579598" y="2527478"/>
            <a:ext cx="8819856" cy="54814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2"/>
          <p:cNvSpPr txBox="1"/>
          <p:nvPr/>
        </p:nvSpPr>
        <p:spPr>
          <a:xfrm>
            <a:off x="9044200" y="1701900"/>
            <a:ext cx="1746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Valeur du caractère</a:t>
            </a:r>
          </a:p>
        </p:txBody>
      </p:sp>
      <p:sp>
        <p:nvSpPr>
          <p:cNvPr id="7" name="Oval 3"/>
          <p:cNvSpPr/>
          <p:nvPr/>
        </p:nvSpPr>
        <p:spPr>
          <a:xfrm>
            <a:off x="2088097" y="3957761"/>
            <a:ext cx="219258" cy="2192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Oval 7"/>
          <p:cNvSpPr/>
          <p:nvPr/>
        </p:nvSpPr>
        <p:spPr>
          <a:xfrm>
            <a:off x="8986465" y="3985168"/>
            <a:ext cx="219258" cy="2192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Straight Connector 12"/>
          <p:cNvCxnSpPr/>
          <p:nvPr/>
        </p:nvCxnSpPr>
        <p:spPr>
          <a:xfrm flipV="1">
            <a:off x="2307355" y="2405559"/>
            <a:ext cx="0" cy="2438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3"/>
          <p:cNvCxnSpPr/>
          <p:nvPr/>
        </p:nvCxnSpPr>
        <p:spPr>
          <a:xfrm flipV="1">
            <a:off x="3018555" y="2405559"/>
            <a:ext cx="0" cy="2438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4"/>
          <p:cNvCxnSpPr/>
          <p:nvPr/>
        </p:nvCxnSpPr>
        <p:spPr>
          <a:xfrm flipV="1">
            <a:off x="3678955" y="2405559"/>
            <a:ext cx="0" cy="2438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5"/>
          <p:cNvCxnSpPr/>
          <p:nvPr/>
        </p:nvCxnSpPr>
        <p:spPr>
          <a:xfrm flipV="1">
            <a:off x="4339355" y="2418259"/>
            <a:ext cx="0" cy="2438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6"/>
          <p:cNvCxnSpPr/>
          <p:nvPr/>
        </p:nvCxnSpPr>
        <p:spPr>
          <a:xfrm flipV="1">
            <a:off x="5050555" y="2418259"/>
            <a:ext cx="0" cy="2438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7"/>
          <p:cNvCxnSpPr/>
          <p:nvPr/>
        </p:nvCxnSpPr>
        <p:spPr>
          <a:xfrm flipV="1">
            <a:off x="5710955" y="2418259"/>
            <a:ext cx="0" cy="2438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8"/>
          <p:cNvCxnSpPr/>
          <p:nvPr/>
        </p:nvCxnSpPr>
        <p:spPr>
          <a:xfrm flipV="1">
            <a:off x="6371651" y="2429669"/>
            <a:ext cx="0" cy="2438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9"/>
          <p:cNvCxnSpPr/>
          <p:nvPr/>
        </p:nvCxnSpPr>
        <p:spPr>
          <a:xfrm flipV="1">
            <a:off x="7082851" y="2429669"/>
            <a:ext cx="0" cy="2438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20"/>
          <p:cNvCxnSpPr/>
          <p:nvPr/>
        </p:nvCxnSpPr>
        <p:spPr>
          <a:xfrm flipV="1">
            <a:off x="7743251" y="2429669"/>
            <a:ext cx="0" cy="2438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21"/>
          <p:cNvCxnSpPr/>
          <p:nvPr/>
        </p:nvCxnSpPr>
        <p:spPr>
          <a:xfrm flipV="1">
            <a:off x="8403651" y="2442369"/>
            <a:ext cx="0" cy="2438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2"/>
          <p:cNvCxnSpPr/>
          <p:nvPr/>
        </p:nvCxnSpPr>
        <p:spPr>
          <a:xfrm flipV="1">
            <a:off x="9114851" y="2442369"/>
            <a:ext cx="0" cy="2438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3"/>
          <p:cNvCxnSpPr/>
          <p:nvPr/>
        </p:nvCxnSpPr>
        <p:spPr>
          <a:xfrm flipV="1">
            <a:off x="9775251" y="2442369"/>
            <a:ext cx="0" cy="2438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5"/>
          <p:cNvCxnSpPr>
            <a:stCxn id="7" idx="6"/>
            <a:endCxn id="8" idx="2"/>
          </p:cNvCxnSpPr>
          <p:nvPr/>
        </p:nvCxnSpPr>
        <p:spPr>
          <a:xfrm>
            <a:off x="2307355" y="4067390"/>
            <a:ext cx="6679110" cy="27407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9"/>
          <p:cNvSpPr/>
          <p:nvPr/>
        </p:nvSpPr>
        <p:spPr>
          <a:xfrm>
            <a:off x="6148671" y="3971464"/>
            <a:ext cx="219258" cy="2192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Oval 30"/>
          <p:cNvSpPr/>
          <p:nvPr/>
        </p:nvSpPr>
        <p:spPr>
          <a:xfrm>
            <a:off x="7273721" y="3971464"/>
            <a:ext cx="219258" cy="21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Oval 31"/>
          <p:cNvSpPr/>
          <p:nvPr/>
        </p:nvSpPr>
        <p:spPr>
          <a:xfrm>
            <a:off x="4435927" y="3957761"/>
            <a:ext cx="219258" cy="21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TextBox 32"/>
          <p:cNvSpPr txBox="1"/>
          <p:nvPr/>
        </p:nvSpPr>
        <p:spPr>
          <a:xfrm>
            <a:off x="5800219" y="4336247"/>
            <a:ext cx="2387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Médiane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33"/>
              <p:cNvSpPr txBox="1"/>
              <p:nvPr/>
            </p:nvSpPr>
            <p:spPr>
              <a:xfrm>
                <a:off x="4125935" y="4094797"/>
                <a:ext cx="135528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8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935" y="4094797"/>
                <a:ext cx="1355285" cy="461665"/>
              </a:xfrm>
              <a:prstGeom prst="rect">
                <a:avLst/>
              </a:prstGeom>
              <a:blipFill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36"/>
          <p:cNvCxnSpPr/>
          <p:nvPr/>
        </p:nvCxnSpPr>
        <p:spPr>
          <a:xfrm>
            <a:off x="7383350" y="3574763"/>
            <a:ext cx="0" cy="1892300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38"/>
          <p:cNvCxnSpPr/>
          <p:nvPr/>
        </p:nvCxnSpPr>
        <p:spPr>
          <a:xfrm>
            <a:off x="4545858" y="3574763"/>
            <a:ext cx="0" cy="1892300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4"/>
              <p:cNvSpPr txBox="1"/>
              <p:nvPr/>
            </p:nvSpPr>
            <p:spPr>
              <a:xfrm>
                <a:off x="6941692" y="4106575"/>
                <a:ext cx="135528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1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1692" y="4106575"/>
                <a:ext cx="1355285" cy="461665"/>
              </a:xfrm>
              <a:prstGeom prst="rect">
                <a:avLst/>
              </a:prstGeom>
              <a:blipFill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40"/>
          <p:cNvCxnSpPr/>
          <p:nvPr/>
        </p:nvCxnSpPr>
        <p:spPr>
          <a:xfrm flipV="1">
            <a:off x="4545556" y="5259268"/>
            <a:ext cx="2837794" cy="12700"/>
          </a:xfrm>
          <a:prstGeom prst="straightConnector1">
            <a:avLst/>
          </a:prstGeom>
          <a:ln w="5715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42"/>
          <p:cNvSpPr txBox="1"/>
          <p:nvPr/>
        </p:nvSpPr>
        <p:spPr>
          <a:xfrm>
            <a:off x="4819109" y="5263956"/>
            <a:ext cx="2808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70C0"/>
                </a:solidFill>
              </a:rPr>
              <a:t>Écart</a:t>
            </a:r>
            <a:r>
              <a:rPr lang="fr-FR" sz="2400" dirty="0">
                <a:solidFill>
                  <a:srgbClr val="0070C0"/>
                </a:solidFill>
              </a:rPr>
              <a:t> </a:t>
            </a:r>
            <a:r>
              <a:rPr lang="fr-FR" sz="2000" dirty="0">
                <a:solidFill>
                  <a:srgbClr val="0070C0"/>
                </a:solidFill>
              </a:rPr>
              <a:t>interquartile</a:t>
            </a:r>
            <a:endParaRPr lang="fr-FR" sz="2400" dirty="0">
              <a:solidFill>
                <a:srgbClr val="0070C0"/>
              </a:solidFill>
            </a:endParaRPr>
          </a:p>
        </p:txBody>
      </p:sp>
      <p:cxnSp>
        <p:nvCxnSpPr>
          <p:cNvPr id="34" name="Straight Connector 43"/>
          <p:cNvCxnSpPr/>
          <p:nvPr/>
        </p:nvCxnSpPr>
        <p:spPr>
          <a:xfrm>
            <a:off x="2197726" y="3574763"/>
            <a:ext cx="0" cy="2751305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44"/>
          <p:cNvCxnSpPr/>
          <p:nvPr/>
        </p:nvCxnSpPr>
        <p:spPr>
          <a:xfrm>
            <a:off x="9090512" y="3574763"/>
            <a:ext cx="1860" cy="2941805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45"/>
          <p:cNvCxnSpPr/>
          <p:nvPr/>
        </p:nvCxnSpPr>
        <p:spPr>
          <a:xfrm flipV="1">
            <a:off x="2267904" y="6130188"/>
            <a:ext cx="6824468" cy="17214"/>
          </a:xfrm>
          <a:prstGeom prst="straightConnector1">
            <a:avLst/>
          </a:prstGeom>
          <a:ln w="5715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52"/>
          <p:cNvSpPr txBox="1"/>
          <p:nvPr/>
        </p:nvSpPr>
        <p:spPr>
          <a:xfrm>
            <a:off x="5330499" y="6203521"/>
            <a:ext cx="28088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7030A0"/>
                </a:solidFill>
              </a:rPr>
              <a:t>Étendue</a:t>
            </a:r>
            <a:endParaRPr lang="fr-FR" sz="2400" dirty="0">
              <a:solidFill>
                <a:srgbClr val="7030A0"/>
              </a:solidFill>
            </a:endParaRPr>
          </a:p>
        </p:txBody>
      </p:sp>
      <p:cxnSp>
        <p:nvCxnSpPr>
          <p:cNvPr id="38" name="Straight Arrow Connector 56"/>
          <p:cNvCxnSpPr/>
          <p:nvPr/>
        </p:nvCxnSpPr>
        <p:spPr>
          <a:xfrm flipV="1">
            <a:off x="2228376" y="3595415"/>
            <a:ext cx="2317180" cy="1253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58"/>
          <p:cNvCxnSpPr/>
          <p:nvPr/>
        </p:nvCxnSpPr>
        <p:spPr>
          <a:xfrm>
            <a:off x="4561306" y="3594361"/>
            <a:ext cx="1688105" cy="4086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60"/>
          <p:cNvCxnSpPr/>
          <p:nvPr/>
        </p:nvCxnSpPr>
        <p:spPr>
          <a:xfrm>
            <a:off x="6233943" y="3594361"/>
            <a:ext cx="1149407" cy="11364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62"/>
          <p:cNvCxnSpPr/>
          <p:nvPr/>
        </p:nvCxnSpPr>
        <p:spPr>
          <a:xfrm>
            <a:off x="7425003" y="3606897"/>
            <a:ext cx="1665508" cy="7701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66"/>
          <p:cNvSpPr txBox="1"/>
          <p:nvPr/>
        </p:nvSpPr>
        <p:spPr>
          <a:xfrm>
            <a:off x="3114486" y="3212831"/>
            <a:ext cx="602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25%</a:t>
            </a:r>
          </a:p>
        </p:txBody>
      </p:sp>
      <p:sp>
        <p:nvSpPr>
          <p:cNvPr id="43" name="TextBox 67"/>
          <p:cNvSpPr txBox="1"/>
          <p:nvPr/>
        </p:nvSpPr>
        <p:spPr>
          <a:xfrm>
            <a:off x="5217412" y="3225195"/>
            <a:ext cx="602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25%</a:t>
            </a:r>
          </a:p>
        </p:txBody>
      </p:sp>
      <p:sp>
        <p:nvSpPr>
          <p:cNvPr id="44" name="TextBox 68"/>
          <p:cNvSpPr txBox="1"/>
          <p:nvPr/>
        </p:nvSpPr>
        <p:spPr>
          <a:xfrm>
            <a:off x="6625369" y="3237367"/>
            <a:ext cx="602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25%</a:t>
            </a:r>
          </a:p>
        </p:txBody>
      </p:sp>
      <p:sp>
        <p:nvSpPr>
          <p:cNvPr id="45" name="TextBox 69"/>
          <p:cNvSpPr txBox="1"/>
          <p:nvPr/>
        </p:nvSpPr>
        <p:spPr>
          <a:xfrm>
            <a:off x="8033327" y="3249942"/>
            <a:ext cx="602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25%</a:t>
            </a:r>
          </a:p>
        </p:txBody>
      </p:sp>
      <p:sp>
        <p:nvSpPr>
          <p:cNvPr id="46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Résumé</a:t>
            </a:r>
          </a:p>
        </p:txBody>
      </p:sp>
      <p:sp>
        <p:nvSpPr>
          <p:cNvPr id="10" name="TextBox 11"/>
          <p:cNvSpPr txBox="1"/>
          <p:nvPr/>
        </p:nvSpPr>
        <p:spPr>
          <a:xfrm>
            <a:off x="8252652" y="4230377"/>
            <a:ext cx="2387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Valeur maximale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1309409" y="4190685"/>
            <a:ext cx="2387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Valeur minimale</a:t>
            </a:r>
          </a:p>
        </p:txBody>
      </p:sp>
    </p:spTree>
    <p:extLst>
      <p:ext uri="{BB962C8B-B14F-4D97-AF65-F5344CB8AC3E}">
        <p14:creationId xmlns:p14="http://schemas.microsoft.com/office/powerpoint/2010/main" val="2824798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24" grpId="0" animBg="1"/>
      <p:bldP spid="25" grpId="0" animBg="1"/>
      <p:bldP spid="26" grpId="0" animBg="1"/>
      <p:bldP spid="27" grpId="0"/>
      <p:bldP spid="28" grpId="0"/>
      <p:bldP spid="31" grpId="0"/>
      <p:bldP spid="33" grpId="0"/>
      <p:bldP spid="37" grpId="0"/>
      <p:bldP spid="42" grpId="0"/>
      <p:bldP spid="43" grpId="0"/>
      <p:bldP spid="44" grpId="0"/>
      <p:bldP spid="45" grpId="0"/>
      <p:bldP spid="10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6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 28 p 258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0733" y="1749284"/>
            <a:ext cx="5406996" cy="4600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4479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6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 16 p 257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3698" y="1613501"/>
            <a:ext cx="5016452" cy="1016848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3698" y="2481221"/>
            <a:ext cx="5016452" cy="4270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388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Vocabulaire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84307" y="1871704"/>
            <a:ext cx="10018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La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population</a:t>
            </a:r>
            <a:r>
              <a:rPr lang="fr-FR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latin typeface="Comic Sans MS" panose="030F0702030302020204" pitchFamily="66" charset="0"/>
              </a:rPr>
              <a:t>désigne l’ensemble sur lequel porte l’étude statistique.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84306" y="2702701"/>
            <a:ext cx="95205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Un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individu</a:t>
            </a:r>
            <a:r>
              <a:rPr lang="fr-FR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latin typeface="Comic Sans MS" panose="030F0702030302020204" pitchFamily="66" charset="0"/>
              </a:rPr>
              <a:t>est un élément de cette population.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84305" y="4934787"/>
            <a:ext cx="95205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Un caractère quantitatif peut être </a:t>
            </a:r>
            <a:r>
              <a:rPr lang="fr-FR" sz="2400" b="1" dirty="0">
                <a:solidFill>
                  <a:srgbClr val="00B050"/>
                </a:solidFill>
                <a:latin typeface="Comic Sans MS" panose="030F0702030302020204" pitchFamily="66" charset="0"/>
              </a:rPr>
              <a:t>discret</a:t>
            </a:r>
            <a:r>
              <a:rPr lang="fr-FR" sz="2400" dirty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latin typeface="Comic Sans MS" panose="030F0702030302020204" pitchFamily="66" charset="0"/>
              </a:rPr>
              <a:t>ou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continu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1484305" y="4462401"/>
            <a:ext cx="95205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Un caractère peut être </a:t>
            </a:r>
            <a:r>
              <a:rPr lang="fr-FR" sz="2400" b="1" dirty="0">
                <a:solidFill>
                  <a:srgbClr val="00B050"/>
                </a:solidFill>
                <a:latin typeface="Comic Sans MS" panose="030F0702030302020204" pitchFamily="66" charset="0"/>
              </a:rPr>
              <a:t>quantitatif</a:t>
            </a:r>
            <a:r>
              <a:rPr lang="fr-FR" sz="2400" dirty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latin typeface="Comic Sans MS" panose="030F0702030302020204" pitchFamily="66" charset="0"/>
              </a:rPr>
              <a:t>ou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qualitatif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1484305" y="3634078"/>
            <a:ext cx="95205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La série statistique énumère des propriétés des individus de la population, appelés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caractères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6" y="3172413"/>
            <a:ext cx="98330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L’ensemble des données recueillies s’appelle la</a:t>
            </a:r>
            <a:r>
              <a:rPr lang="fr-FR" sz="2400" b="1" dirty="0">
                <a:latin typeface="Comic Sans MS" panose="030F0702030302020204" pitchFamily="66" charset="0"/>
              </a:rPr>
              <a:t>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série statistique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59308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8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6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 20 p 257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8178" y="2087953"/>
            <a:ext cx="8083678" cy="13727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68178" y="3971394"/>
            <a:ext cx="5968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Comic Sans MS" panose="030F0702030302020204" pitchFamily="66" charset="0"/>
              </a:rPr>
              <a:t>Construire l’histogramme de cette série.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5167755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6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511" y="1749284"/>
            <a:ext cx="10346512" cy="4005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9949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6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 34 p 259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3216" y="1505683"/>
            <a:ext cx="5248275" cy="497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061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Vocabulaire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84307" y="1871704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Dans une série statistique :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84305" y="2447448"/>
            <a:ext cx="101689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L’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effectif d’une valeur </a:t>
            </a:r>
            <a:r>
              <a:rPr lang="fr-FR" sz="2400" dirty="0">
                <a:latin typeface="Comic Sans MS" panose="030F0702030302020204" pitchFamily="66" charset="0"/>
              </a:rPr>
              <a:t>est le nombre d’individus ayant cette valeur.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84305" y="4934787"/>
            <a:ext cx="95205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Les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fréquences cumulées croissantes </a:t>
            </a:r>
            <a:r>
              <a:rPr lang="fr-FR" sz="2400" dirty="0">
                <a:latin typeface="Comic Sans MS" panose="030F0702030302020204" pitchFamily="66" charset="0"/>
              </a:rPr>
              <a:t>donnent la somme des fréquences des valeurs inférieures à chaque valeur du caractère.</a:t>
            </a:r>
          </a:p>
        </p:txBody>
      </p:sp>
      <p:sp>
        <p:nvSpPr>
          <p:cNvPr id="8" name="Rectangle 7"/>
          <p:cNvSpPr/>
          <p:nvPr/>
        </p:nvSpPr>
        <p:spPr>
          <a:xfrm>
            <a:off x="1484305" y="4106608"/>
            <a:ext cx="95205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Les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effectifs cumulés croissants </a:t>
            </a:r>
            <a:r>
              <a:rPr lang="fr-FR" sz="2400" dirty="0">
                <a:latin typeface="Comic Sans MS" panose="030F0702030302020204" pitchFamily="66" charset="0"/>
              </a:rPr>
              <a:t>donnent les effectifs des valeurs inférieures à chaque valeur du caractère.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5" y="3278445"/>
            <a:ext cx="98330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La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fréquence d’une valeur </a:t>
            </a:r>
            <a:r>
              <a:rPr lang="fr-FR" sz="2400" dirty="0">
                <a:latin typeface="Comic Sans MS" panose="030F0702030302020204" pitchFamily="66" charset="0"/>
              </a:rPr>
              <a:t>est le quotient de l’effectif de la valeur par l’effectif total : c’est un nombre compris entre 0 et 1</a:t>
            </a:r>
          </a:p>
        </p:txBody>
      </p:sp>
    </p:spTree>
    <p:extLst>
      <p:ext uri="{BB962C8B-B14F-4D97-AF65-F5344CB8AC3E}">
        <p14:creationId xmlns:p14="http://schemas.microsoft.com/office/powerpoint/2010/main" val="20057076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Caractéristiques de position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84307" y="1646420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Moyenne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84305" y="2381188"/>
            <a:ext cx="10168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Définition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484303" y="4475800"/>
                <a:ext cx="952055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On la note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fr-FR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acc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et on lit « 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barre ».</a:t>
                </a:r>
                <a:endParaRPr lang="fr-FR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3" y="4475800"/>
                <a:ext cx="9520555" cy="461665"/>
              </a:xfrm>
              <a:prstGeom prst="rect">
                <a:avLst/>
              </a:prstGeom>
              <a:blipFill>
                <a:blip r:embed="rId2"/>
                <a:stretch>
                  <a:fillRect l="-1601" t="-40789" b="-4473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1484303" y="2935761"/>
            <a:ext cx="98330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La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moyenne</a:t>
            </a:r>
            <a:r>
              <a:rPr lang="fr-FR" sz="2400" dirty="0">
                <a:latin typeface="Comic Sans MS" panose="030F0702030302020204" pitchFamily="66" charset="0"/>
              </a:rPr>
              <a:t> d’une série statistique est la somme des valeurs de la série multipliée par les effectifs, divisée par l’effectif total.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On peut aussi la définir comme étant la somme des valeurs de la série multipliée par les fréquences.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2464252" y="5061280"/>
                <a:ext cx="7560659" cy="7668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𝑒𝑓𝑓𝑒𝑐𝑡𝑖𝑓</m:t>
                          </m:r>
                          <m:r>
                            <a:rPr lang="fr-FR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1 ×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𝑣𝑎𝑙𝑒𝑢𝑟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1+</m:t>
                          </m:r>
                          <m:r>
                            <a:rPr lang="fr-FR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𝑒𝑓𝑓𝑒𝑐𝑡𝑖𝑓</m:t>
                          </m:r>
                          <m:r>
                            <a:rPr lang="fr-FR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2×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𝑣𝑎𝑙𝑒𝑢𝑟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2+…</m:t>
                          </m:r>
                        </m:num>
                        <m:den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𝑒𝑓𝑓𝑒𝑐𝑡𝑖𝑓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4252" y="5061280"/>
                <a:ext cx="7560659" cy="7668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/>
              <p:cNvSpPr txBox="1"/>
              <p:nvPr/>
            </p:nvSpPr>
            <p:spPr>
              <a:xfrm>
                <a:off x="2217775" y="6134958"/>
                <a:ext cx="813312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𝑓𝑟</m:t>
                      </m:r>
                      <m:r>
                        <a:rPr lang="fr-FR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é</m:t>
                      </m:r>
                      <m:r>
                        <a:rPr lang="fr-FR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𝑞𝑢𝑒𝑛𝑐𝑒</m:t>
                      </m:r>
                      <m:r>
                        <a:rPr lang="fr-FR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1 </m:t>
                      </m:r>
                      <m:r>
                        <a:rPr lang="fr-FR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fr-FR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𝑣𝑎𝑙𝑒𝑢𝑟</m:t>
                      </m:r>
                      <m:r>
                        <a:rPr lang="fr-FR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1+</m:t>
                      </m:r>
                      <m:r>
                        <a:rPr lang="fr-FR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𝑓𝑟</m:t>
                      </m:r>
                      <m:r>
                        <a:rPr lang="fr-FR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é</m:t>
                      </m:r>
                      <m:r>
                        <a:rPr lang="fr-FR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𝑞𝑢𝑒𝑛𝑐𝑒</m:t>
                      </m:r>
                      <m:r>
                        <a:rPr lang="fr-FR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2 ×</m:t>
                      </m:r>
                      <m:r>
                        <a:rPr lang="fr-FR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𝑣𝑎𝑙𝑒𝑢𝑟</m:t>
                      </m:r>
                      <m:r>
                        <a:rPr lang="fr-FR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2+…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7775" y="6134958"/>
                <a:ext cx="8133124" cy="369332"/>
              </a:xfrm>
              <a:prstGeom prst="rect">
                <a:avLst/>
              </a:prstGeom>
              <a:blipFill>
                <a:blip r:embed="rId4"/>
                <a:stretch>
                  <a:fillRect l="-150" b="-3442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96212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8" grpId="0"/>
      <p:bldP spid="10" grpId="0"/>
      <p:bldP spid="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Caractéristiques de position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484305" y="1877600"/>
            <a:ext cx="10168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Exemple 1 :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5" y="2602581"/>
            <a:ext cx="98330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Calculer la moyenne du nombre de frères et sœurs des élèves de 2</a:t>
            </a:r>
            <a:r>
              <a:rPr lang="fr-FR" sz="2400" baseline="30000" dirty="0">
                <a:latin typeface="Comic Sans MS" panose="030F0702030302020204" pitchFamily="66" charset="0"/>
              </a:rPr>
              <a:t>nde</a:t>
            </a:r>
            <a:r>
              <a:rPr lang="fr-FR" sz="2400" dirty="0">
                <a:latin typeface="Comic Sans MS" panose="030F0702030302020204" pitchFamily="66" charset="0"/>
              </a:rPr>
              <a:t> 11.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2490757" y="4954383"/>
                <a:ext cx="7356116" cy="7000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fr-F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fr-F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fr-F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48</m:t>
                          </m:r>
                        </m:num>
                        <m:den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r>
                        <a:rPr lang="fr-F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1,8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757" y="4954383"/>
                <a:ext cx="7356116" cy="7000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428359"/>
              </p:ext>
            </p:extLst>
          </p:nvPr>
        </p:nvGraphicFramePr>
        <p:xfrm>
          <a:off x="2336829" y="3538657"/>
          <a:ext cx="8128003" cy="10972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45988">
                  <a:extLst>
                    <a:ext uri="{9D8B030D-6E8A-4147-A177-3AD203B41FA5}">
                      <a16:colId xmlns:a16="http://schemas.microsoft.com/office/drawing/2014/main" val="636175830"/>
                    </a:ext>
                  </a:extLst>
                </a:gridCol>
                <a:gridCol w="1096403">
                  <a:extLst>
                    <a:ext uri="{9D8B030D-6E8A-4147-A177-3AD203B41FA5}">
                      <a16:colId xmlns:a16="http://schemas.microsoft.com/office/drawing/2014/main" val="2976035340"/>
                    </a:ext>
                  </a:extLst>
                </a:gridCol>
                <a:gridCol w="1096403">
                  <a:extLst>
                    <a:ext uri="{9D8B030D-6E8A-4147-A177-3AD203B41FA5}">
                      <a16:colId xmlns:a16="http://schemas.microsoft.com/office/drawing/2014/main" val="1743278017"/>
                    </a:ext>
                  </a:extLst>
                </a:gridCol>
                <a:gridCol w="1096403">
                  <a:extLst>
                    <a:ext uri="{9D8B030D-6E8A-4147-A177-3AD203B41FA5}">
                      <a16:colId xmlns:a16="http://schemas.microsoft.com/office/drawing/2014/main" val="1394464842"/>
                    </a:ext>
                  </a:extLst>
                </a:gridCol>
                <a:gridCol w="1096403">
                  <a:extLst>
                    <a:ext uri="{9D8B030D-6E8A-4147-A177-3AD203B41FA5}">
                      <a16:colId xmlns:a16="http://schemas.microsoft.com/office/drawing/2014/main" val="542617258"/>
                    </a:ext>
                  </a:extLst>
                </a:gridCol>
                <a:gridCol w="1096403">
                  <a:extLst>
                    <a:ext uri="{9D8B030D-6E8A-4147-A177-3AD203B41FA5}">
                      <a16:colId xmlns:a16="http://schemas.microsoft.com/office/drawing/2014/main" val="3553680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Nombre de frères</a:t>
                      </a:r>
                      <a:r>
                        <a:rPr lang="fr-FR" sz="2000" baseline="0" dirty="0"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 et sœurs</a:t>
                      </a:r>
                      <a:endParaRPr lang="fr-FR" sz="2000" dirty="0">
                        <a:solidFill>
                          <a:srgbClr val="00B05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4558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Effectif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9866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20946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484305" y="764421"/>
            <a:ext cx="10168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Exemple 2 :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5" y="1543934"/>
            <a:ext cx="98330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Calculer la moyenne du temps que les élèves de 2</a:t>
            </a:r>
            <a:r>
              <a:rPr lang="fr-FR" sz="2400" baseline="30000" dirty="0">
                <a:latin typeface="Comic Sans MS" panose="030F0702030302020204" pitchFamily="66" charset="0"/>
              </a:rPr>
              <a:t>nde</a:t>
            </a:r>
            <a:r>
              <a:rPr lang="fr-FR" sz="2400" dirty="0">
                <a:latin typeface="Comic Sans MS" panose="030F0702030302020204" pitchFamily="66" charset="0"/>
              </a:rPr>
              <a:t> 11 consacrent aux loisirs chaque jour.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4250752" y="5539035"/>
                <a:ext cx="4300152" cy="7006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𝑐𝑒𝑛𝑡𝑟𝑒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𝑐𝑙𝑎𝑠𝑠𝑒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𝑏𝑢𝑡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𝑓𝑖𝑛</m:t>
                          </m:r>
                        </m:num>
                        <m:den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0752" y="5539035"/>
                <a:ext cx="4300152" cy="7006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21431"/>
              </p:ext>
            </p:extLst>
          </p:nvPr>
        </p:nvGraphicFramePr>
        <p:xfrm>
          <a:off x="2336827" y="2826518"/>
          <a:ext cx="8128005" cy="10972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331489">
                  <a:extLst>
                    <a:ext uri="{9D8B030D-6E8A-4147-A177-3AD203B41FA5}">
                      <a16:colId xmlns:a16="http://schemas.microsoft.com/office/drawing/2014/main" val="636175830"/>
                    </a:ext>
                  </a:extLst>
                </a:gridCol>
                <a:gridCol w="966086">
                  <a:extLst>
                    <a:ext uri="{9D8B030D-6E8A-4147-A177-3AD203B41FA5}">
                      <a16:colId xmlns:a16="http://schemas.microsoft.com/office/drawing/2014/main" val="2976035340"/>
                    </a:ext>
                  </a:extLst>
                </a:gridCol>
                <a:gridCol w="966086">
                  <a:extLst>
                    <a:ext uri="{9D8B030D-6E8A-4147-A177-3AD203B41FA5}">
                      <a16:colId xmlns:a16="http://schemas.microsoft.com/office/drawing/2014/main" val="1743278017"/>
                    </a:ext>
                  </a:extLst>
                </a:gridCol>
                <a:gridCol w="966086">
                  <a:extLst>
                    <a:ext uri="{9D8B030D-6E8A-4147-A177-3AD203B41FA5}">
                      <a16:colId xmlns:a16="http://schemas.microsoft.com/office/drawing/2014/main" val="1394464842"/>
                    </a:ext>
                  </a:extLst>
                </a:gridCol>
                <a:gridCol w="966086">
                  <a:extLst>
                    <a:ext uri="{9D8B030D-6E8A-4147-A177-3AD203B41FA5}">
                      <a16:colId xmlns:a16="http://schemas.microsoft.com/office/drawing/2014/main" val="542617258"/>
                    </a:ext>
                  </a:extLst>
                </a:gridCol>
                <a:gridCol w="966086">
                  <a:extLst>
                    <a:ext uri="{9D8B030D-6E8A-4147-A177-3AD203B41FA5}">
                      <a16:colId xmlns:a16="http://schemas.microsoft.com/office/drawing/2014/main" val="3553680987"/>
                    </a:ext>
                  </a:extLst>
                </a:gridCol>
                <a:gridCol w="966086">
                  <a:extLst>
                    <a:ext uri="{9D8B030D-6E8A-4147-A177-3AD203B41FA5}">
                      <a16:colId xmlns:a16="http://schemas.microsoft.com/office/drawing/2014/main" val="6368391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Temps consacré aux loisirs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[0;1[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[1;2[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[2;3[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[3;4[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[4;5[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[5;10]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4558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Effectif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9866811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1484303" y="4308516"/>
            <a:ext cx="98330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Ici, le caractère quantitatif est continu. Il faut donc calculer le centre de chaque classe :</a:t>
            </a:r>
          </a:p>
        </p:txBody>
      </p:sp>
    </p:spTree>
    <p:extLst>
      <p:ext uri="{BB962C8B-B14F-4D97-AF65-F5344CB8AC3E}">
        <p14:creationId xmlns:p14="http://schemas.microsoft.com/office/powerpoint/2010/main" val="39224340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1494290" y="4435609"/>
                <a:ext cx="10124310" cy="10693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0 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0,5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1,5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  <m:r>
                            <a:rPr lang="fr-F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2,5</m:t>
                          </m:r>
                          <m:r>
                            <a:rPr lang="fr-F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fr-F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3,5</m:t>
                          </m:r>
                          <m:r>
                            <a:rPr lang="fr-F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fr-F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4,5</m:t>
                          </m:r>
                          <m:r>
                            <a:rPr lang="fr-F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fr-F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fr-FR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,5</m:t>
                          </m:r>
                        </m:num>
                        <m:den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91,5</m:t>
                          </m:r>
                        </m:num>
                        <m:den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r>
                        <a:rPr lang="fr-F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3,4</m:t>
                      </m:r>
                    </m:oMath>
                  </m:oMathPara>
                </a14:m>
                <a:endParaRPr lang="fr-FR" sz="2400" b="0" dirty="0">
                  <a:ea typeface="Cambria Math" panose="02040503050406030204" pitchFamily="18" charset="0"/>
                </a:endParaRPr>
              </a:p>
              <a:p>
                <a:endParaRPr lang="fr-FR" sz="2400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4290" y="4435609"/>
                <a:ext cx="10124310" cy="10693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48260"/>
              </p:ext>
            </p:extLst>
          </p:nvPr>
        </p:nvGraphicFramePr>
        <p:xfrm>
          <a:off x="2336825" y="1378275"/>
          <a:ext cx="8128005" cy="1493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331489">
                  <a:extLst>
                    <a:ext uri="{9D8B030D-6E8A-4147-A177-3AD203B41FA5}">
                      <a16:colId xmlns:a16="http://schemas.microsoft.com/office/drawing/2014/main" val="636175830"/>
                    </a:ext>
                  </a:extLst>
                </a:gridCol>
                <a:gridCol w="966086">
                  <a:extLst>
                    <a:ext uri="{9D8B030D-6E8A-4147-A177-3AD203B41FA5}">
                      <a16:colId xmlns:a16="http://schemas.microsoft.com/office/drawing/2014/main" val="2976035340"/>
                    </a:ext>
                  </a:extLst>
                </a:gridCol>
                <a:gridCol w="966086">
                  <a:extLst>
                    <a:ext uri="{9D8B030D-6E8A-4147-A177-3AD203B41FA5}">
                      <a16:colId xmlns:a16="http://schemas.microsoft.com/office/drawing/2014/main" val="1743278017"/>
                    </a:ext>
                  </a:extLst>
                </a:gridCol>
                <a:gridCol w="966086">
                  <a:extLst>
                    <a:ext uri="{9D8B030D-6E8A-4147-A177-3AD203B41FA5}">
                      <a16:colId xmlns:a16="http://schemas.microsoft.com/office/drawing/2014/main" val="1394464842"/>
                    </a:ext>
                  </a:extLst>
                </a:gridCol>
                <a:gridCol w="966086">
                  <a:extLst>
                    <a:ext uri="{9D8B030D-6E8A-4147-A177-3AD203B41FA5}">
                      <a16:colId xmlns:a16="http://schemas.microsoft.com/office/drawing/2014/main" val="542617258"/>
                    </a:ext>
                  </a:extLst>
                </a:gridCol>
                <a:gridCol w="966086">
                  <a:extLst>
                    <a:ext uri="{9D8B030D-6E8A-4147-A177-3AD203B41FA5}">
                      <a16:colId xmlns:a16="http://schemas.microsoft.com/office/drawing/2014/main" val="3553680987"/>
                    </a:ext>
                  </a:extLst>
                </a:gridCol>
                <a:gridCol w="966086">
                  <a:extLst>
                    <a:ext uri="{9D8B030D-6E8A-4147-A177-3AD203B41FA5}">
                      <a16:colId xmlns:a16="http://schemas.microsoft.com/office/drawing/2014/main" val="6368391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Temps consacré aux loisirs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[0;1[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[1;2[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[2;3[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[3;4[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[4;5[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[5;10]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4558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Centre de classe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1,5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2,5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3,5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4,5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7,5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188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Effectif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9866811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1484301" y="3626322"/>
            <a:ext cx="98330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La moyenne est donc :</a:t>
            </a:r>
          </a:p>
        </p:txBody>
      </p:sp>
    </p:spTree>
    <p:extLst>
      <p:ext uri="{BB962C8B-B14F-4D97-AF65-F5344CB8AC3E}">
        <p14:creationId xmlns:p14="http://schemas.microsoft.com/office/powerpoint/2010/main" val="21502652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484305" y="764421"/>
            <a:ext cx="10168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Exemple 3 :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5" y="1543934"/>
            <a:ext cx="98330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Déterminer le milieu d’un segment :</a:t>
            </a:r>
          </a:p>
        </p:txBody>
      </p:sp>
      <p:cxnSp>
        <p:nvCxnSpPr>
          <p:cNvPr id="8" name="Straight Connector 5"/>
          <p:cNvCxnSpPr/>
          <p:nvPr/>
        </p:nvCxnSpPr>
        <p:spPr>
          <a:xfrm flipV="1">
            <a:off x="4798634" y="2843534"/>
            <a:ext cx="0" cy="2438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7"/>
          <p:cNvCxnSpPr/>
          <p:nvPr/>
        </p:nvCxnSpPr>
        <p:spPr>
          <a:xfrm>
            <a:off x="2858610" y="2985324"/>
            <a:ext cx="6577652" cy="29190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8"/>
          <p:cNvCxnSpPr/>
          <p:nvPr/>
        </p:nvCxnSpPr>
        <p:spPr>
          <a:xfrm flipV="1">
            <a:off x="7351334" y="2864980"/>
            <a:ext cx="0" cy="2438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1"/>
              <p:cNvSpPr txBox="1"/>
              <p:nvPr/>
            </p:nvSpPr>
            <p:spPr>
              <a:xfrm>
                <a:off x="4443879" y="3108817"/>
                <a:ext cx="70951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14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879" y="3108817"/>
                <a:ext cx="709510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2"/>
              <p:cNvSpPr txBox="1"/>
              <p:nvPr/>
            </p:nvSpPr>
            <p:spPr>
              <a:xfrm>
                <a:off x="6996579" y="3121838"/>
                <a:ext cx="70951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fr-FR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6579" y="3121838"/>
                <a:ext cx="70951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/>
              <p:cNvSpPr txBox="1"/>
              <p:nvPr/>
            </p:nvSpPr>
            <p:spPr>
              <a:xfrm>
                <a:off x="5048408" y="4425174"/>
                <a:ext cx="1615827" cy="8156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fr-FR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fr-FR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fr-FR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fr-FR" sz="2800" b="1" dirty="0"/>
              </a:p>
            </p:txBody>
          </p:sp>
        </mc:Choice>
        <mc:Fallback xmlns="">
          <p:sp>
            <p:nvSpPr>
              <p:cNvPr id="17" name="ZoneText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408" y="4425174"/>
                <a:ext cx="1615827" cy="8156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89243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484311" y="1646767"/>
            <a:ext cx="10168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Calculer la moyenne de chaque série :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6444" y="2506452"/>
            <a:ext cx="8014446" cy="178582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3"/>
          <a:srcRect t="49378"/>
          <a:stretch/>
        </p:blipFill>
        <p:spPr>
          <a:xfrm>
            <a:off x="2486444" y="4292278"/>
            <a:ext cx="8014446" cy="1304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823887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5019</TotalTime>
  <Words>920</Words>
  <Application>Microsoft Office PowerPoint</Application>
  <PresentationFormat>Grand écran</PresentationFormat>
  <Paragraphs>246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Cambria Math</vt:lpstr>
      <vt:lpstr>Comic Sans MS</vt:lpstr>
      <vt:lpstr>Corbel</vt:lpstr>
      <vt:lpstr>Parallaxe</vt:lpstr>
      <vt:lpstr>Chapitre 5 :  Statistiques</vt:lpstr>
      <vt:lpstr>I – Vocabulaire</vt:lpstr>
      <vt:lpstr>I – Vocabulaire</vt:lpstr>
      <vt:lpstr>II – Caractéristiques de position</vt:lpstr>
      <vt:lpstr>II – Caractéristiques de position</vt:lpstr>
      <vt:lpstr>Présentation PowerPoint</vt:lpstr>
      <vt:lpstr>Présentation PowerPoint</vt:lpstr>
      <vt:lpstr>Présentation PowerPoint</vt:lpstr>
      <vt:lpstr>Exercices</vt:lpstr>
      <vt:lpstr>II – Caractéristiques de position</vt:lpstr>
      <vt:lpstr>II – Caractéristiques de position</vt:lpstr>
      <vt:lpstr>II – Caractéristiques de position</vt:lpstr>
      <vt:lpstr>II – Caractéristiques de position</vt:lpstr>
      <vt:lpstr>Présentation PowerPoint</vt:lpstr>
      <vt:lpstr>III – Caractéristiques de dispersion</vt:lpstr>
      <vt:lpstr>III – Caractéristiques de dispersion</vt:lpstr>
      <vt:lpstr>Résumé</vt:lpstr>
      <vt:lpstr>Exercice 28 p 258</vt:lpstr>
      <vt:lpstr>Exercice 16 p 257</vt:lpstr>
      <vt:lpstr>Exercice 20 p 257</vt:lpstr>
      <vt:lpstr>Exercice</vt:lpstr>
      <vt:lpstr>Exercice 34 p 259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1 :  Géométrie plane</dc:title>
  <dc:creator>Megane Felt</dc:creator>
  <cp:lastModifiedBy>Megane Felt</cp:lastModifiedBy>
  <cp:revision>233</cp:revision>
  <dcterms:created xsi:type="dcterms:W3CDTF">2016-09-03T15:57:04Z</dcterms:created>
  <dcterms:modified xsi:type="dcterms:W3CDTF">2017-01-02T12:49:11Z</dcterms:modified>
</cp:coreProperties>
</file>