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81" r:id="rId3"/>
    <p:sldId id="349" r:id="rId4"/>
    <p:sldId id="350" r:id="rId5"/>
    <p:sldId id="359" r:id="rId6"/>
    <p:sldId id="358" r:id="rId7"/>
    <p:sldId id="351" r:id="rId8"/>
    <p:sldId id="357" r:id="rId9"/>
    <p:sldId id="352" r:id="rId10"/>
    <p:sldId id="353" r:id="rId11"/>
    <p:sldId id="360" r:id="rId12"/>
    <p:sldId id="354" r:id="rId13"/>
    <p:sldId id="356" r:id="rId14"/>
    <p:sldId id="34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24/11/2016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1.png"/><Relationship Id="rId5" Type="http://schemas.openxmlformats.org/officeDocument/2006/relationships/image" Target="../media/image190.png"/><Relationship Id="rId4" Type="http://schemas.openxmlformats.org/officeDocument/2006/relationships/image" Target="../media/image19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Chapitre 4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Fonctions affines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Variations et signe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3055039"/>
                <a:ext cx="8719866" cy="2712017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−11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définit une fonction affine ……………………… sur </a:t>
                </a:r>
                <a:r>
                  <a:rPr lang="fr-F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</a:t>
                </a:r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car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fr-F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2&gt;0</m:t>
                    </m:r>
                  </m:oMath>
                </a14:m>
                <a:endParaRPr lang="fr-FR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fr-FR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définit une fonction affine ……………………… sur </a:t>
                </a:r>
                <a:r>
                  <a:rPr lang="fr-F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</a:t>
                </a:r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car ……………… et ………………</a:t>
                </a:r>
              </a:p>
            </p:txBody>
          </p:sp>
        </mc:Choice>
        <mc:Fallback xmlns="">
          <p:sp>
            <p:nvSpPr>
              <p:cNvPr id="8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3055039"/>
                <a:ext cx="8719866" cy="2712017"/>
              </a:xfrm>
              <a:blipFill>
                <a:blip r:embed="rId2"/>
                <a:stretch>
                  <a:fillRect l="-17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484308" y="2566874"/>
            <a:ext cx="1715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u="sng" dirty="0">
                <a:latin typeface="Comic Sans MS" panose="030F0702030302020204" pitchFamily="66" charset="0"/>
              </a:rPr>
              <a:t>Exemples :</a:t>
            </a:r>
          </a:p>
        </p:txBody>
      </p:sp>
    </p:spTree>
    <p:extLst>
      <p:ext uri="{BB962C8B-B14F-4D97-AF65-F5344CB8AC3E}">
        <p14:creationId xmlns:p14="http://schemas.microsoft.com/office/powerpoint/2010/main" val="232858969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Variations et signe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3055039"/>
                <a:ext cx="8719866" cy="2712017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−11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définit une fonction affine </a:t>
                </a:r>
                <a:r>
                  <a:rPr lang="fr-FR" b="1" dirty="0">
                    <a:solidFill>
                      <a:srgbClr val="FF000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croissante</a:t>
                </a:r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   sur </a:t>
                </a:r>
                <a:r>
                  <a:rPr lang="fr-F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</a:t>
                </a:r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car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fr-F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2&gt;0</m:t>
                    </m:r>
                  </m:oMath>
                </a14:m>
                <a:endParaRPr lang="fr-FR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fr-FR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définit une fonction affine </a:t>
                </a:r>
                <a:r>
                  <a:rPr lang="fr-FR" b="1" dirty="0">
                    <a:solidFill>
                      <a:srgbClr val="FF000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décroissante</a:t>
                </a:r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sur </a:t>
                </a:r>
                <a:r>
                  <a:rPr lang="fr-F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</a:t>
                </a:r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car </a:t>
                </a:r>
                <a14:m>
                  <m:oMath xmlns:m="http://schemas.openxmlformats.org/officeDocument/2006/math"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fr-FR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fr-FR" b="1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3055039"/>
                <a:ext cx="8719866" cy="2712017"/>
              </a:xfrm>
              <a:blipFill>
                <a:blip r:embed="rId2"/>
                <a:stretch>
                  <a:fillRect l="-17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484308" y="2566874"/>
            <a:ext cx="1715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u="sng" dirty="0">
                <a:latin typeface="Comic Sans MS" panose="030F0702030302020204" pitchFamily="66" charset="0"/>
              </a:rPr>
              <a:t>Exemples :</a:t>
            </a:r>
          </a:p>
        </p:txBody>
      </p:sp>
    </p:spTree>
    <p:extLst>
      <p:ext uri="{BB962C8B-B14F-4D97-AF65-F5344CB8AC3E}">
        <p14:creationId xmlns:p14="http://schemas.microsoft.com/office/powerpoint/2010/main" val="213656343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425148"/>
            <a:ext cx="10018713" cy="234563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24, 25 p 69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586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Variations et signe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5206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Signe d’une fonction affine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90553" y="2395414"/>
            <a:ext cx="9501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u="sng" dirty="0">
                <a:latin typeface="Comic Sans MS" panose="030F0702030302020204" pitchFamily="66" charset="0"/>
              </a:rPr>
              <a:t>Tableau de signes</a:t>
            </a:r>
            <a:endParaRPr lang="fr-FR" sz="2400" u="sng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510763"/>
              </p:ext>
            </p:extLst>
          </p:nvPr>
        </p:nvGraphicFramePr>
        <p:xfrm>
          <a:off x="3472070" y="4443030"/>
          <a:ext cx="5538910" cy="218593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17982">
                  <a:extLst>
                    <a:ext uri="{9D8B030D-6E8A-4147-A177-3AD203B41FA5}">
                      <a16:colId xmlns:a16="http://schemas.microsoft.com/office/drawing/2014/main" val="2913730793"/>
                    </a:ext>
                  </a:extLst>
                </a:gridCol>
                <a:gridCol w="1030232">
                  <a:extLst>
                    <a:ext uri="{9D8B030D-6E8A-4147-A177-3AD203B41FA5}">
                      <a16:colId xmlns:a16="http://schemas.microsoft.com/office/drawing/2014/main" val="2850375820"/>
                    </a:ext>
                  </a:extLst>
                </a:gridCol>
                <a:gridCol w="2060464">
                  <a:extLst>
                    <a:ext uri="{9D8B030D-6E8A-4147-A177-3AD203B41FA5}">
                      <a16:colId xmlns:a16="http://schemas.microsoft.com/office/drawing/2014/main" val="2055640179"/>
                    </a:ext>
                  </a:extLst>
                </a:gridCol>
                <a:gridCol w="1030232">
                  <a:extLst>
                    <a:ext uri="{9D8B030D-6E8A-4147-A177-3AD203B41FA5}">
                      <a16:colId xmlns:a16="http://schemas.microsoft.com/office/drawing/2014/main" val="1472542335"/>
                    </a:ext>
                  </a:extLst>
                </a:gridCol>
              </a:tblGrid>
              <a:tr h="814424">
                <a:tc>
                  <a:txBody>
                    <a:bodyPr/>
                    <a:lstStyle/>
                    <a:p>
                      <a:pPr algn="ctr"/>
                      <a:r>
                        <a:rPr lang="fr-FR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28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2800" b="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4735166"/>
                  </a:ext>
                </a:extLst>
              </a:tr>
              <a:tr h="1371507">
                <a:tc>
                  <a:txBody>
                    <a:bodyPr/>
                    <a:lstStyle/>
                    <a:p>
                      <a:pPr algn="ctr"/>
                      <a:r>
                        <a:rPr lang="fr-FR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Signe de f(x)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fr-FR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7200" b="0" dirty="0">
                        <a:latin typeface="BatangChe" panose="02030609000101010101" pitchFamily="49" charset="-127"/>
                        <a:ea typeface="BatangChe" panose="02030609000101010101" pitchFamily="49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7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70619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6484580" y="4496697"/>
                <a:ext cx="790865" cy="676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sz="20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fr-FR" sz="20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fr-FR" b="1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4580" y="4496697"/>
                <a:ext cx="790865" cy="6769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13"/>
          <p:cNvCxnSpPr/>
          <p:nvPr/>
        </p:nvCxnSpPr>
        <p:spPr>
          <a:xfrm>
            <a:off x="6965920" y="5253126"/>
            <a:ext cx="0" cy="1375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664318" y="5637612"/>
            <a:ext cx="603206" cy="730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 panose="030F0702030302020204" pitchFamily="66" charset="0"/>
              </a:rPr>
              <a:t>O</a:t>
            </a:r>
            <a:endParaRPr lang="fr-FR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484309" y="2917342"/>
                <a:ext cx="950194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Soit </a:t>
                </a:r>
                <a:r>
                  <a:rPr lang="fr-FR" sz="2400" i="1" dirty="0">
                    <a:latin typeface="Comic Sans MS" panose="030F0702030302020204" pitchFamily="66" charset="0"/>
                  </a:rPr>
                  <a:t>f</a:t>
                </a:r>
                <a:r>
                  <a:rPr lang="fr-FR" sz="2400" dirty="0">
                    <a:latin typeface="Comic Sans MS" panose="030F0702030302020204" pitchFamily="66" charset="0"/>
                  </a:rPr>
                  <a:t> une </a:t>
                </a:r>
                <a:r>
                  <a:rPr lang="fr-FR" sz="2400" b="1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fonction affine</a:t>
                </a:r>
                <a:r>
                  <a:rPr lang="fr-FR" sz="2400" dirty="0">
                    <a:latin typeface="Comic Sans MS" panose="030F0702030302020204" pitchFamily="66" charset="0"/>
                  </a:rPr>
                  <a:t> définie sur</a:t>
                </a:r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ℝ </a:t>
                </a:r>
                <a:r>
                  <a:rPr lang="fr-FR" sz="24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par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fr-FR" sz="2400" i="1" dirty="0" err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r-FR" sz="2400" i="1" dirty="0" err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où </a:t>
                </a:r>
                <a:r>
                  <a:rPr lang="fr-FR" sz="2400" i="1" dirty="0">
                    <a:latin typeface="Comic Sans MS" panose="030F0702030302020204" pitchFamily="66" charset="0"/>
                  </a:rPr>
                  <a:t>a</a:t>
                </a:r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:r>
                  <a:rPr lang="fr-FR" sz="2400" i="1" dirty="0">
                    <a:latin typeface="Comic Sans MS" panose="030F0702030302020204" pitchFamily="66" charset="0"/>
                  </a:rPr>
                  <a:t>b</a:t>
                </a:r>
                <a:r>
                  <a:rPr lang="fr-FR" sz="2400" dirty="0">
                    <a:latin typeface="Comic Sans MS" panose="030F0702030302020204" pitchFamily="66" charset="0"/>
                  </a:rPr>
                  <a:t> sont deux nombres réels, avec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9" y="2917342"/>
                <a:ext cx="9501944" cy="830997"/>
              </a:xfrm>
              <a:prstGeom prst="rect">
                <a:avLst/>
              </a:prstGeom>
              <a:blipFill>
                <a:blip r:embed="rId3"/>
                <a:stretch>
                  <a:fillRect l="-962" t="-6618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484309" y="3800290"/>
                <a:ext cx="950194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Le tableau de signes de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le suivant :</a:t>
                </a:r>
                <a:endParaRPr lang="fr-FR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9" y="3800290"/>
                <a:ext cx="9501944" cy="461665"/>
              </a:xfrm>
              <a:prstGeom prst="rect">
                <a:avLst/>
              </a:prstGeom>
              <a:blipFill>
                <a:blip r:embed="rId4"/>
                <a:stretch>
                  <a:fillRect l="-962" t="-9211" b="-302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4873904" y="4601788"/>
                <a:ext cx="6673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2800" dirty="0">
                          <a:latin typeface="Comic Sans MS" panose="030F0702030302020204" pitchFamily="66" charset="0"/>
                        </a:rPr>
                        <m:t>−∞</m:t>
                      </m:r>
                    </m:oMath>
                  </m:oMathPara>
                </a14:m>
                <a:endParaRPr lang="fr-FR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904" y="4601788"/>
                <a:ext cx="66738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ZoneTexte 19"/>
              <p:cNvSpPr txBox="1"/>
              <p:nvPr/>
            </p:nvSpPr>
            <p:spPr>
              <a:xfrm>
                <a:off x="8343591" y="4573545"/>
                <a:ext cx="6673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2800" b="0" i="0" dirty="0" smtClean="0">
                          <a:latin typeface="Comic Sans MS" panose="030F0702030302020204" pitchFamily="66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fr-FR" sz="2800" dirty="0">
                          <a:latin typeface="Comic Sans MS" panose="030F0702030302020204" pitchFamily="66" charset="0"/>
                        </a:rPr>
                        <m:t>∞</m:t>
                      </m:r>
                    </m:oMath>
                  </m:oMathPara>
                </a14:m>
                <a:endParaRPr lang="fr-FR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3591" y="4573545"/>
                <a:ext cx="66738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034461" y="5729270"/>
            <a:ext cx="1773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Signe de (-a)</a:t>
            </a:r>
            <a:endParaRPr lang="fr-FR" sz="2400" dirty="0"/>
          </a:p>
        </p:txBody>
      </p:sp>
      <p:sp>
        <p:nvSpPr>
          <p:cNvPr id="21" name="Rectangle 20"/>
          <p:cNvSpPr/>
          <p:nvPr/>
        </p:nvSpPr>
        <p:spPr>
          <a:xfrm>
            <a:off x="7280776" y="5729270"/>
            <a:ext cx="1465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Signe de a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4222935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  <p:bldP spid="13" grpId="0"/>
      <p:bldP spid="15" grpId="0"/>
      <p:bldP spid="18" grpId="0"/>
      <p:bldP spid="20" grpId="0"/>
      <p:bldP spid="3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425148"/>
            <a:ext cx="10018713" cy="234563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28 p 70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63 p 72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29, 30 p 70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2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Généralités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84307" y="2605816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Une </a:t>
                </a:r>
                <a:r>
                  <a:rPr lang="fr-FR" sz="2400" b="1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fonction affine</a:t>
                </a:r>
                <a:r>
                  <a:rPr lang="fr-FR" sz="24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dirty="0">
                    <a:latin typeface="Comic Sans MS" panose="030F0702030302020204" pitchFamily="66" charset="0"/>
                  </a:rPr>
                  <a:t>est définie sur</a:t>
                </a:r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ℝ </a:t>
                </a:r>
                <a:r>
                  <a:rPr lang="fr-FR" sz="24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par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fr-FR" sz="2400" i="1" dirty="0" err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r-FR" sz="2400" i="1" dirty="0" err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où </a:t>
                </a:r>
                <a:r>
                  <a:rPr lang="fr-FR" sz="2400" i="1" dirty="0">
                    <a:latin typeface="Comic Sans MS" panose="030F0702030302020204" pitchFamily="66" charset="0"/>
                  </a:rPr>
                  <a:t>a</a:t>
                </a:r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:r>
                  <a:rPr lang="fr-FR" sz="2400" i="1" dirty="0">
                    <a:latin typeface="Comic Sans MS" panose="030F0702030302020204" pitchFamily="66" charset="0"/>
                  </a:rPr>
                  <a:t>b</a:t>
                </a:r>
                <a:r>
                  <a:rPr lang="fr-FR" sz="2400" dirty="0">
                    <a:latin typeface="Comic Sans MS" panose="030F0702030302020204" pitchFamily="66" charset="0"/>
                  </a:rPr>
                  <a:t> sont deux nombres réels.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605816"/>
                <a:ext cx="9520555" cy="830997"/>
              </a:xfrm>
              <a:prstGeom prst="rect">
                <a:avLst/>
              </a:prstGeom>
              <a:blipFill>
                <a:blip r:embed="rId2"/>
                <a:stretch>
                  <a:fillRect l="-960" t="-6569" r="-320" b="-1532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31301" y="3658378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Si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la fonction affine définie par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)=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400" i="1" dirty="0" err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appelée </a:t>
                </a:r>
                <a:r>
                  <a:rPr lang="fr-FR" sz="2400" b="1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fonction linéaire</a:t>
                </a:r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301" y="3658378"/>
                <a:ext cx="9520555" cy="830997"/>
              </a:xfrm>
              <a:prstGeom prst="rect">
                <a:avLst/>
              </a:prstGeom>
              <a:blipFill>
                <a:blip r:embed="rId3"/>
                <a:stretch>
                  <a:fillRect l="-1665" t="-22794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484307" y="4693234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Si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la fonction f définie par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)=</m:t>
                    </m:r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une </a:t>
                </a:r>
                <a:r>
                  <a:rPr lang="fr-FR" sz="2400" b="1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fonction constante</a:t>
                </a:r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693234"/>
                <a:ext cx="9520555" cy="830997"/>
              </a:xfrm>
              <a:prstGeom prst="rect">
                <a:avLst/>
              </a:prstGeom>
              <a:blipFill>
                <a:blip r:embed="rId4"/>
                <a:stretch>
                  <a:fillRect l="-1601" t="-22794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484307" y="1645459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Définitions</a:t>
            </a: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930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785" y="3225737"/>
            <a:ext cx="4556884" cy="308229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Généralités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Espace réservé du contenu 18"/>
          <p:cNvSpPr txBox="1">
            <a:spLocks/>
          </p:cNvSpPr>
          <p:nvPr/>
        </p:nvSpPr>
        <p:spPr>
          <a:xfrm>
            <a:off x="1484309" y="3298087"/>
            <a:ext cx="6059410" cy="101237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Comic Sans MS" panose="030F0702030302020204" pitchFamily="66" charset="0"/>
              </a:rPr>
              <a:t>Si la fonction est</a:t>
            </a:r>
            <a:r>
              <a:rPr lang="fr-FR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linéaire</a:t>
            </a:r>
            <a:r>
              <a:rPr lang="fr-FR" dirty="0">
                <a:latin typeface="Comic Sans MS" panose="030F0702030302020204" pitchFamily="66" charset="0"/>
              </a:rPr>
              <a:t>, cette droite passe par l’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origine</a:t>
            </a:r>
            <a:r>
              <a:rPr lang="fr-FR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" name="Espace réservé du contenu 18"/>
          <p:cNvSpPr txBox="1">
            <a:spLocks/>
          </p:cNvSpPr>
          <p:nvPr/>
        </p:nvSpPr>
        <p:spPr>
          <a:xfrm>
            <a:off x="1484307" y="4259640"/>
            <a:ext cx="6059411" cy="148675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Comic Sans MS" panose="030F0702030302020204" pitchFamily="66" charset="0"/>
              </a:rPr>
              <a:t>Si la fonction est </a:t>
            </a:r>
            <a:r>
              <a:rPr lang="fr-FR" b="1" dirty="0">
                <a:solidFill>
                  <a:srgbClr val="0070C0"/>
                </a:solidFill>
                <a:latin typeface="Comic Sans MS" panose="030F0702030302020204" pitchFamily="66" charset="0"/>
              </a:rPr>
              <a:t>constante</a:t>
            </a:r>
            <a:r>
              <a:rPr lang="fr-FR" dirty="0">
                <a:latin typeface="Comic Sans MS" panose="030F0702030302020204" pitchFamily="66" charset="0"/>
              </a:rPr>
              <a:t>, cette droite est </a:t>
            </a:r>
            <a:r>
              <a:rPr lang="fr-FR" b="1" dirty="0">
                <a:solidFill>
                  <a:srgbClr val="0070C0"/>
                </a:solidFill>
                <a:latin typeface="Comic Sans MS" panose="030F0702030302020204" pitchFamily="66" charset="0"/>
              </a:rPr>
              <a:t>parallèle à l’axe des abscisses</a:t>
            </a:r>
            <a:r>
              <a:rPr lang="fr-FR" dirty="0">
                <a:latin typeface="Comic Sans MS" panose="030F0702030302020204" pitchFamily="66" charset="0"/>
              </a:rPr>
              <a:t>.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7529470" y="3363510"/>
            <a:ext cx="4563199" cy="216211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1830105" y="5459364"/>
            <a:ext cx="24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00B050"/>
                </a:solidFill>
              </a:rPr>
              <a:t>f</a:t>
            </a:r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8163339" y="3225741"/>
            <a:ext cx="3064100" cy="30822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11120217" y="3132752"/>
            <a:ext cx="28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g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7543718" y="4676927"/>
            <a:ext cx="4548951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1812069" y="4303648"/>
            <a:ext cx="28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84307" y="1645459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Représentation graphique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84308" y="2469956"/>
            <a:ext cx="100187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Dans un repère, une </a:t>
            </a:r>
            <a:r>
              <a:rPr lang="fr-FR" sz="2400" b="1" dirty="0">
                <a:solidFill>
                  <a:srgbClr val="008A3E"/>
                </a:solidFill>
                <a:latin typeface="Comic Sans MS" panose="030F0702030302020204" pitchFamily="66" charset="0"/>
              </a:rPr>
              <a:t>fonction affine</a:t>
            </a:r>
            <a:r>
              <a:rPr lang="fr-FR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est représentée par une </a:t>
            </a:r>
            <a:r>
              <a:rPr lang="fr-FR" sz="2400" b="1" dirty="0">
                <a:solidFill>
                  <a:srgbClr val="008A3E"/>
                </a:solidFill>
                <a:latin typeface="Comic Sans MS" panose="030F0702030302020204" pitchFamily="66" charset="0"/>
              </a:rPr>
              <a:t>droite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87094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14" grpId="0"/>
      <p:bldP spid="19" grpId="0"/>
      <p:bldP spid="2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Généralités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423576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Espace réservé du contenu 18"/>
              <p:cNvSpPr txBox="1">
                <a:spLocks/>
              </p:cNvSpPr>
              <p:nvPr/>
            </p:nvSpPr>
            <p:spPr>
              <a:xfrm>
                <a:off x="1258954" y="2038123"/>
                <a:ext cx="7593498" cy="1766046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2000" dirty="0">
                    <a:latin typeface="Comic Sans MS" panose="030F0702030302020204" pitchFamily="66" charset="0"/>
                  </a:rPr>
                  <a:t>La fonction f définie par </a:t>
                </a:r>
                <a14:m>
                  <m:oMath xmlns:m="http://schemas.openxmlformats.org/officeDocument/2006/math">
                    <m:r>
                      <a:rPr lang="fr-FR" sz="20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r-F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0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fr-FR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fr-FR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000" b="0" i="1" dirty="0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fr-FR" sz="2000" dirty="0">
                    <a:latin typeface="Comic Sans MS" panose="030F0702030302020204" pitchFamily="66" charset="0"/>
                  </a:rPr>
                  <a:t> sur 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</a:t>
                </a:r>
                <a:r>
                  <a:rPr lang="fr-FR" sz="2000" dirty="0">
                    <a:latin typeface="Comic Sans MS" panose="030F0702030302020204" pitchFamily="66" charset="0"/>
                  </a:rPr>
                  <a:t> est ………………… Elle est représentée par la </a:t>
                </a:r>
                <a:r>
                  <a:rPr lang="fr-FR" sz="2000" dirty="0">
                    <a:solidFill>
                      <a:srgbClr val="008A3E"/>
                    </a:solidFill>
                    <a:latin typeface="Comic Sans MS" panose="030F0702030302020204" pitchFamily="66" charset="0"/>
                  </a:rPr>
                  <a:t>droite </a:t>
                </a:r>
                <a:r>
                  <a:rPr lang="fr-FR" sz="2000" i="1" dirty="0" err="1">
                    <a:solidFill>
                      <a:srgbClr val="008A3E"/>
                    </a:solidFill>
                    <a:latin typeface="Comic Sans MS" panose="030F0702030302020204" pitchFamily="66" charset="0"/>
                  </a:rPr>
                  <a:t>d</a:t>
                </a:r>
                <a:r>
                  <a:rPr lang="fr-FR" sz="2000" i="1" baseline="-25000" dirty="0" err="1">
                    <a:solidFill>
                      <a:srgbClr val="008A3E"/>
                    </a:solidFill>
                    <a:latin typeface="Comic Sans MS" panose="030F0702030302020204" pitchFamily="66" charset="0"/>
                  </a:rPr>
                  <a:t>f</a:t>
                </a:r>
                <a:r>
                  <a:rPr lang="fr-FR" sz="2000" i="1" dirty="0">
                    <a:latin typeface="Comic Sans MS" panose="030F0702030302020204" pitchFamily="66" charset="0"/>
                  </a:rPr>
                  <a:t>. </a:t>
                </a:r>
              </a:p>
              <a:p>
                <a:pPr lvl="1"/>
                <a:r>
                  <a:rPr lang="fr-FR" dirty="0">
                    <a:latin typeface="Comic Sans MS" panose="030F0702030302020204" pitchFamily="66" charset="0"/>
                  </a:rPr>
                  <a:t>Le coefficient directeur de la droite est ………</a:t>
                </a:r>
                <a:endParaRPr lang="fr-FR" b="0" dirty="0">
                  <a:latin typeface="Comic Sans MS" panose="030F0702030302020204" pitchFamily="66" charset="0"/>
                </a:endParaRPr>
              </a:p>
              <a:p>
                <a:pPr lvl="1"/>
                <a:r>
                  <a:rPr lang="fr-FR" dirty="0">
                    <a:latin typeface="Comic Sans MS" panose="030F0702030302020204" pitchFamily="66" charset="0"/>
                  </a:rPr>
                  <a:t>L’ordonnée à l’origine est ……… </a:t>
                </a:r>
              </a:p>
            </p:txBody>
          </p:sp>
        </mc:Choice>
        <mc:Fallback xmlns="">
          <p:sp>
            <p:nvSpPr>
              <p:cNvPr id="9" name="Espace réservé du contenu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954" y="2038123"/>
                <a:ext cx="7593498" cy="1766046"/>
              </a:xfrm>
              <a:prstGeom prst="rect">
                <a:avLst/>
              </a:prstGeom>
              <a:blipFill>
                <a:blip r:embed="rId2"/>
                <a:stretch>
                  <a:fillRect l="-1526" t="-3103" r="-402" b="-86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2222" y="2356181"/>
            <a:ext cx="3263298" cy="34078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Espace réservé du contenu 18"/>
              <p:cNvSpPr txBox="1">
                <a:spLocks/>
              </p:cNvSpPr>
              <p:nvPr/>
            </p:nvSpPr>
            <p:spPr>
              <a:xfrm>
                <a:off x="1258954" y="3711405"/>
                <a:ext cx="7463871" cy="1388352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2000" dirty="0">
                    <a:latin typeface="Comic Sans MS" panose="030F0702030302020204" pitchFamily="66" charset="0"/>
                  </a:rPr>
                  <a:t>La fonction g définie par </a:t>
                </a:r>
                <a14:m>
                  <m:oMath xmlns:m="http://schemas.openxmlformats.org/officeDocument/2006/math">
                    <m:r>
                      <a:rPr lang="fr-FR" sz="2000" b="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fr-F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0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fr-FR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fr-FR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2000" dirty="0">
                    <a:latin typeface="Comic Sans MS" panose="030F0702030302020204" pitchFamily="66" charset="0"/>
                  </a:rPr>
                  <a:t> sur 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</a:t>
                </a:r>
                <a:r>
                  <a:rPr lang="fr-FR" sz="2000" dirty="0">
                    <a:latin typeface="Comic Sans MS" panose="030F0702030302020204" pitchFamily="66" charset="0"/>
                  </a:rPr>
                  <a:t> est …………………  Elle est représentée par la </a:t>
                </a:r>
                <a:r>
                  <a:rPr lang="fr-FR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droite </a:t>
                </a:r>
                <a:r>
                  <a:rPr lang="fr-FR" sz="2000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</a:t>
                </a:r>
                <a:r>
                  <a:rPr lang="fr-FR" sz="2000" i="1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g</a:t>
                </a:r>
                <a:r>
                  <a:rPr lang="fr-FR" sz="2000" dirty="0">
                    <a:latin typeface="Comic Sans MS" panose="030F0702030302020204" pitchFamily="66" charset="0"/>
                  </a:rPr>
                  <a:t>, de coefficient directeur ……… et d’ordonnée à l’origine ………</a:t>
                </a:r>
              </a:p>
            </p:txBody>
          </p:sp>
        </mc:Choice>
        <mc:Fallback xmlns="">
          <p:sp>
            <p:nvSpPr>
              <p:cNvPr id="11" name="Espace réservé du contenu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954" y="3711405"/>
                <a:ext cx="7463871" cy="1388352"/>
              </a:xfrm>
              <a:prstGeom prst="rect">
                <a:avLst/>
              </a:prstGeom>
              <a:blipFill>
                <a:blip r:embed="rId4"/>
                <a:stretch>
                  <a:fillRect l="-15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Espace réservé du contenu 18"/>
              <p:cNvSpPr txBox="1">
                <a:spLocks/>
              </p:cNvSpPr>
              <p:nvPr/>
            </p:nvSpPr>
            <p:spPr>
              <a:xfrm>
                <a:off x="1258954" y="5006994"/>
                <a:ext cx="7463871" cy="1347806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2000" dirty="0">
                    <a:latin typeface="Comic Sans MS" panose="030F0702030302020204" pitchFamily="66" charset="0"/>
                  </a:rPr>
                  <a:t>La fonction h définie par </a:t>
                </a:r>
                <a14:m>
                  <m:oMath xmlns:m="http://schemas.openxmlformats.org/officeDocument/2006/math">
                    <m:r>
                      <a:rPr lang="fr-FR" sz="2000" b="0" i="1" dirty="0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fr-FR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0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sz="2000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fr-FR" sz="2000" dirty="0">
                    <a:latin typeface="Comic Sans MS" panose="030F0702030302020204" pitchFamily="66" charset="0"/>
                  </a:rPr>
                  <a:t> sur </a:t>
                </a:r>
                <a:r>
                  <a:rPr lang="fr-FR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</a:t>
                </a:r>
                <a:r>
                  <a:rPr lang="fr-FR" sz="2000" dirty="0">
                    <a:latin typeface="Comic Sans MS" panose="030F0702030302020204" pitchFamily="66" charset="0"/>
                  </a:rPr>
                  <a:t> est ………………… . Elle est représentée par la </a:t>
                </a:r>
                <a:r>
                  <a:rPr lang="fr-FR" sz="2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droite </a:t>
                </a:r>
                <a:r>
                  <a:rPr lang="fr-FR" sz="2000" i="1" dirty="0" err="1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d</a:t>
                </a:r>
                <a:r>
                  <a:rPr lang="fr-FR" sz="2000" i="1" baseline="-25000" dirty="0" err="1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h</a:t>
                </a:r>
                <a:r>
                  <a:rPr lang="fr-FR" sz="2000" dirty="0">
                    <a:latin typeface="Comic Sans MS" panose="030F0702030302020204" pitchFamily="66" charset="0"/>
                  </a:rPr>
                  <a:t>, de coefficient directeur ……… et d’ordonnée à l’origine ………</a:t>
                </a:r>
              </a:p>
            </p:txBody>
          </p:sp>
        </mc:Choice>
        <mc:Fallback xmlns="">
          <p:sp>
            <p:nvSpPr>
              <p:cNvPr id="12" name="Espace réservé du contenu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954" y="5006994"/>
                <a:ext cx="7463871" cy="1347806"/>
              </a:xfrm>
              <a:prstGeom prst="rect">
                <a:avLst/>
              </a:prstGeom>
              <a:blipFill>
                <a:blip r:embed="rId5"/>
                <a:stretch>
                  <a:fillRect l="-15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32680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Détermination d’une fonction affine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5206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Calcul du coefficient directeur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025374" y="5305964"/>
                <a:ext cx="2667205" cy="8562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fr-FR" sz="2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fr-FR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fr-FR" sz="2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sz="2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</m:t>
                          </m:r>
                          <m:r>
                            <a:rPr lang="fr-FR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fr-FR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fr-FR" sz="2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sz="2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FR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fr-FR" sz="2400" i="1" dirty="0" smtClean="0">
                                  <a:solidFill>
                                    <a:srgbClr val="008A3E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 dirty="0">
                                  <a:solidFill>
                                    <a:srgbClr val="008A3E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sz="2400" i="1" dirty="0">
                                  <a:solidFill>
                                    <a:srgbClr val="008A3E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i="1" dirty="0">
                              <a:solidFill>
                                <a:srgbClr val="008A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400" i="1" dirty="0">
                                  <a:solidFill>
                                    <a:srgbClr val="008A3E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 dirty="0">
                                  <a:solidFill>
                                    <a:srgbClr val="008A3E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sz="2400" i="1" dirty="0">
                                  <a:solidFill>
                                    <a:srgbClr val="008A3E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374" y="5305964"/>
                <a:ext cx="2667205" cy="8562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0851" y="2799431"/>
            <a:ext cx="4166552" cy="27390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84309" y="2500377"/>
            <a:ext cx="1717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u="sng" dirty="0">
                <a:latin typeface="Comic Sans MS" panose="030F0702030302020204" pitchFamily="66" charset="0"/>
              </a:rPr>
              <a:t>Propriété :</a:t>
            </a:r>
          </a:p>
        </p:txBody>
      </p:sp>
      <p:sp>
        <p:nvSpPr>
          <p:cNvPr id="4" name="Rectangle 3"/>
          <p:cNvSpPr/>
          <p:nvPr/>
        </p:nvSpPr>
        <p:spPr>
          <a:xfrm>
            <a:off x="4025374" y="5305964"/>
            <a:ext cx="2799496" cy="95688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31301" y="3116137"/>
                <a:ext cx="6652526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Si </a:t>
                </a:r>
                <a:r>
                  <a:rPr lang="fr-FR" sz="2400" i="1" dirty="0">
                    <a:latin typeface="Comic Sans MS" panose="030F0702030302020204" pitchFamily="66" charset="0"/>
                  </a:rPr>
                  <a:t>f</a:t>
                </a:r>
                <a:r>
                  <a:rPr lang="fr-FR" sz="2400" dirty="0">
                    <a:latin typeface="Comic Sans MS" panose="030F0702030302020204" pitchFamily="66" charset="0"/>
                  </a:rPr>
                  <a:t> est une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fonction affine</a:t>
                </a:r>
                <a:r>
                  <a:rPr lang="fr-FR" sz="2400" dirty="0">
                    <a:latin typeface="Comic Sans MS" panose="030F0702030302020204" pitchFamily="66" charset="0"/>
                  </a:rPr>
                  <a:t>, alors, pour tous nombres réels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distincts, les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accroissements en ordonnées </a:t>
                </a:r>
                <a14:m>
                  <m:oMath xmlns:m="http://schemas.openxmlformats.org/officeDocument/2006/math">
                    <m:r>
                      <a:rPr lang="fr-FR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)−</m:t>
                    </m:r>
                    <m:r>
                      <a:rPr lang="fr-FR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fr-FR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dirty="0">
                    <a:latin typeface="Comic Sans MS" panose="030F0702030302020204" pitchFamily="66" charset="0"/>
                  </a:rPr>
                  <a:t>sont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proportionnels</a:t>
                </a:r>
                <a:r>
                  <a:rPr lang="fr-FR" sz="2400" dirty="0">
                    <a:latin typeface="Comic Sans MS" panose="030F0702030302020204" pitchFamily="66" charset="0"/>
                  </a:rPr>
                  <a:t> aux </a:t>
                </a:r>
                <a:r>
                  <a:rPr lang="fr-FR" sz="2400" b="1" dirty="0">
                    <a:solidFill>
                      <a:srgbClr val="008A3E"/>
                    </a:solidFill>
                    <a:latin typeface="Comic Sans MS" panose="030F0702030302020204" pitchFamily="66" charset="0"/>
                  </a:rPr>
                  <a:t>accroissements en abscisses</a:t>
                </a:r>
                <a:r>
                  <a:rPr lang="fr-FR" sz="2400" dirty="0">
                    <a:solidFill>
                      <a:srgbClr val="008A3E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400" dirty="0">
                        <a:solidFill>
                          <a:srgbClr val="008A3E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sz="2400" i="1" dirty="0">
                            <a:solidFill>
                              <a:srgbClr val="008A3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 dirty="0">
                            <a:solidFill>
                              <a:srgbClr val="008A3E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2400" i="1" dirty="0">
                            <a:solidFill>
                              <a:srgbClr val="008A3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 dirty="0">
                        <a:solidFill>
                          <a:srgbClr val="008A3E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r-FR" sz="2400" i="1" dirty="0">
                            <a:solidFill>
                              <a:srgbClr val="008A3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 dirty="0">
                            <a:solidFill>
                              <a:srgbClr val="008A3E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2400" i="1" dirty="0">
                            <a:solidFill>
                              <a:srgbClr val="008A3E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2400" i="1" dirty="0">
                        <a:solidFill>
                          <a:srgbClr val="008A3E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301" y="3116137"/>
                <a:ext cx="6652526" cy="1938992"/>
              </a:xfrm>
              <a:prstGeom prst="rect">
                <a:avLst/>
              </a:prstGeom>
              <a:blipFill>
                <a:blip r:embed="rId4"/>
                <a:stretch>
                  <a:fillRect l="-1467" t="-2516" r="-825" b="-628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484309" y="5503261"/>
            <a:ext cx="1814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On a alors :</a:t>
            </a:r>
          </a:p>
        </p:txBody>
      </p:sp>
    </p:spTree>
    <p:extLst>
      <p:ext uri="{BB962C8B-B14F-4D97-AF65-F5344CB8AC3E}">
        <p14:creationId xmlns:p14="http://schemas.microsoft.com/office/powerpoint/2010/main" val="42084144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6" grpId="0"/>
      <p:bldP spid="4" grpId="0" animBg="1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Détermination d’une fonction affine</a:t>
            </a:r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524961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Calcul de l’ordonnée à l’origine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Espace réservé du contenu 18"/>
          <p:cNvSpPr txBox="1">
            <a:spLocks/>
          </p:cNvSpPr>
          <p:nvPr/>
        </p:nvSpPr>
        <p:spPr>
          <a:xfrm>
            <a:off x="1484307" y="2285776"/>
            <a:ext cx="5817641" cy="12066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De la formule précédente en déduit </a:t>
            </a:r>
            <a:r>
              <a:rPr lang="fr-FR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fr-FR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538" y="2346208"/>
            <a:ext cx="4166552" cy="273901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843172" y="3406430"/>
            <a:ext cx="2799496" cy="75475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993379" y="3533845"/>
                <a:ext cx="24990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fr-FR" sz="2400" i="1" dirty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fr-FR" sz="24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fr-FR" sz="2400" i="1" dirty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fr-F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i="1" dirty="0">
                          <a:latin typeface="Cambria Math" panose="02040503050406030204" pitchFamily="18" charset="0"/>
                        </a:rPr>
                        <m:t>)−</m:t>
                      </m:r>
                      <m:r>
                        <a:rPr lang="fr-FR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b>
                        <m:sSubPr>
                          <m:ctrlPr>
                            <a:rPr lang="fr-F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2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379" y="3533845"/>
                <a:ext cx="2499082" cy="461665"/>
              </a:xfrm>
              <a:prstGeom prst="rect">
                <a:avLst/>
              </a:prstGeom>
              <a:blipFill>
                <a:blip r:embed="rId3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1484307" y="5148703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fr-FR" sz="2400" dirty="0">
                <a:latin typeface="Comic Sans MS" panose="030F0702030302020204" pitchFamily="66" charset="0"/>
              </a:rPr>
              <a:t> est 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coefficient directeur</a:t>
            </a:r>
            <a:r>
              <a:rPr lang="fr-FR" sz="2400" dirty="0">
                <a:latin typeface="Comic Sans MS" panose="030F0702030302020204" pitchFamily="66" charset="0"/>
              </a:rPr>
              <a:t> de la droite.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4307" y="5623754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fr-FR" sz="2400" dirty="0">
                <a:latin typeface="Comic Sans MS" panose="030F0702030302020204" pitchFamily="66" charset="0"/>
              </a:rPr>
              <a:t> est l’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ordonnée à l’origine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62346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9" grpId="0" animBg="1"/>
      <p:bldP spid="3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Détermination d’une fonction affine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5206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Graphiquement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84309" y="2500377"/>
            <a:ext cx="1717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u="sng" dirty="0">
                <a:latin typeface="Comic Sans MS" panose="030F0702030302020204" pitchFamily="66" charset="0"/>
              </a:rPr>
              <a:t>Propriété :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8869" y="2297075"/>
            <a:ext cx="3575396" cy="3520601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484308" y="3066546"/>
            <a:ext cx="66922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Soit </a:t>
            </a:r>
            <a:r>
              <a:rPr lang="fr-FR" sz="2400" i="1" dirty="0">
                <a:latin typeface="Comic Sans MS" panose="030F0702030302020204" pitchFamily="66" charset="0"/>
              </a:rPr>
              <a:t>f</a:t>
            </a:r>
            <a:r>
              <a:rPr lang="fr-FR" sz="2400" dirty="0">
                <a:latin typeface="Comic Sans MS" panose="030F0702030302020204" pitchFamily="66" charset="0"/>
              </a:rPr>
              <a:t> la fonction affine dont la représentation est la suivante.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8" y="3889104"/>
            <a:ext cx="669228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200" dirty="0">
                <a:latin typeface="Comic Sans MS" panose="030F0702030302020204" pitchFamily="66" charset="0"/>
              </a:rPr>
              <a:t>Le coefficient directeur </a:t>
            </a:r>
            <a:r>
              <a:rPr lang="fr-FR" sz="22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fr-FR" sz="2200" dirty="0">
                <a:latin typeface="Comic Sans MS" panose="030F0702030302020204" pitchFamily="66" charset="0"/>
              </a:rPr>
              <a:t>correspond à la différence des ordonnées entre deux points de la droites pour lesquels la différence des abscisses est 1.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84307" y="5335654"/>
            <a:ext cx="669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200" dirty="0">
                <a:latin typeface="Comic Sans MS" panose="030F0702030302020204" pitchFamily="66" charset="0"/>
              </a:rPr>
              <a:t>L’ordonnée à l’origine </a:t>
            </a:r>
            <a:r>
              <a:rPr lang="fr-FR" sz="22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fr-FR" sz="2200" dirty="0">
                <a:latin typeface="Comic Sans MS" panose="030F0702030302020204" pitchFamily="66" charset="0"/>
              </a:rPr>
              <a:t> correspond à l’ordonnée du point où la droite coupe l’axe des ordonnées.</a:t>
            </a:r>
          </a:p>
        </p:txBody>
      </p:sp>
    </p:spTree>
    <p:extLst>
      <p:ext uri="{BB962C8B-B14F-4D97-AF65-F5344CB8AC3E}">
        <p14:creationId xmlns:p14="http://schemas.microsoft.com/office/powerpoint/2010/main" val="11413050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0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425148"/>
            <a:ext cx="10018713" cy="234563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17, 18, 26 p 69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47, 50, 51 p 71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0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Variations et signe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484308" y="2566874"/>
            <a:ext cx="1808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u="sng" dirty="0">
                <a:latin typeface="Comic Sans MS" panose="030F0702030302020204" pitchFamily="66" charset="0"/>
              </a:rPr>
              <a:t>Théorème :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636618"/>
              </p:ext>
            </p:extLst>
          </p:nvPr>
        </p:nvGraphicFramePr>
        <p:xfrm>
          <a:off x="7744034" y="3776870"/>
          <a:ext cx="3472071" cy="110307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16898">
                  <a:extLst>
                    <a:ext uri="{9D8B030D-6E8A-4147-A177-3AD203B41FA5}">
                      <a16:colId xmlns:a16="http://schemas.microsoft.com/office/drawing/2014/main" val="2913730793"/>
                    </a:ext>
                  </a:extLst>
                </a:gridCol>
                <a:gridCol w="1271918">
                  <a:extLst>
                    <a:ext uri="{9D8B030D-6E8A-4147-A177-3AD203B41FA5}">
                      <a16:colId xmlns:a16="http://schemas.microsoft.com/office/drawing/2014/main" val="2850375820"/>
                    </a:ext>
                  </a:extLst>
                </a:gridCol>
                <a:gridCol w="1083255">
                  <a:extLst>
                    <a:ext uri="{9D8B030D-6E8A-4147-A177-3AD203B41FA5}">
                      <a16:colId xmlns:a16="http://schemas.microsoft.com/office/drawing/2014/main" val="1472542335"/>
                    </a:ext>
                  </a:extLst>
                </a:gridCol>
              </a:tblGrid>
              <a:tr h="384313">
                <a:tc>
                  <a:txBody>
                    <a:bodyPr/>
                    <a:lstStyle/>
                    <a:p>
                      <a:pPr algn="ctr"/>
                      <a:r>
                        <a:rPr lang="fr-FR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latin typeface="Comic Sans MS" panose="030F0702030302020204" pitchFamily="66" charset="0"/>
                        </a:rPr>
                        <a:t>-∞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0" dirty="0">
                          <a:latin typeface="Comic Sans MS" panose="030F0702030302020204" pitchFamily="66" charset="0"/>
                        </a:rPr>
                        <a:t>+∞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4735166"/>
                  </a:ext>
                </a:extLst>
              </a:tr>
              <a:tr h="706836">
                <a:tc>
                  <a:txBody>
                    <a:bodyPr/>
                    <a:lstStyle/>
                    <a:p>
                      <a:pPr algn="ctr"/>
                      <a:r>
                        <a:rPr lang="fr-FR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7061903"/>
                  </a:ext>
                </a:extLst>
              </a:tr>
            </a:tbl>
          </a:graphicData>
        </a:graphic>
      </p:graphicFrame>
      <p:cxnSp>
        <p:nvCxnSpPr>
          <p:cNvPr id="15" name="Straight Arrow Connector 32"/>
          <p:cNvCxnSpPr/>
          <p:nvPr/>
        </p:nvCxnSpPr>
        <p:spPr>
          <a:xfrm flipV="1">
            <a:off x="9104243" y="4309127"/>
            <a:ext cx="1966087" cy="43544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33391"/>
              </p:ext>
            </p:extLst>
          </p:nvPr>
        </p:nvGraphicFramePr>
        <p:xfrm>
          <a:off x="7744034" y="5055563"/>
          <a:ext cx="3472071" cy="110307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16898">
                  <a:extLst>
                    <a:ext uri="{9D8B030D-6E8A-4147-A177-3AD203B41FA5}">
                      <a16:colId xmlns:a16="http://schemas.microsoft.com/office/drawing/2014/main" val="2913730793"/>
                    </a:ext>
                  </a:extLst>
                </a:gridCol>
                <a:gridCol w="1271918">
                  <a:extLst>
                    <a:ext uri="{9D8B030D-6E8A-4147-A177-3AD203B41FA5}">
                      <a16:colId xmlns:a16="http://schemas.microsoft.com/office/drawing/2014/main" val="2850375820"/>
                    </a:ext>
                  </a:extLst>
                </a:gridCol>
                <a:gridCol w="1083255">
                  <a:extLst>
                    <a:ext uri="{9D8B030D-6E8A-4147-A177-3AD203B41FA5}">
                      <a16:colId xmlns:a16="http://schemas.microsoft.com/office/drawing/2014/main" val="1472542335"/>
                    </a:ext>
                  </a:extLst>
                </a:gridCol>
              </a:tblGrid>
              <a:tr h="384313">
                <a:tc>
                  <a:txBody>
                    <a:bodyPr/>
                    <a:lstStyle/>
                    <a:p>
                      <a:pPr algn="ctr"/>
                      <a:r>
                        <a:rPr lang="fr-FR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latin typeface="Comic Sans MS" panose="030F0702030302020204" pitchFamily="66" charset="0"/>
                        </a:rPr>
                        <a:t>-∞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0" dirty="0">
                          <a:latin typeface="Comic Sans MS" panose="030F0702030302020204" pitchFamily="66" charset="0"/>
                        </a:rPr>
                        <a:t>+∞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4735166"/>
                  </a:ext>
                </a:extLst>
              </a:tr>
              <a:tr h="706836">
                <a:tc>
                  <a:txBody>
                    <a:bodyPr/>
                    <a:lstStyle/>
                    <a:p>
                      <a:pPr algn="ctr"/>
                      <a:r>
                        <a:rPr lang="fr-FR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20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7061903"/>
                  </a:ext>
                </a:extLst>
              </a:tr>
            </a:tbl>
          </a:graphicData>
        </a:graphic>
      </p:graphicFrame>
      <p:cxnSp>
        <p:nvCxnSpPr>
          <p:cNvPr id="19" name="Straight Arrow Connector 32"/>
          <p:cNvCxnSpPr/>
          <p:nvPr/>
        </p:nvCxnSpPr>
        <p:spPr>
          <a:xfrm>
            <a:off x="9104243" y="5601777"/>
            <a:ext cx="1966087" cy="32275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endCxn id="11" idx="1"/>
          </p:cNvCxnSpPr>
          <p:nvPr/>
        </p:nvCxnSpPr>
        <p:spPr>
          <a:xfrm flipV="1">
            <a:off x="7195930" y="4328408"/>
            <a:ext cx="548104" cy="4799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509738" y="5479781"/>
            <a:ext cx="274052" cy="8693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484308" y="3137345"/>
                <a:ext cx="852108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Soit </a:t>
                </a:r>
                <a:r>
                  <a:rPr lang="fr-FR" sz="2400" i="1" dirty="0">
                    <a:latin typeface="Comic Sans MS" panose="030F0702030302020204" pitchFamily="66" charset="0"/>
                  </a:rPr>
                  <a:t>f</a:t>
                </a:r>
                <a:r>
                  <a:rPr lang="fr-FR" sz="2400" dirty="0">
                    <a:latin typeface="Comic Sans MS" panose="030F0702030302020204" pitchFamily="66" charset="0"/>
                  </a:rPr>
                  <a:t> une </a:t>
                </a:r>
                <a:r>
                  <a:rPr lang="fr-FR" sz="2400" b="1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fonction affine</a:t>
                </a:r>
                <a:r>
                  <a:rPr lang="fr-FR" sz="2400" dirty="0">
                    <a:latin typeface="Comic Sans MS" panose="030F0702030302020204" pitchFamily="66" charset="0"/>
                  </a:rPr>
                  <a:t> définie sur</a:t>
                </a:r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ℝ </a:t>
                </a:r>
                <a:r>
                  <a:rPr lang="fr-FR" sz="24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par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fr-FR" sz="2400" i="1" dirty="0" err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r-FR" sz="2400" i="1" dirty="0" err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où </a:t>
                </a:r>
                <a:r>
                  <a:rPr lang="fr-FR" sz="2400" i="1" dirty="0">
                    <a:latin typeface="Comic Sans MS" panose="030F0702030302020204" pitchFamily="66" charset="0"/>
                  </a:rPr>
                  <a:t>a</a:t>
                </a:r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:r>
                  <a:rPr lang="fr-FR" sz="2400" i="1" dirty="0">
                    <a:latin typeface="Comic Sans MS" panose="030F0702030302020204" pitchFamily="66" charset="0"/>
                  </a:rPr>
                  <a:t>b</a:t>
                </a:r>
                <a:r>
                  <a:rPr lang="fr-FR" sz="2400" dirty="0">
                    <a:latin typeface="Comic Sans MS" panose="030F0702030302020204" pitchFamily="66" charset="0"/>
                  </a:rPr>
                  <a:t> sont deux nombres réels.</a:t>
                </a:r>
                <a:endParaRPr lang="fr-FR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8" y="3137345"/>
                <a:ext cx="8521084" cy="830997"/>
              </a:xfrm>
              <a:prstGeom prst="rect">
                <a:avLst/>
              </a:prstGeom>
              <a:blipFill>
                <a:blip r:embed="rId6"/>
                <a:stretch>
                  <a:fillRect l="-1073" t="-6618" r="-1359" b="-1691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1484307" y="1645459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Sens de variations d’une fonction affine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484307" y="4117702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Si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alors f est croissante sur </a:t>
                </a:r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ℝ.</a:t>
                </a:r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117702"/>
                <a:ext cx="9520555" cy="461665"/>
              </a:xfrm>
              <a:prstGeom prst="rect">
                <a:avLst/>
              </a:prstGeom>
              <a:blipFill>
                <a:blip r:embed="rId7"/>
                <a:stretch>
                  <a:fillRect l="-1601" t="-39474" b="-460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484306" y="4680163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Si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alors f est constante sur </a:t>
                </a:r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ℝ.</a:t>
                </a:r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6" y="4680163"/>
                <a:ext cx="9520555" cy="461665"/>
              </a:xfrm>
              <a:prstGeom prst="rect">
                <a:avLst/>
              </a:prstGeom>
              <a:blipFill>
                <a:blip r:embed="rId8"/>
                <a:stretch>
                  <a:fillRect l="-1601" t="-40000" b="-48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484305" y="5237234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Si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alors f est décroissante sur </a:t>
                </a:r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ℝ.</a:t>
                </a:r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5237234"/>
                <a:ext cx="9520555" cy="461665"/>
              </a:xfrm>
              <a:prstGeom prst="rect">
                <a:avLst/>
              </a:prstGeom>
              <a:blipFill>
                <a:blip r:embed="rId9"/>
                <a:stretch>
                  <a:fillRect l="-1601" t="-39474" b="-460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431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7" grpId="0"/>
      <p:bldP spid="17" grpId="0"/>
      <p:bldP spid="20" grpId="0"/>
      <p:bldP spid="21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3179</TotalTime>
  <Words>525</Words>
  <Application>Microsoft Office PowerPoint</Application>
  <PresentationFormat>Grand écran</PresentationFormat>
  <Paragraphs>99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Corbel</vt:lpstr>
      <vt:lpstr>Times New Roman</vt:lpstr>
      <vt:lpstr>Parallaxe</vt:lpstr>
      <vt:lpstr>Chapitre 4 :  Fonctions affines</vt:lpstr>
      <vt:lpstr>I – Généralités</vt:lpstr>
      <vt:lpstr>I – Généralités</vt:lpstr>
      <vt:lpstr>I – Généralités</vt:lpstr>
      <vt:lpstr>II – Détermination d’une fonction affine</vt:lpstr>
      <vt:lpstr>II – Détermination d’une fonction affine</vt:lpstr>
      <vt:lpstr>II – Détermination d’une fonction affine</vt:lpstr>
      <vt:lpstr>Exercices</vt:lpstr>
      <vt:lpstr>III – Variations et signe</vt:lpstr>
      <vt:lpstr>III – Variations et signe</vt:lpstr>
      <vt:lpstr>III – Variations et signe</vt:lpstr>
      <vt:lpstr>Exercices</vt:lpstr>
      <vt:lpstr>III – Variations et signe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 :  Géométrie plane</dc:title>
  <dc:creator>Megane Felt</dc:creator>
  <cp:lastModifiedBy>Megane Felt</cp:lastModifiedBy>
  <cp:revision>207</cp:revision>
  <dcterms:created xsi:type="dcterms:W3CDTF">2016-09-03T15:57:04Z</dcterms:created>
  <dcterms:modified xsi:type="dcterms:W3CDTF">2016-11-24T15:50:49Z</dcterms:modified>
</cp:coreProperties>
</file>