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0"/>
  </p:notesMasterIdLst>
  <p:sldIdLst>
    <p:sldId id="256" r:id="rId2"/>
    <p:sldId id="281" r:id="rId3"/>
    <p:sldId id="297" r:id="rId4"/>
    <p:sldId id="298" r:id="rId5"/>
    <p:sldId id="299" r:id="rId6"/>
    <p:sldId id="300" r:id="rId7"/>
    <p:sldId id="303" r:id="rId8"/>
    <p:sldId id="302" r:id="rId9"/>
    <p:sldId id="294" r:id="rId10"/>
    <p:sldId id="304" r:id="rId11"/>
    <p:sldId id="305" r:id="rId12"/>
    <p:sldId id="307" r:id="rId13"/>
    <p:sldId id="308" r:id="rId14"/>
    <p:sldId id="309" r:id="rId15"/>
    <p:sldId id="310" r:id="rId16"/>
    <p:sldId id="311" r:id="rId17"/>
    <p:sldId id="312" r:id="rId18"/>
    <p:sldId id="314" r:id="rId19"/>
    <p:sldId id="315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5" r:id="rId35"/>
    <p:sldId id="333" r:id="rId36"/>
    <p:sldId id="336" r:id="rId37"/>
    <p:sldId id="332" r:id="rId38"/>
    <p:sldId id="337" r:id="rId39"/>
    <p:sldId id="338" r:id="rId40"/>
    <p:sldId id="341" r:id="rId41"/>
    <p:sldId id="344" r:id="rId42"/>
    <p:sldId id="343" r:id="rId43"/>
    <p:sldId id="345" r:id="rId44"/>
    <p:sldId id="348" r:id="rId45"/>
    <p:sldId id="349" r:id="rId46"/>
    <p:sldId id="342" r:id="rId47"/>
    <p:sldId id="346" r:id="rId48"/>
    <p:sldId id="347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80" autoAdjust="0"/>
  </p:normalViewPr>
  <p:slideViewPr>
    <p:cSldViewPr snapToGrid="0">
      <p:cViewPr varScale="1">
        <p:scale>
          <a:sx n="72" d="100"/>
          <a:sy n="72" d="100"/>
        </p:scale>
        <p:origin x="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794C0-B763-47CB-861D-15E57D4C8A29}" type="datetimeFigureOut">
              <a:rPr lang="fr-FR" smtClean="0"/>
              <a:pPr/>
              <a:t>16/11/2016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BA27E-315A-42EC-907A-7AEEA37823F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75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3813-C7A5-4134-93BB-A586804C7BDD}" type="datetime1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7E2E-A94C-4B7E-96F0-7C7E3CA821CE}" type="datetime1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856D4-71DC-4FE0-AEAD-3B5FB31EA60D}" type="datetime1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0777-B988-4283-8CB5-DDB251F4973C}" type="datetime1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5301-F3C3-4B22-A9A9-8E5901859569}" type="datetime1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CDB6-F5AD-4FBE-9028-FB2B32A0395F}" type="datetime1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4BEF-7610-493D-9FDF-9031E477FC8E}" type="datetime1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BCAB-1AC4-4144-8F46-FBEC35274F6A}" type="datetime1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4F6D-0E91-4E4A-9242-18831DB4EECE}" type="datetime1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EE34-1512-4001-8192-6A053DFEF09D}" type="datetime1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80C6-B09D-48FD-A124-E851352203BE}" type="datetime1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E36D-BA96-4EF7-9C85-014ED191D7DA}" type="datetime1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8FFC-CF52-4EB8-B6F8-BB12DCE7DA00}" type="datetime1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485-8BF0-4EFF-8582-08916DA796F0}" type="datetime1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FD6B-0ECD-4903-B2AC-239B722A4E53}" type="datetime1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94CE-8743-4E36-A3BC-23E5189BDAB9}" type="datetime1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3F94-7C0A-4237-81A9-8C5364D5F3AD}" type="datetime1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26CFC1-2817-4DC0-9B0E-AD7D97DFE9A5}" type="datetime1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0.png"/><Relationship Id="rId9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480.png"/><Relationship Id="rId9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13" Type="http://schemas.openxmlformats.org/officeDocument/2006/relationships/image" Target="../media/image73.png"/><Relationship Id="rId7" Type="http://schemas.openxmlformats.org/officeDocument/2006/relationships/image" Target="../media/image650.png"/><Relationship Id="rId12" Type="http://schemas.openxmlformats.org/officeDocument/2006/relationships/image" Target="../media/image7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0.png"/><Relationship Id="rId11" Type="http://schemas.openxmlformats.org/officeDocument/2006/relationships/image" Target="../media/image71.png"/><Relationship Id="rId10" Type="http://schemas.openxmlformats.org/officeDocument/2006/relationships/image" Target="../media/image70.png"/><Relationship Id="rId4" Type="http://schemas.openxmlformats.org/officeDocument/2006/relationships/image" Target="../media/image620.png"/><Relationship Id="rId9" Type="http://schemas.openxmlformats.org/officeDocument/2006/relationships/image" Target="../media/image670.png"/><Relationship Id="rId14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Chapitre 3 : </a:t>
            </a:r>
            <a:br>
              <a:rPr lang="fr-FR" dirty="0">
                <a:latin typeface="Comic Sans MS" panose="030F0702030302020204" pitchFamily="66" charset="0"/>
              </a:rPr>
            </a:br>
            <a:r>
              <a:rPr lang="fr-FR" dirty="0">
                <a:latin typeface="Comic Sans MS" panose="030F0702030302020204" pitchFamily="66" charset="0"/>
              </a:rPr>
              <a:t>Les fonctions (1)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3200" dirty="0">
                <a:latin typeface="Comic Sans MS" panose="030F0702030302020204" pitchFamily="66" charset="0"/>
              </a:rPr>
              <a:t>Seconde 11</a:t>
            </a:r>
          </a:p>
          <a:p>
            <a:r>
              <a:rPr lang="fr-FR" dirty="0">
                <a:latin typeface="Comic Sans MS" panose="030F0702030302020204" pitchFamily="66" charset="0"/>
              </a:rPr>
              <a:t>Mme FELT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62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II – Généralités sur les fonctions numériques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Espace réservé du contenu 18"/>
          <p:cNvSpPr txBox="1">
            <a:spLocks/>
          </p:cNvSpPr>
          <p:nvPr/>
        </p:nvSpPr>
        <p:spPr>
          <a:xfrm>
            <a:off x="1484309" y="1749284"/>
            <a:ext cx="10018713" cy="8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1. Définitions</a:t>
            </a:r>
            <a:endParaRPr lang="fr-FR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18"/>
              <p:cNvSpPr>
                <a:spLocks noGrp="1"/>
              </p:cNvSpPr>
              <p:nvPr>
                <p:ph idx="1"/>
              </p:nvPr>
            </p:nvSpPr>
            <p:spPr>
              <a:xfrm>
                <a:off x="1484309" y="2547679"/>
                <a:ext cx="10018713" cy="3932634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>
                    <a:latin typeface="Comic Sans MS" panose="030F0702030302020204" pitchFamily="66" charset="0"/>
                  </a:rPr>
                  <a:t>Soit </a:t>
                </a:r>
                <a:r>
                  <a:rPr lang="fr-FR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D</a:t>
                </a:r>
                <a:r>
                  <a:rPr lang="fr-FR" dirty="0">
                    <a:latin typeface="Comic Sans MS" panose="030F0702030302020204" pitchFamily="66" charset="0"/>
                  </a:rPr>
                  <a:t> un ensemble de nombres.</a:t>
                </a:r>
                <a:br>
                  <a:rPr lang="fr-FR" dirty="0">
                    <a:latin typeface="Comic Sans MS" panose="030F0702030302020204" pitchFamily="66" charset="0"/>
                  </a:rPr>
                </a:br>
                <a:r>
                  <a:rPr lang="fr-FR" b="1" dirty="0">
                    <a:latin typeface="Comic Sans MS" panose="030F0702030302020204" pitchFamily="66" charset="0"/>
                  </a:rPr>
                  <a:t>Définir une fonction </a:t>
                </a:r>
                <a:r>
                  <a:rPr lang="fr-FR" dirty="0">
                    <a:latin typeface="Comic Sans MS" panose="030F0702030302020204" pitchFamily="66" charset="0"/>
                  </a:rPr>
                  <a:t>f sur </a:t>
                </a:r>
                <a:r>
                  <a:rPr lang="fr-FR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D</a:t>
                </a:r>
                <a:r>
                  <a:rPr lang="fr-FR" dirty="0">
                    <a:latin typeface="Comic Sans MS" panose="030F0702030302020204" pitchFamily="66" charset="0"/>
                  </a:rPr>
                  <a:t>, c’est associer à chaque </a:t>
                </a:r>
                <a:r>
                  <a:rPr lang="fr-FR" b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nombre </a:t>
                </a:r>
                <a:r>
                  <a:rPr lang="fr-FR" sz="28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fr-FR" dirty="0">
                    <a:latin typeface="Comic Sans MS" panose="030F0702030302020204" pitchFamily="66" charset="0"/>
                  </a:rPr>
                  <a:t> de </a:t>
                </a:r>
                <a:r>
                  <a:rPr lang="fr-FR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D</a:t>
                </a:r>
                <a:r>
                  <a:rPr lang="fr-FR" dirty="0">
                    <a:latin typeface="Comic Sans MS" panose="030F0702030302020204" pitchFamily="66" charset="0"/>
                  </a:rPr>
                  <a:t> un </a:t>
                </a:r>
                <a:r>
                  <a:rPr lang="fr-FR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unique nombre </a:t>
                </a:r>
                <a:r>
                  <a:rPr lang="fr-FR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y</a:t>
                </a:r>
                <a:r>
                  <a:rPr lang="fr-FR" dirty="0">
                    <a:latin typeface="Comic Sans MS" panose="030F0702030302020204" pitchFamily="66" charset="0"/>
                  </a:rPr>
                  <a:t>.</a:t>
                </a:r>
              </a:p>
              <a:p>
                <a:pPr lvl="1"/>
                <a:r>
                  <a:rPr lang="fr-FR" sz="2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D</a:t>
                </a:r>
                <a:r>
                  <a:rPr lang="fr-FR" sz="2400" dirty="0">
                    <a:latin typeface="Comic Sans MS" panose="030F0702030302020204" pitchFamily="66" charset="0"/>
                  </a:rPr>
                  <a:t> s’appelle </a:t>
                </a:r>
                <a:r>
                  <a:rPr lang="fr-FR" sz="2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l’ensemble de définition </a:t>
                </a:r>
                <a:r>
                  <a:rPr lang="fr-FR" sz="2400" dirty="0">
                    <a:latin typeface="Comic Sans MS" panose="030F0702030302020204" pitchFamily="66" charset="0"/>
                  </a:rPr>
                  <a:t>de la fonction.</a:t>
                </a:r>
              </a:p>
              <a:p>
                <a:pPr lvl="1"/>
                <a:r>
                  <a:rPr lang="fr-FR" sz="2400" dirty="0">
                    <a:latin typeface="Comic Sans MS" panose="030F0702030302020204" pitchFamily="66" charset="0"/>
                  </a:rPr>
                  <a:t>Le </a:t>
                </a:r>
                <a:r>
                  <a:rPr lang="fr-FR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nombre </a:t>
                </a:r>
                <a:r>
                  <a:rPr lang="fr-FR" sz="24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y</a:t>
                </a:r>
                <a:r>
                  <a:rPr lang="fr-FR" sz="2400" dirty="0">
                    <a:latin typeface="Comic Sans MS" panose="030F0702030302020204" pitchFamily="66" charset="0"/>
                  </a:rPr>
                  <a:t> s’appelle </a:t>
                </a:r>
                <a:r>
                  <a:rPr lang="fr-FR" sz="2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l’image</a:t>
                </a:r>
                <a:r>
                  <a:rPr lang="fr-FR" sz="24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2400" dirty="0">
                    <a:latin typeface="Comic Sans MS" panose="030F0702030302020204" pitchFamily="66" charset="0"/>
                  </a:rPr>
                  <a:t>de </a:t>
                </a:r>
                <a:r>
                  <a:rPr lang="fr-FR" sz="28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fr-FR" sz="2400" dirty="0">
                    <a:latin typeface="Comic Sans MS" panose="030F0702030302020204" pitchFamily="66" charset="0"/>
                  </a:rPr>
                  <a:t> par la fonction f.</a:t>
                </a:r>
              </a:p>
              <a:p>
                <a:pPr lvl="1"/>
                <a:r>
                  <a:rPr lang="fr-FR" sz="2400" dirty="0">
                    <a:latin typeface="Comic Sans MS" panose="030F0702030302020204" pitchFamily="66" charset="0"/>
                  </a:rPr>
                  <a:t>On dit que </a:t>
                </a:r>
                <a:r>
                  <a:rPr lang="fr-FR" sz="24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fr-FR" sz="2400" dirty="0">
                    <a:latin typeface="Comic Sans MS" panose="030F0702030302020204" pitchFamily="66" charset="0"/>
                  </a:rPr>
                  <a:t>est un </a:t>
                </a:r>
                <a:r>
                  <a:rPr lang="fr-FR" sz="2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antécédent</a:t>
                </a:r>
                <a:r>
                  <a:rPr lang="fr-FR" sz="2400" dirty="0">
                    <a:latin typeface="Comic Sans MS" panose="030F0702030302020204" pitchFamily="66" charset="0"/>
                  </a:rPr>
                  <a:t> de </a:t>
                </a:r>
                <a:r>
                  <a:rPr lang="fr-FR" sz="24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y</a:t>
                </a:r>
                <a:r>
                  <a:rPr lang="fr-FR" sz="2400" dirty="0">
                    <a:latin typeface="Comic Sans MS" panose="030F0702030302020204" pitchFamily="66" charset="0"/>
                  </a:rPr>
                  <a:t> lorsque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 </a:t>
                </a:r>
              </a:p>
              <a:p>
                <a:pPr lvl="1"/>
                <a:r>
                  <a:rPr lang="fr-FR" sz="2400" dirty="0">
                    <a:latin typeface="Comic Sans MS" panose="030F0702030302020204" pitchFamily="66" charset="0"/>
                  </a:rPr>
                  <a:t>On note f : x </a:t>
                </a:r>
                <a:r>
                  <a:rPr lang="fr-FR" sz="2400" dirty="0"/>
                  <a:t>↦ </a:t>
                </a:r>
                <a:r>
                  <a:rPr lang="fr-FR" sz="2400" dirty="0">
                    <a:latin typeface="Comic Sans MS" panose="030F0702030302020204" pitchFamily="66" charset="0"/>
                  </a:rPr>
                  <a:t>f(x)</a:t>
                </a:r>
              </a:p>
            </p:txBody>
          </p:sp>
        </mc:Choice>
        <mc:Fallback xmlns="">
          <p:sp>
            <p:nvSpPr>
              <p:cNvPr id="8" name="Espace réservé du contenu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09" y="2547679"/>
                <a:ext cx="10018713" cy="3932634"/>
              </a:xfrm>
              <a:blipFill>
                <a:blip r:embed="rId2"/>
                <a:stretch>
                  <a:fillRect l="-9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904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II – Généralités sur les fonctions numériques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Espace réservé du contenu 18"/>
          <p:cNvSpPr txBox="1">
            <a:spLocks/>
          </p:cNvSpPr>
          <p:nvPr/>
        </p:nvSpPr>
        <p:spPr>
          <a:xfrm>
            <a:off x="1484309" y="1749284"/>
            <a:ext cx="10018713" cy="8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2. Calcul d’image par une fonction</a:t>
            </a:r>
            <a:endParaRPr lang="fr-FR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18"/>
              <p:cNvSpPr>
                <a:spLocks noGrp="1"/>
              </p:cNvSpPr>
              <p:nvPr>
                <p:ph idx="1"/>
              </p:nvPr>
            </p:nvSpPr>
            <p:spPr>
              <a:xfrm>
                <a:off x="1484309" y="2547679"/>
                <a:ext cx="10018713" cy="3932634"/>
              </a:xfrm>
              <a:ln>
                <a:noFill/>
              </a:ln>
            </p:spPr>
            <p:txBody>
              <a:bodyPr>
                <a:normAutofit lnSpcReduction="10000"/>
              </a:bodyPr>
              <a:lstStyle/>
              <a:p>
                <a:pPr marL="0" lvl="1" indent="0">
                  <a:buNone/>
                </a:pPr>
                <a:r>
                  <a:rPr lang="fr-FR" sz="2400" u="sng" dirty="0">
                    <a:latin typeface="Comic Sans MS" panose="030F0702030302020204" pitchFamily="66" charset="0"/>
                  </a:rPr>
                  <a:t>Méthode :</a:t>
                </a:r>
              </a:p>
              <a:p>
                <a:pPr marL="0" indent="0">
                  <a:buNone/>
                </a:pPr>
                <a:r>
                  <a:rPr lang="fr-FR" dirty="0">
                    <a:latin typeface="Comic Sans MS" panose="030F0702030302020204" pitchFamily="66" charset="0"/>
                  </a:rPr>
                  <a:t>Pour déterminer </a:t>
                </a:r>
                <a:r>
                  <a:rPr lang="fr-FR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l'image</a:t>
                </a:r>
                <a:r>
                  <a:rPr lang="fr-FR" dirty="0">
                    <a:latin typeface="Comic Sans MS" panose="030F0702030302020204" pitchFamily="66" charset="0"/>
                  </a:rPr>
                  <a:t> par une fonction f d'un nombre, on remplace </a:t>
                </a:r>
                <a:r>
                  <a:rPr lang="fr-FR" sz="28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fr-FR" dirty="0">
                    <a:latin typeface="Comic Sans MS" panose="030F0702030302020204" pitchFamily="66" charset="0"/>
                  </a:rPr>
                  <a:t> par cette valeur dans l'expression </a:t>
                </a:r>
                <a:r>
                  <a:rPr lang="fr-FR" sz="2800" b="1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lang="fr-FR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>
                  <a:buNone/>
                </a:pPr>
                <a:endParaRPr lang="fr-FR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fr-FR" u="sng" dirty="0">
                    <a:latin typeface="Comic Sans MS" panose="030F0702030302020204" pitchFamily="66" charset="0"/>
                  </a:rPr>
                  <a:t>Exemple 1 :</a:t>
                </a:r>
              </a:p>
              <a:p>
                <a:pPr marL="0" indent="0">
                  <a:buNone/>
                </a:pPr>
                <a:r>
                  <a:rPr lang="fr-FR" dirty="0">
                    <a:latin typeface="Comic Sans MS" panose="030F0702030302020204" pitchFamily="66" charset="0"/>
                  </a:rPr>
                  <a:t>Soit f la fonction définie sur </a:t>
                </a:r>
                <a:r>
                  <a:rPr lang="fr-F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ℝ</a:t>
                </a:r>
                <a:r>
                  <a:rPr lang="fr-FR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fr-F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fr-F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fr-F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fr-FR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fr-FR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Expliquer le programme de calcul.</a:t>
                </a:r>
              </a:p>
              <a:p>
                <a:r>
                  <a:rPr lang="fr-FR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Calculer l’image par f de 1, 0 et -1.</a:t>
                </a:r>
                <a:endParaRPr lang="fr-FR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Espace réservé du contenu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09" y="2547679"/>
                <a:ext cx="10018713" cy="3932634"/>
              </a:xfrm>
              <a:blipFill>
                <a:blip r:embed="rId2"/>
                <a:stretch>
                  <a:fillRect l="-1521" r="-1521" b="-21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0630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II – Généralités sur les fonctions numériques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Espace réservé du contenu 18"/>
          <p:cNvSpPr txBox="1">
            <a:spLocks/>
          </p:cNvSpPr>
          <p:nvPr/>
        </p:nvSpPr>
        <p:spPr>
          <a:xfrm>
            <a:off x="1484309" y="1749284"/>
            <a:ext cx="10018713" cy="8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3. Tableau de valeurs</a:t>
            </a:r>
            <a:endParaRPr lang="fr-FR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Espace réservé du contenu 18"/>
          <p:cNvSpPr>
            <a:spLocks noGrp="1"/>
          </p:cNvSpPr>
          <p:nvPr>
            <p:ph idx="1"/>
          </p:nvPr>
        </p:nvSpPr>
        <p:spPr>
          <a:xfrm>
            <a:off x="1484309" y="2547679"/>
            <a:ext cx="10018713" cy="3932634"/>
          </a:xfrm>
          <a:ln>
            <a:noFill/>
          </a:ln>
        </p:spPr>
        <p:txBody>
          <a:bodyPr>
            <a:norm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Un tableau de valeurs comporte deux lignes.</a:t>
            </a:r>
          </a:p>
          <a:p>
            <a:r>
              <a:rPr lang="fr-FR" dirty="0">
                <a:latin typeface="Comic Sans MS" panose="030F0702030302020204" pitchFamily="66" charset="0"/>
              </a:rPr>
              <a:t>Il associe à </a:t>
            </a:r>
            <a:r>
              <a:rPr lang="fr-FR" b="1" dirty="0">
                <a:solidFill>
                  <a:srgbClr val="0070C0"/>
                </a:solidFill>
                <a:latin typeface="Comic Sans MS" panose="030F0702030302020204" pitchFamily="66" charset="0"/>
              </a:rPr>
              <a:t>chaque nombre de la première ligne</a:t>
            </a:r>
            <a:r>
              <a:rPr lang="fr-FR" dirty="0">
                <a:latin typeface="Comic Sans MS" panose="030F0702030302020204" pitchFamily="66" charset="0"/>
              </a:rPr>
              <a:t>, son </a:t>
            </a:r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image sur la seconde ligne</a:t>
            </a:r>
            <a:r>
              <a:rPr lang="fr-FR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Compléter ce tableau de valeurs avec l’exemple précédent.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765052"/>
              </p:ext>
            </p:extLst>
          </p:nvPr>
        </p:nvGraphicFramePr>
        <p:xfrm>
          <a:off x="2429665" y="4359553"/>
          <a:ext cx="8128000" cy="914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1219873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527643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4435517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69041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6309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>
                          <a:latin typeface="Comic Sans MS" panose="030F0702030302020204" pitchFamily="66" charset="0"/>
                        </a:rPr>
                        <a:t>f(x)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1971688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662608" y="4336361"/>
            <a:ext cx="2005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antécédent</a:t>
            </a:r>
            <a:endParaRPr lang="fr-FR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396058" y="4755969"/>
            <a:ext cx="1007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image</a:t>
            </a:r>
            <a:endParaRPr lang="fr-F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II – Généralités sur les fonctions numériques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Espace réservé du contenu 18"/>
          <p:cNvSpPr txBox="1">
            <a:spLocks/>
          </p:cNvSpPr>
          <p:nvPr/>
        </p:nvSpPr>
        <p:spPr>
          <a:xfrm>
            <a:off x="1484309" y="1749284"/>
            <a:ext cx="10018713" cy="8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4. Calcul d’antécédents par une fonction</a:t>
            </a:r>
            <a:endParaRPr lang="fr-FR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18"/>
              <p:cNvSpPr>
                <a:spLocks noGrp="1"/>
              </p:cNvSpPr>
              <p:nvPr>
                <p:ph idx="1"/>
              </p:nvPr>
            </p:nvSpPr>
            <p:spPr>
              <a:xfrm>
                <a:off x="1484309" y="2547679"/>
                <a:ext cx="10018713" cy="3932634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lvl="1" indent="0">
                  <a:buNone/>
                </a:pPr>
                <a:r>
                  <a:rPr lang="fr-FR" sz="2400" u="sng" dirty="0">
                    <a:latin typeface="Comic Sans MS" panose="030F0702030302020204" pitchFamily="66" charset="0"/>
                  </a:rPr>
                  <a:t>Méthode :</a:t>
                </a:r>
              </a:p>
              <a:p>
                <a:pPr marL="0" indent="0">
                  <a:buNone/>
                </a:pPr>
                <a:r>
                  <a:rPr lang="fr-FR" dirty="0">
                    <a:latin typeface="Comic Sans MS" panose="030F0702030302020204" pitchFamily="66" charset="0"/>
                  </a:rPr>
                  <a:t>Pour déterminer le (ou les) </a:t>
                </a:r>
                <a:r>
                  <a:rPr lang="fr-FR" b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antécédent(s)</a:t>
                </a:r>
                <a:r>
                  <a:rPr lang="fr-FR" dirty="0">
                    <a:latin typeface="Comic Sans MS" panose="030F0702030302020204" pitchFamily="66" charset="0"/>
                  </a:rPr>
                  <a:t> par une fonction f d'un </a:t>
                </a:r>
                <a:r>
                  <a:rPr lang="fr-FR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nombre a</a:t>
                </a:r>
                <a:r>
                  <a:rPr lang="fr-FR" dirty="0">
                    <a:latin typeface="Comic Sans MS" panose="030F0702030302020204" pitchFamily="66" charset="0"/>
                  </a:rPr>
                  <a:t>, on résout l'équation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>
                    <a:latin typeface="Comic Sans MS" panose="030F0702030302020204" pitchFamily="66" charset="0"/>
                  </a:rPr>
                  <a:t> pour trouver </a:t>
                </a:r>
                <a:r>
                  <a:rPr lang="fr-FR" sz="28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fr-FR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>
                  <a:buNone/>
                </a:pPr>
                <a:endParaRPr lang="fr-FR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fr-FR" u="sng" dirty="0">
                    <a:latin typeface="Comic Sans MS" panose="030F0702030302020204" pitchFamily="66" charset="0"/>
                  </a:rPr>
                  <a:t>Exemple 1 :</a:t>
                </a:r>
              </a:p>
              <a:p>
                <a:pPr marL="0" indent="0">
                  <a:buNone/>
                </a:pPr>
                <a:r>
                  <a:rPr lang="fr-FR" dirty="0">
                    <a:latin typeface="Comic Sans MS" panose="030F0702030302020204" pitchFamily="66" charset="0"/>
                  </a:rPr>
                  <a:t>Soit f la fonction définie sur </a:t>
                </a:r>
                <a:r>
                  <a:rPr lang="fr-F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ℝ</a:t>
                </a:r>
                <a:r>
                  <a:rPr lang="fr-FR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fr-F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)=3</m:t>
                    </m:r>
                    <m:r>
                      <a:rPr lang="fr-F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fr-FR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fr-FR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Déterminer le ou les antécédents par f de 0, 1 et -2.</a:t>
                </a:r>
                <a:endParaRPr lang="fr-FR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Espace réservé du contenu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09" y="2547679"/>
                <a:ext cx="10018713" cy="3932634"/>
              </a:xfrm>
              <a:blipFill>
                <a:blip r:embed="rId2"/>
                <a:stretch>
                  <a:fillRect l="-9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496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Exercices</a:t>
            </a:r>
          </a:p>
        </p:txBody>
      </p:sp>
      <p:sp>
        <p:nvSpPr>
          <p:cNvPr id="19" name="Espace réservé du contenu 18"/>
          <p:cNvSpPr>
            <a:spLocks noGrp="1"/>
          </p:cNvSpPr>
          <p:nvPr>
            <p:ph idx="1"/>
          </p:nvPr>
        </p:nvSpPr>
        <p:spPr>
          <a:xfrm>
            <a:off x="1484310" y="2425148"/>
            <a:ext cx="10018713" cy="2345635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>
                <a:latin typeface="Comic Sans MS" panose="030F0702030302020204" pitchFamily="66" charset="0"/>
              </a:rPr>
              <a:t>7, 8, 10, 11, 12 p 26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Espace réservé du contenu 18"/>
          <p:cNvSpPr txBox="1">
            <a:spLocks/>
          </p:cNvSpPr>
          <p:nvPr/>
        </p:nvSpPr>
        <p:spPr>
          <a:xfrm>
            <a:off x="1484309" y="1749284"/>
            <a:ext cx="10018713" cy="8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fr-F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474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II – Généralités sur les fonctions numériques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Espace réservé du contenu 18"/>
          <p:cNvSpPr txBox="1">
            <a:spLocks/>
          </p:cNvSpPr>
          <p:nvPr/>
        </p:nvSpPr>
        <p:spPr>
          <a:xfrm>
            <a:off x="1484309" y="1749284"/>
            <a:ext cx="10018713" cy="874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5. Courbe représentative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18"/>
              <p:cNvSpPr>
                <a:spLocks noGrp="1"/>
              </p:cNvSpPr>
              <p:nvPr>
                <p:ph idx="1"/>
              </p:nvPr>
            </p:nvSpPr>
            <p:spPr>
              <a:xfrm>
                <a:off x="1484309" y="3180521"/>
                <a:ext cx="10137848" cy="3299791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lvl="1" indent="0">
                  <a:buNone/>
                </a:pPr>
                <a:r>
                  <a:rPr lang="fr-FR" sz="2400" dirty="0">
                    <a:latin typeface="Comic Sans MS" panose="030F0702030302020204" pitchFamily="66" charset="0"/>
                  </a:rPr>
                  <a:t>La </a:t>
                </a:r>
                <a:r>
                  <a:rPr lang="fr-FR" sz="2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courbe représentative</a:t>
                </a:r>
                <a:r>
                  <a:rPr lang="fr-FR" sz="2400" dirty="0">
                    <a:latin typeface="Comic Sans MS" panose="030F0702030302020204" pitchFamily="66" charset="0"/>
                  </a:rPr>
                  <a:t> d'une fonction f, notée </a:t>
                </a:r>
                <a:r>
                  <a:rPr lang="fr-FR" sz="2400" dirty="0">
                    <a:latin typeface="French Script MT" panose="03020402040607040605" pitchFamily="66" charset="0"/>
                  </a:rPr>
                  <a:t>C</a:t>
                </a:r>
                <a:r>
                  <a:rPr lang="fr-FR" sz="2400" dirty="0">
                    <a:latin typeface="Comic Sans MS" panose="030F0702030302020204" pitchFamily="66" charset="0"/>
                  </a:rPr>
                  <a:t> ou </a:t>
                </a:r>
                <a:r>
                  <a:rPr lang="fr-FR" sz="2400" dirty="0" err="1">
                    <a:latin typeface="French Script MT" panose="03020402040607040605" pitchFamily="66" charset="0"/>
                  </a:rPr>
                  <a:t>C</a:t>
                </a:r>
                <a:r>
                  <a:rPr lang="fr-FR" sz="2400" baseline="-25000" dirty="0" err="1">
                    <a:latin typeface="French Script MT" panose="03020402040607040605" pitchFamily="66" charset="0"/>
                  </a:rPr>
                  <a:t>f</a:t>
                </a:r>
                <a:r>
                  <a:rPr lang="fr-FR" sz="2400" dirty="0">
                    <a:latin typeface="Comic Sans MS" panose="030F0702030302020204" pitchFamily="66" charset="0"/>
                  </a:rPr>
                  <a:t>, est l'ensemble des points M de coordonnées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i="1" dirty="0" err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 obtenus en donnant à </a:t>
                </a:r>
                <a:r>
                  <a:rPr lang="fr-FR" sz="28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fr-FR" sz="2400" dirty="0">
                    <a:latin typeface="Comic Sans MS" panose="030F0702030302020204" pitchFamily="66" charset="0"/>
                  </a:rPr>
                  <a:t> toutes les valeurs de l’ensemble de définition D de f.</a:t>
                </a:r>
              </a:p>
              <a:p>
                <a:pPr marL="0" lvl="1" indent="0">
                  <a:buNone/>
                </a:pPr>
                <a:endParaRPr lang="fr-FR" sz="2400" dirty="0">
                  <a:latin typeface="Comic Sans MS" panose="030F0702030302020204" pitchFamily="66" charset="0"/>
                </a:endParaRPr>
              </a:p>
              <a:p>
                <a:pPr marL="0" lvl="1" indent="0">
                  <a:buNone/>
                </a:pPr>
                <a:endParaRPr lang="fr-FR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Espace réservé du contenu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09" y="3180521"/>
                <a:ext cx="10137848" cy="3299791"/>
              </a:xfrm>
              <a:blipFill>
                <a:blip r:embed="rId2"/>
                <a:stretch>
                  <a:fillRect l="-901" r="-8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001078" y="2597430"/>
            <a:ext cx="9501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a) Définition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353439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uiExpand="1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II – Généralités sur les fonctions numériques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Espace réservé du contenu 18"/>
          <p:cNvSpPr txBox="1">
            <a:spLocks/>
          </p:cNvSpPr>
          <p:nvPr/>
        </p:nvSpPr>
        <p:spPr>
          <a:xfrm>
            <a:off x="1484309" y="1749284"/>
            <a:ext cx="10018713" cy="1431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5. Courbe représentative</a:t>
            </a:r>
          </a:p>
          <a:p>
            <a:pPr marL="0" indent="0">
              <a:buFont typeface="Arial"/>
              <a:buNone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a) Définition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18"/>
              <p:cNvSpPr>
                <a:spLocks noGrp="1"/>
              </p:cNvSpPr>
              <p:nvPr>
                <p:ph idx="1"/>
              </p:nvPr>
            </p:nvSpPr>
            <p:spPr>
              <a:xfrm>
                <a:off x="1484309" y="3180521"/>
                <a:ext cx="10137848" cy="3299791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lvl="1" indent="0">
                  <a:buNone/>
                </a:pPr>
                <a:r>
                  <a:rPr lang="fr-FR" sz="2400" u="sng" dirty="0">
                    <a:latin typeface="Comic Sans MS" panose="030F0702030302020204" pitchFamily="66" charset="0"/>
                  </a:rPr>
                  <a:t>Exemple :</a:t>
                </a:r>
              </a:p>
              <a:p>
                <a:pPr marL="0" lvl="1" indent="0">
                  <a:buNone/>
                </a:pPr>
                <a:r>
                  <a:rPr lang="fr-FR" sz="2400" dirty="0">
                    <a:latin typeface="Comic Sans MS" panose="030F0702030302020204" pitchFamily="66" charset="0"/>
                  </a:rPr>
                  <a:t>Soit f la fonction définie sur [-3;3] par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)=−</m:t>
                    </m:r>
                    <m:sSup>
                      <m:sSupPr>
                        <m:ctrlPr>
                          <a:rPr lang="fr-FR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fr-FR" sz="2400" dirty="0">
                  <a:latin typeface="Comic Sans MS" panose="030F0702030302020204" pitchFamily="66" charset="0"/>
                </a:endParaRPr>
              </a:p>
              <a:p>
                <a:pPr marL="0" lvl="1" indent="0">
                  <a:buNone/>
                </a:pPr>
                <a:r>
                  <a:rPr lang="fr-FR" sz="2400" dirty="0">
                    <a:latin typeface="Comic Sans MS" panose="030F0702030302020204" pitchFamily="66" charset="0"/>
                  </a:rPr>
                  <a:t>Tracer la courbe représentative de f.</a:t>
                </a:r>
              </a:p>
              <a:p>
                <a:pPr marL="0" lvl="1" indent="0">
                  <a:buNone/>
                </a:pPr>
                <a:endParaRPr lang="fr-FR" sz="2400" dirty="0">
                  <a:latin typeface="Comic Sans MS" panose="030F0702030302020204" pitchFamily="66" charset="0"/>
                </a:endParaRPr>
              </a:p>
              <a:p>
                <a:pPr marL="0" lvl="1" indent="0">
                  <a:buNone/>
                </a:pPr>
                <a:endParaRPr lang="fr-FR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Espace réservé du contenu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09" y="3180521"/>
                <a:ext cx="10137848" cy="3299791"/>
              </a:xfrm>
              <a:blipFill>
                <a:blip r:embed="rId2"/>
                <a:stretch>
                  <a:fillRect l="-9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25038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II – Généralités sur les fonctions numériques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18"/>
              <p:cNvSpPr>
                <a:spLocks noGrp="1"/>
              </p:cNvSpPr>
              <p:nvPr>
                <p:ph idx="1"/>
              </p:nvPr>
            </p:nvSpPr>
            <p:spPr>
              <a:xfrm>
                <a:off x="1192761" y="3761755"/>
                <a:ext cx="10137848" cy="808382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lvl="1" indent="0">
                  <a:buNone/>
                </a:pPr>
                <a:r>
                  <a:rPr lang="fr-FR" sz="2600" dirty="0">
                    <a:latin typeface="Comic Sans MS" panose="030F0702030302020204" pitchFamily="66" charset="0"/>
                  </a:rPr>
                  <a:t>La courbe </a:t>
                </a:r>
                <a:r>
                  <a:rPr lang="fr-FR" sz="2600" dirty="0" err="1">
                    <a:latin typeface="French Script MT" panose="03020402040607040605" pitchFamily="66" charset="0"/>
                  </a:rPr>
                  <a:t>C</a:t>
                </a:r>
                <a:r>
                  <a:rPr lang="fr-FR" sz="2600" baseline="-25000" dirty="0" err="1">
                    <a:latin typeface="French Script MT" panose="03020402040607040605" pitchFamily="66" charset="0"/>
                  </a:rPr>
                  <a:t>f</a:t>
                </a:r>
                <a:r>
                  <a:rPr lang="fr-FR" sz="2600" dirty="0">
                    <a:latin typeface="Comic Sans MS" panose="030F0702030302020204" pitchFamily="66" charset="0"/>
                  </a:rPr>
                  <a:t> a pour équation </a:t>
                </a:r>
                <a14:m>
                  <m:oMath xmlns:m="http://schemas.openxmlformats.org/officeDocument/2006/math">
                    <m:r>
                      <a:rPr lang="fr-FR" sz="2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sz="2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Espace réservé du contenu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2761" y="3761755"/>
                <a:ext cx="10137848" cy="808382"/>
              </a:xfrm>
              <a:blipFill>
                <a:blip r:embed="rId2"/>
                <a:stretch>
                  <a:fillRect l="-10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549" y="1579908"/>
            <a:ext cx="39433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93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II – Généralités sur les fonctions numériques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Espace réservé du contenu 18"/>
          <p:cNvSpPr txBox="1">
            <a:spLocks/>
          </p:cNvSpPr>
          <p:nvPr/>
        </p:nvSpPr>
        <p:spPr>
          <a:xfrm>
            <a:off x="1484309" y="1749284"/>
            <a:ext cx="10018713" cy="1431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5. Courbe représentative</a:t>
            </a:r>
          </a:p>
          <a:p>
            <a:pPr marL="0" indent="0">
              <a:buFont typeface="Arial"/>
              <a:buNone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b) Lire l’image d’un nombre par une fonction</a:t>
            </a:r>
          </a:p>
        </p:txBody>
      </p:sp>
      <p:sp>
        <p:nvSpPr>
          <p:cNvPr id="8" name="Espace réservé du contenu 18"/>
          <p:cNvSpPr>
            <a:spLocks noGrp="1"/>
          </p:cNvSpPr>
          <p:nvPr>
            <p:ph idx="1"/>
          </p:nvPr>
        </p:nvSpPr>
        <p:spPr>
          <a:xfrm>
            <a:off x="1484309" y="5559281"/>
            <a:ext cx="9064421" cy="894526"/>
          </a:xfrm>
          <a:ln>
            <a:noFill/>
          </a:ln>
        </p:spPr>
        <p:txBody>
          <a:bodyPr>
            <a:normAutofit/>
          </a:bodyPr>
          <a:lstStyle/>
          <a:p>
            <a:pPr marL="342900" lvl="1" indent="-342900"/>
            <a:r>
              <a:rPr lang="fr-FR" sz="2400" dirty="0">
                <a:latin typeface="Comic Sans MS" panose="030F0702030302020204" pitchFamily="66" charset="0"/>
              </a:rPr>
              <a:t>On lit l'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ordonnée</a:t>
            </a:r>
            <a:r>
              <a:rPr lang="fr-FR" sz="2400" dirty="0">
                <a:latin typeface="Comic Sans MS" panose="030F0702030302020204" pitchFamily="66" charset="0"/>
              </a:rPr>
              <a:t> du point de la courbe correspondant à ce nombre.</a:t>
            </a:r>
          </a:p>
        </p:txBody>
      </p:sp>
      <p:sp>
        <p:nvSpPr>
          <p:cNvPr id="6" name="Espace réservé du contenu 18"/>
          <p:cNvSpPr txBox="1">
            <a:spLocks/>
          </p:cNvSpPr>
          <p:nvPr/>
        </p:nvSpPr>
        <p:spPr>
          <a:xfrm>
            <a:off x="1484309" y="3432314"/>
            <a:ext cx="9064421" cy="4255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/>
              <a:buNone/>
            </a:pPr>
            <a:r>
              <a:rPr lang="fr-FR" sz="2400" dirty="0">
                <a:latin typeface="Comic Sans MS" panose="030F0702030302020204" pitchFamily="66" charset="0"/>
              </a:rPr>
              <a:t>Les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images</a:t>
            </a:r>
            <a:r>
              <a:rPr lang="fr-FR" sz="2400" dirty="0">
                <a:latin typeface="Comic Sans MS" panose="030F0702030302020204" pitchFamily="66" charset="0"/>
              </a:rPr>
              <a:t> se lisent sur l'axe des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ordonnées</a:t>
            </a:r>
            <a:r>
              <a:rPr lang="fr-FR" sz="2400" dirty="0">
                <a:latin typeface="Comic Sans MS" panose="030F0702030302020204" pitchFamily="66" charset="0"/>
              </a:rPr>
              <a:t>.</a:t>
            </a:r>
            <a:endParaRPr lang="fr-FR" sz="2400" u="sng" dirty="0">
              <a:latin typeface="Comic Sans MS" panose="030F0702030302020204" pitchFamily="66" charset="0"/>
            </a:endParaRPr>
          </a:p>
        </p:txBody>
      </p:sp>
      <p:sp>
        <p:nvSpPr>
          <p:cNvPr id="9" name="Espace réservé du contenu 18"/>
          <p:cNvSpPr txBox="1">
            <a:spLocks/>
          </p:cNvSpPr>
          <p:nvPr/>
        </p:nvSpPr>
        <p:spPr>
          <a:xfrm>
            <a:off x="1484308" y="4003678"/>
            <a:ext cx="9064421" cy="5948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/>
              <a:buNone/>
            </a:pPr>
            <a:r>
              <a:rPr lang="fr-FR" sz="2400" u="sng" dirty="0">
                <a:latin typeface="Comic Sans MS" panose="030F0702030302020204" pitchFamily="66" charset="0"/>
              </a:rPr>
              <a:t>Méthode :</a:t>
            </a:r>
          </a:p>
        </p:txBody>
      </p:sp>
      <p:sp>
        <p:nvSpPr>
          <p:cNvPr id="10" name="Espace réservé du contenu 18"/>
          <p:cNvSpPr txBox="1">
            <a:spLocks/>
          </p:cNvSpPr>
          <p:nvPr/>
        </p:nvSpPr>
        <p:spPr>
          <a:xfrm>
            <a:off x="1484307" y="4721847"/>
            <a:ext cx="9064421" cy="4225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/>
              <a:buNone/>
            </a:pPr>
            <a:r>
              <a:rPr lang="fr-FR" sz="2400" dirty="0">
                <a:latin typeface="Comic Sans MS" panose="030F0702030302020204" pitchFamily="66" charset="0"/>
              </a:rPr>
              <a:t>Pour lire l'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image</a:t>
            </a:r>
            <a:r>
              <a:rPr lang="fr-FR" sz="2400" dirty="0">
                <a:latin typeface="Comic Sans MS" panose="030F0702030302020204" pitchFamily="66" charset="0"/>
              </a:rPr>
              <a:t> d'un nombre </a:t>
            </a:r>
            <a:r>
              <a:rPr lang="fr-F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2400" dirty="0">
                <a:latin typeface="Comic Sans MS" panose="030F0702030302020204" pitchFamily="66" charset="0"/>
              </a:rPr>
              <a:t> donné :</a:t>
            </a:r>
          </a:p>
        </p:txBody>
      </p:sp>
      <p:sp>
        <p:nvSpPr>
          <p:cNvPr id="11" name="Espace réservé du contenu 18"/>
          <p:cNvSpPr txBox="1">
            <a:spLocks/>
          </p:cNvSpPr>
          <p:nvPr/>
        </p:nvSpPr>
        <p:spPr>
          <a:xfrm>
            <a:off x="1484309" y="5144394"/>
            <a:ext cx="9064421" cy="5293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lvl="1" indent="-342900"/>
            <a:r>
              <a:rPr lang="fr-FR" sz="2400" dirty="0">
                <a:latin typeface="Comic Sans MS" panose="030F0702030302020204" pitchFamily="66" charset="0"/>
              </a:rPr>
              <a:t>On place </a:t>
            </a:r>
            <a:r>
              <a:rPr lang="fr-FR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ce nombre</a:t>
            </a:r>
            <a:r>
              <a:rPr lang="fr-FR" sz="2400" dirty="0">
                <a:latin typeface="Comic Sans MS" panose="030F0702030302020204" pitchFamily="66" charset="0"/>
              </a:rPr>
              <a:t> sur l'axe des </a:t>
            </a:r>
            <a:r>
              <a:rPr lang="fr-FR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abscisses</a:t>
            </a:r>
            <a:r>
              <a:rPr lang="fr-FR" sz="24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1232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II – Généralités sur les fonctions numériques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155" y="1140244"/>
            <a:ext cx="3179931" cy="5616502"/>
          </a:xfrm>
          <a:prstGeom prst="rect">
            <a:avLst/>
          </a:prstGeom>
        </p:spPr>
      </p:pic>
      <p:sp>
        <p:nvSpPr>
          <p:cNvPr id="3" name="Multiplication 2"/>
          <p:cNvSpPr>
            <a:spLocks noChangeAspect="1"/>
          </p:cNvSpPr>
          <p:nvPr/>
        </p:nvSpPr>
        <p:spPr>
          <a:xfrm>
            <a:off x="10336693" y="4165056"/>
            <a:ext cx="216000" cy="23203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10441579" y="1563756"/>
            <a:ext cx="1132" cy="27000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ultiplication 11"/>
          <p:cNvSpPr>
            <a:spLocks noChangeAspect="1"/>
          </p:cNvSpPr>
          <p:nvPr/>
        </p:nvSpPr>
        <p:spPr>
          <a:xfrm>
            <a:off x="10333579" y="1434484"/>
            <a:ext cx="216000" cy="23203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9081545" y="1550504"/>
            <a:ext cx="1368000" cy="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ultiplication 16"/>
          <p:cNvSpPr>
            <a:spLocks noChangeAspect="1"/>
          </p:cNvSpPr>
          <p:nvPr/>
        </p:nvSpPr>
        <p:spPr>
          <a:xfrm>
            <a:off x="8973119" y="1434481"/>
            <a:ext cx="216000" cy="23203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484310" y="3405166"/>
            <a:ext cx="10018713" cy="2281535"/>
          </a:xfrm>
        </p:spPr>
        <p:txBody>
          <a:bodyPr>
            <a:norm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L’image de 2 par f. f(…) = ……</a:t>
            </a:r>
          </a:p>
          <a:p>
            <a:r>
              <a:rPr lang="fr-FR" dirty="0">
                <a:latin typeface="Comic Sans MS" panose="030F0702030302020204" pitchFamily="66" charset="0"/>
              </a:rPr>
              <a:t>L’image de 0 par f. …………………</a:t>
            </a:r>
          </a:p>
          <a:p>
            <a:r>
              <a:rPr lang="fr-FR" dirty="0">
                <a:latin typeface="Comic Sans MS" panose="030F0702030302020204" pitchFamily="66" charset="0"/>
              </a:rPr>
              <a:t>f(-1) ………………</a:t>
            </a:r>
          </a:p>
          <a:p>
            <a:r>
              <a:rPr lang="fr-FR" dirty="0">
                <a:latin typeface="Comic Sans MS" panose="030F0702030302020204" pitchFamily="66" charset="0"/>
              </a:rPr>
              <a:t>f(1) ………………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512904" y="3048000"/>
            <a:ext cx="424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6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4310" y="199558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u="sng" dirty="0">
                <a:latin typeface="Comic Sans MS" panose="030F0702030302020204" pitchFamily="66" charset="0"/>
              </a:rPr>
              <a:t>Exemple :</a:t>
            </a:r>
          </a:p>
          <a:p>
            <a:r>
              <a:rPr lang="fr-FR" sz="2400" dirty="0">
                <a:latin typeface="Comic Sans MS" panose="030F0702030302020204" pitchFamily="66" charset="0"/>
              </a:rPr>
              <a:t>Déterminer sur la courbe ci-contre :</a:t>
            </a:r>
          </a:p>
        </p:txBody>
      </p:sp>
      <p:sp>
        <p:nvSpPr>
          <p:cNvPr id="8" name="Rectangle 7"/>
          <p:cNvSpPr/>
          <p:nvPr/>
        </p:nvSpPr>
        <p:spPr>
          <a:xfrm>
            <a:off x="1484310" y="3047998"/>
            <a:ext cx="4594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L’image de 3 par f. f(3) = ……</a:t>
            </a:r>
          </a:p>
        </p:txBody>
      </p:sp>
    </p:spTree>
    <p:extLst>
      <p:ext uri="{BB962C8B-B14F-4D97-AF65-F5344CB8AC3E}">
        <p14:creationId xmlns:p14="http://schemas.microsoft.com/office/powerpoint/2010/main" val="3840169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7" grpId="0" animBg="1"/>
      <p:bldP spid="4" grpId="0" uiExpand="1" build="p"/>
      <p:bldP spid="9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 – Intervalles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Espace réservé du contenu 18"/>
          <p:cNvSpPr txBox="1">
            <a:spLocks/>
          </p:cNvSpPr>
          <p:nvPr/>
        </p:nvSpPr>
        <p:spPr>
          <a:xfrm>
            <a:off x="1484309" y="1749284"/>
            <a:ext cx="10018713" cy="8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1. Définition</a:t>
            </a:r>
            <a:endParaRPr lang="fr-FR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Espace réservé du contenu 18"/>
          <p:cNvSpPr>
            <a:spLocks noGrp="1"/>
          </p:cNvSpPr>
          <p:nvPr>
            <p:ph idx="1"/>
          </p:nvPr>
        </p:nvSpPr>
        <p:spPr>
          <a:xfrm>
            <a:off x="1484309" y="2547679"/>
            <a:ext cx="10018713" cy="2246244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On appelle intervalle l’ensemble des nombres déterminés par une </a:t>
            </a:r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inégalité</a:t>
            </a:r>
            <a:r>
              <a:rPr lang="fr-FR" dirty="0">
                <a:latin typeface="Comic Sans MS" panose="030F0702030302020204" pitchFamily="66" charset="0"/>
              </a:rPr>
              <a:t> ou un </a:t>
            </a:r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encadrement</a:t>
            </a:r>
            <a:r>
              <a:rPr lang="fr-FR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930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II – Généralités sur les fonctions numériques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155" y="1140244"/>
            <a:ext cx="3179931" cy="5616502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484310" y="1782541"/>
            <a:ext cx="10018713" cy="4008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u="sng" dirty="0">
                <a:latin typeface="Comic Sans MS" panose="030F0702030302020204" pitchFamily="66" charset="0"/>
              </a:rPr>
              <a:t>Exemple :</a:t>
            </a:r>
          </a:p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Déterminer sur la courbe ci-contre :</a:t>
            </a:r>
          </a:p>
          <a:p>
            <a:r>
              <a:rPr lang="fr-FR" dirty="0">
                <a:latin typeface="Comic Sans MS" panose="030F0702030302020204" pitchFamily="66" charset="0"/>
              </a:rPr>
              <a:t>L’image de 3 par f. f(3) = 6</a:t>
            </a:r>
          </a:p>
          <a:p>
            <a:r>
              <a:rPr lang="fr-FR" dirty="0">
                <a:latin typeface="Comic Sans MS" panose="030F0702030302020204" pitchFamily="66" charset="0"/>
              </a:rPr>
              <a:t>L’image de 2 par f. f(2) = -5</a:t>
            </a:r>
          </a:p>
          <a:p>
            <a:r>
              <a:rPr lang="fr-FR" dirty="0">
                <a:latin typeface="Comic Sans MS" panose="030F0702030302020204" pitchFamily="66" charset="0"/>
              </a:rPr>
              <a:t>L’image de 0 par f. f(0) = 3</a:t>
            </a:r>
          </a:p>
          <a:p>
            <a:r>
              <a:rPr lang="fr-FR" dirty="0">
                <a:latin typeface="Comic Sans MS" panose="030F0702030302020204" pitchFamily="66" charset="0"/>
              </a:rPr>
              <a:t>f(-1) = -2</a:t>
            </a:r>
          </a:p>
          <a:p>
            <a:r>
              <a:rPr lang="fr-FR" dirty="0">
                <a:latin typeface="Comic Sans MS" panose="030F0702030302020204" pitchFamily="66" charset="0"/>
              </a:rPr>
              <a:t>f(1) = -2</a:t>
            </a:r>
          </a:p>
        </p:txBody>
      </p:sp>
    </p:spTree>
    <p:extLst>
      <p:ext uri="{BB962C8B-B14F-4D97-AF65-F5344CB8AC3E}">
        <p14:creationId xmlns:p14="http://schemas.microsoft.com/office/powerpoint/2010/main" val="270561085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II – Généralités sur les fonctions numériques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Espace réservé du contenu 18"/>
          <p:cNvSpPr txBox="1">
            <a:spLocks/>
          </p:cNvSpPr>
          <p:nvPr/>
        </p:nvSpPr>
        <p:spPr>
          <a:xfrm>
            <a:off x="1484308" y="1749284"/>
            <a:ext cx="10535413" cy="1431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5. Courbe représentative</a:t>
            </a:r>
          </a:p>
          <a:p>
            <a:pPr marL="0" indent="0">
              <a:buFont typeface="Arial"/>
              <a:buNone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c) Lire les antécédents d’un nombre par une fonction</a:t>
            </a:r>
          </a:p>
        </p:txBody>
      </p:sp>
      <p:sp>
        <p:nvSpPr>
          <p:cNvPr id="8" name="Espace réservé du contenu 18"/>
          <p:cNvSpPr>
            <a:spLocks noGrp="1"/>
          </p:cNvSpPr>
          <p:nvPr>
            <p:ph idx="1"/>
          </p:nvPr>
        </p:nvSpPr>
        <p:spPr>
          <a:xfrm>
            <a:off x="1484309" y="2981739"/>
            <a:ext cx="10151100" cy="3876261"/>
          </a:xfrm>
          <a:ln>
            <a:noFill/>
          </a:ln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fr-FR" sz="2400" dirty="0">
                <a:latin typeface="Comic Sans MS" panose="030F0702030302020204" pitchFamily="66" charset="0"/>
              </a:rPr>
              <a:t>Les </a:t>
            </a:r>
            <a:r>
              <a:rPr lang="fr-FR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antécédents</a:t>
            </a:r>
            <a:r>
              <a:rPr lang="fr-FR" sz="2400" dirty="0">
                <a:latin typeface="Comic Sans MS" panose="030F0702030302020204" pitchFamily="66" charset="0"/>
              </a:rPr>
              <a:t> se lisent sur l'axe des </a:t>
            </a:r>
            <a:r>
              <a:rPr lang="fr-FR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abscisses</a:t>
            </a:r>
            <a:r>
              <a:rPr lang="fr-FR" sz="2400" dirty="0">
                <a:latin typeface="Comic Sans MS" panose="030F0702030302020204" pitchFamily="66" charset="0"/>
              </a:rPr>
              <a:t>.</a:t>
            </a:r>
            <a:endParaRPr lang="fr-FR" sz="2400" u="sng" dirty="0">
              <a:latin typeface="Comic Sans MS" panose="030F0702030302020204" pitchFamily="66" charset="0"/>
            </a:endParaRPr>
          </a:p>
          <a:p>
            <a:pPr marL="0" lvl="1" indent="0">
              <a:buNone/>
            </a:pPr>
            <a:r>
              <a:rPr lang="fr-FR" sz="2400" u="sng" dirty="0">
                <a:latin typeface="Comic Sans MS" panose="030F0702030302020204" pitchFamily="66" charset="0"/>
              </a:rPr>
              <a:t>Méthode :</a:t>
            </a:r>
          </a:p>
          <a:p>
            <a:pPr marL="0" lvl="1" indent="0">
              <a:buNone/>
            </a:pPr>
            <a:r>
              <a:rPr lang="fr-FR" sz="2400" dirty="0">
                <a:latin typeface="Comic Sans MS" panose="030F0702030302020204" pitchFamily="66" charset="0"/>
              </a:rPr>
              <a:t>Pour lire les </a:t>
            </a:r>
            <a:r>
              <a:rPr lang="fr-FR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antécédents</a:t>
            </a:r>
            <a:r>
              <a:rPr lang="fr-FR" sz="2400" dirty="0">
                <a:latin typeface="Comic Sans MS" panose="030F0702030302020204" pitchFamily="66" charset="0"/>
              </a:rPr>
              <a:t> d'un nombre </a:t>
            </a:r>
            <a:r>
              <a:rPr lang="fr-FR" sz="2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fr-FR" sz="2400" dirty="0">
                <a:latin typeface="Comic Sans MS" panose="030F0702030302020204" pitchFamily="66" charset="0"/>
              </a:rPr>
              <a:t> donné :</a:t>
            </a:r>
          </a:p>
          <a:p>
            <a:pPr marL="342900" lvl="1" indent="-342900"/>
            <a:r>
              <a:rPr lang="fr-FR" sz="2400" dirty="0">
                <a:latin typeface="Comic Sans MS" panose="030F0702030302020204" pitchFamily="66" charset="0"/>
              </a:rPr>
              <a:t>On place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ce nombre </a:t>
            </a:r>
            <a:r>
              <a:rPr lang="fr-FR" sz="2400" dirty="0">
                <a:latin typeface="Comic Sans MS" panose="030F0702030302020204" pitchFamily="66" charset="0"/>
              </a:rPr>
              <a:t>sur l'axe des ordonnées.</a:t>
            </a:r>
          </a:p>
          <a:p>
            <a:pPr marL="342900" lvl="1" indent="-342900"/>
            <a:r>
              <a:rPr lang="fr-FR" sz="2400" dirty="0">
                <a:latin typeface="Comic Sans MS" panose="030F0702030302020204" pitchFamily="66" charset="0"/>
              </a:rPr>
              <a:t>On trace la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droite horizontale</a:t>
            </a:r>
            <a:r>
              <a:rPr lang="fr-FR" sz="2400" dirty="0">
                <a:latin typeface="Comic Sans MS" panose="030F0702030302020204" pitchFamily="66" charset="0"/>
              </a:rPr>
              <a:t> passant par </a:t>
            </a:r>
            <a:r>
              <a:rPr lang="fr-FR" sz="2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fr-FR" sz="2400" dirty="0">
                <a:latin typeface="Comic Sans MS" panose="030F0702030302020204" pitchFamily="66" charset="0"/>
              </a:rPr>
              <a:t>.</a:t>
            </a:r>
          </a:p>
          <a:p>
            <a:pPr marL="342900" lvl="1" indent="-342900"/>
            <a:r>
              <a:rPr lang="fr-FR" sz="2400" dirty="0">
                <a:latin typeface="Comic Sans MS" panose="030F0702030302020204" pitchFamily="66" charset="0"/>
              </a:rPr>
              <a:t>On lit les </a:t>
            </a:r>
            <a:r>
              <a:rPr lang="fr-FR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abscisses</a:t>
            </a:r>
            <a:r>
              <a:rPr lang="fr-FR" sz="2400" dirty="0">
                <a:latin typeface="Comic Sans MS" panose="030F0702030302020204" pitchFamily="66" charset="0"/>
              </a:rPr>
              <a:t> des points d’intersection de la courbe et de cette droite.</a:t>
            </a:r>
          </a:p>
        </p:txBody>
      </p:sp>
    </p:spTree>
    <p:extLst>
      <p:ext uri="{BB962C8B-B14F-4D97-AF65-F5344CB8AC3E}">
        <p14:creationId xmlns:p14="http://schemas.microsoft.com/office/powerpoint/2010/main" val="2824785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765" y="1550500"/>
            <a:ext cx="3893324" cy="500932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II – Généralités sur les fonctions numériques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Multiplication 2"/>
          <p:cNvSpPr>
            <a:spLocks noChangeAspect="1"/>
          </p:cNvSpPr>
          <p:nvPr/>
        </p:nvSpPr>
        <p:spPr>
          <a:xfrm>
            <a:off x="9657545" y="2784484"/>
            <a:ext cx="216000" cy="232039"/>
          </a:xfrm>
          <a:prstGeom prst="mathMultipl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10888361" y="2887248"/>
            <a:ext cx="1132" cy="223637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ultiplication 11"/>
          <p:cNvSpPr>
            <a:spLocks noChangeAspect="1"/>
          </p:cNvSpPr>
          <p:nvPr/>
        </p:nvSpPr>
        <p:spPr>
          <a:xfrm>
            <a:off x="10781493" y="2771228"/>
            <a:ext cx="216000" cy="23203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>
            <a:off x="7954261" y="2900500"/>
            <a:ext cx="3893324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ultiplication 16"/>
          <p:cNvSpPr>
            <a:spLocks noChangeAspect="1"/>
          </p:cNvSpPr>
          <p:nvPr/>
        </p:nvSpPr>
        <p:spPr>
          <a:xfrm>
            <a:off x="10220931" y="2784484"/>
            <a:ext cx="216000" cy="23203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484310" y="1782541"/>
            <a:ext cx="10018713" cy="4008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u="sng" dirty="0">
                <a:latin typeface="Comic Sans MS" panose="030F0702030302020204" pitchFamily="66" charset="0"/>
              </a:rPr>
              <a:t>Exemple 1 :</a:t>
            </a:r>
          </a:p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Déterminer sur la courbe ci-contre :</a:t>
            </a:r>
          </a:p>
          <a:p>
            <a:r>
              <a:rPr lang="fr-FR" dirty="0">
                <a:latin typeface="Comic Sans MS" panose="030F0702030302020204" pitchFamily="66" charset="0"/>
              </a:rPr>
              <a:t>Les antécédents de 4 par f.</a:t>
            </a:r>
          </a:p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Les antécédents de 4 par f sont -2, 1 et 2.</a:t>
            </a:r>
          </a:p>
        </p:txBody>
      </p:sp>
      <p:sp>
        <p:nvSpPr>
          <p:cNvPr id="18" name="Multiplication 17"/>
          <p:cNvSpPr>
            <a:spLocks noChangeAspect="1"/>
          </p:cNvSpPr>
          <p:nvPr/>
        </p:nvSpPr>
        <p:spPr>
          <a:xfrm>
            <a:off x="8533797" y="2771227"/>
            <a:ext cx="216000" cy="23203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10324975" y="2887246"/>
            <a:ext cx="1132" cy="223637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8648894" y="2920279"/>
            <a:ext cx="1132" cy="223637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1234055" y="2598949"/>
            <a:ext cx="728869" cy="344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 = 4</a:t>
            </a:r>
            <a:endParaRPr lang="fr-FR" i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Multiplication 20"/>
          <p:cNvSpPr>
            <a:spLocks noChangeAspect="1"/>
          </p:cNvSpPr>
          <p:nvPr/>
        </p:nvSpPr>
        <p:spPr>
          <a:xfrm>
            <a:off x="10788590" y="5019225"/>
            <a:ext cx="216000" cy="23203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Multiplication 21"/>
          <p:cNvSpPr>
            <a:spLocks noChangeAspect="1"/>
          </p:cNvSpPr>
          <p:nvPr/>
        </p:nvSpPr>
        <p:spPr>
          <a:xfrm>
            <a:off x="10228028" y="5032481"/>
            <a:ext cx="216000" cy="23203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Multiplication 22"/>
          <p:cNvSpPr>
            <a:spLocks noChangeAspect="1"/>
          </p:cNvSpPr>
          <p:nvPr/>
        </p:nvSpPr>
        <p:spPr>
          <a:xfrm>
            <a:off x="8540894" y="5019224"/>
            <a:ext cx="216000" cy="23203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740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7" grpId="0" animBg="1"/>
      <p:bldP spid="18" grpId="0" animBg="1"/>
      <p:bldP spid="15" grpId="0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198" y="1224134"/>
            <a:ext cx="4216759" cy="54152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II – Généralités sur les fonctions numériques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484310" y="1782541"/>
            <a:ext cx="10018713" cy="4008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u="sng" dirty="0">
                <a:latin typeface="Comic Sans MS" panose="030F0702030302020204" pitchFamily="66" charset="0"/>
              </a:rPr>
              <a:t>Exemple 2 :</a:t>
            </a:r>
          </a:p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Déterminer sur la courbe ci-contre :</a:t>
            </a:r>
          </a:p>
          <a:p>
            <a:r>
              <a:rPr lang="fr-FR" dirty="0">
                <a:latin typeface="Comic Sans MS" panose="030F0702030302020204" pitchFamily="66" charset="0"/>
              </a:rPr>
              <a:t>Les antécédents de -7 par f.</a:t>
            </a:r>
          </a:p>
          <a:p>
            <a:r>
              <a:rPr lang="fr-FR" dirty="0">
                <a:latin typeface="Comic Sans MS" panose="030F0702030302020204" pitchFamily="66" charset="0"/>
              </a:rPr>
              <a:t>Les antécédents de 1 par f.</a:t>
            </a:r>
          </a:p>
        </p:txBody>
      </p:sp>
    </p:spTree>
    <p:extLst>
      <p:ext uri="{BB962C8B-B14F-4D97-AF65-F5344CB8AC3E}">
        <p14:creationId xmlns:p14="http://schemas.microsoft.com/office/powerpoint/2010/main" val="2343653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Exercices</a:t>
            </a:r>
          </a:p>
        </p:txBody>
      </p:sp>
      <p:sp>
        <p:nvSpPr>
          <p:cNvPr id="19" name="Espace réservé du contenu 18"/>
          <p:cNvSpPr>
            <a:spLocks noGrp="1"/>
          </p:cNvSpPr>
          <p:nvPr>
            <p:ph idx="1"/>
          </p:nvPr>
        </p:nvSpPr>
        <p:spPr>
          <a:xfrm>
            <a:off x="1484310" y="2425148"/>
            <a:ext cx="10018713" cy="2345635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>
                <a:latin typeface="Comic Sans MS" panose="030F0702030302020204" pitchFamily="66" charset="0"/>
              </a:rPr>
              <a:t>1, 2, 3, 4, 5, 6 p 26</a:t>
            </a:r>
          </a:p>
          <a:p>
            <a:pPr marL="0" indent="0">
              <a:buNone/>
            </a:pPr>
            <a:r>
              <a:rPr lang="fr-FR" sz="2800" dirty="0">
                <a:latin typeface="Comic Sans MS" panose="030F0702030302020204" pitchFamily="66" charset="0"/>
              </a:rPr>
              <a:t>21, 22, 23, 24 p 27</a:t>
            </a:r>
          </a:p>
          <a:p>
            <a:pPr marL="0" indent="0">
              <a:buNone/>
            </a:pPr>
            <a:r>
              <a:rPr lang="fr-FR" sz="2800" dirty="0">
                <a:latin typeface="Comic Sans MS" panose="030F0702030302020204" pitchFamily="66" charset="0"/>
              </a:rPr>
              <a:t>25 p 28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Espace réservé du contenu 18"/>
          <p:cNvSpPr txBox="1">
            <a:spLocks/>
          </p:cNvSpPr>
          <p:nvPr/>
        </p:nvSpPr>
        <p:spPr>
          <a:xfrm>
            <a:off x="1484309" y="1749284"/>
            <a:ext cx="10018713" cy="8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fr-F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27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III – Variations d’une fonction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Espace réservé du contenu 18"/>
          <p:cNvSpPr txBox="1">
            <a:spLocks/>
          </p:cNvSpPr>
          <p:nvPr/>
        </p:nvSpPr>
        <p:spPr>
          <a:xfrm>
            <a:off x="1484308" y="1686996"/>
            <a:ext cx="10535413" cy="715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1. Notion d’extremum</a:t>
            </a:r>
          </a:p>
        </p:txBody>
      </p:sp>
      <p:sp>
        <p:nvSpPr>
          <p:cNvPr id="8" name="Espace réservé du contenu 18"/>
          <p:cNvSpPr>
            <a:spLocks noGrp="1"/>
          </p:cNvSpPr>
          <p:nvPr>
            <p:ph idx="1"/>
          </p:nvPr>
        </p:nvSpPr>
        <p:spPr>
          <a:xfrm>
            <a:off x="1484308" y="2402616"/>
            <a:ext cx="5446579" cy="631645"/>
          </a:xfrm>
          <a:ln>
            <a:noFill/>
          </a:ln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fr-FR" sz="2400" u="sng" dirty="0">
                <a:latin typeface="Comic Sans MS" panose="030F0702030302020204" pitchFamily="66" charset="0"/>
              </a:rPr>
              <a:t>Définition :</a:t>
            </a:r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398" y="2681406"/>
            <a:ext cx="4238625" cy="2867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2"/>
              <p:cNvSpPr txBox="1"/>
              <p:nvPr/>
            </p:nvSpPr>
            <p:spPr>
              <a:xfrm>
                <a:off x="8420918" y="4628600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918" y="4628600"/>
                <a:ext cx="79157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23"/>
          <p:cNvCxnSpPr/>
          <p:nvPr/>
        </p:nvCxnSpPr>
        <p:spPr>
          <a:xfrm flipH="1" flipV="1">
            <a:off x="8726708" y="3045060"/>
            <a:ext cx="1" cy="166534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3"/>
          <p:cNvSpPr/>
          <p:nvPr/>
        </p:nvSpPr>
        <p:spPr>
          <a:xfrm>
            <a:off x="7610048" y="3045060"/>
            <a:ext cx="3797300" cy="2368779"/>
          </a:xfrm>
          <a:custGeom>
            <a:avLst/>
            <a:gdLst>
              <a:gd name="connsiteX0" fmla="*/ 0 w 3797300"/>
              <a:gd name="connsiteY0" fmla="*/ 1453109 h 2368779"/>
              <a:gd name="connsiteX1" fmla="*/ 1193800 w 3797300"/>
              <a:gd name="connsiteY1" fmla="*/ 18009 h 2368779"/>
              <a:gd name="connsiteX2" fmla="*/ 2933700 w 3797300"/>
              <a:gd name="connsiteY2" fmla="*/ 2342109 h 2368779"/>
              <a:gd name="connsiteX3" fmla="*/ 3797300 w 3797300"/>
              <a:gd name="connsiteY3" fmla="*/ 1072109 h 236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300" h="2368779">
                <a:moveTo>
                  <a:pt x="0" y="1453109"/>
                </a:moveTo>
                <a:cubicBezTo>
                  <a:pt x="352425" y="661475"/>
                  <a:pt x="704850" y="-130158"/>
                  <a:pt x="1193800" y="18009"/>
                </a:cubicBezTo>
                <a:cubicBezTo>
                  <a:pt x="1682750" y="166176"/>
                  <a:pt x="2499783" y="2166426"/>
                  <a:pt x="2933700" y="2342109"/>
                </a:cubicBezTo>
                <a:cubicBezTo>
                  <a:pt x="3367617" y="2517792"/>
                  <a:pt x="3582458" y="1794950"/>
                  <a:pt x="3797300" y="1072109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val 14"/>
          <p:cNvSpPr/>
          <p:nvPr/>
        </p:nvSpPr>
        <p:spPr>
          <a:xfrm>
            <a:off x="7548243" y="4431872"/>
            <a:ext cx="123610" cy="12361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val 15"/>
          <p:cNvSpPr/>
          <p:nvPr/>
        </p:nvSpPr>
        <p:spPr>
          <a:xfrm>
            <a:off x="11352746" y="4053113"/>
            <a:ext cx="123610" cy="12361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Straight Connector 20"/>
          <p:cNvCxnSpPr/>
          <p:nvPr/>
        </p:nvCxnSpPr>
        <p:spPr>
          <a:xfrm flipV="1">
            <a:off x="7409098" y="3034261"/>
            <a:ext cx="4060055" cy="24051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contenu 18"/>
          <p:cNvSpPr txBox="1">
            <a:spLocks/>
          </p:cNvSpPr>
          <p:nvPr/>
        </p:nvSpPr>
        <p:spPr>
          <a:xfrm>
            <a:off x="1490936" y="3084816"/>
            <a:ext cx="5446579" cy="798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/>
              <a:buNone/>
            </a:pPr>
            <a:r>
              <a:rPr lang="fr-FR" sz="2400" dirty="0">
                <a:latin typeface="Comic Sans MS" panose="030F0702030302020204" pitchFamily="66" charset="0"/>
              </a:rPr>
              <a:t>Soit f une fonction définie sur un intervalle D.</a:t>
            </a:r>
          </a:p>
        </p:txBody>
      </p:sp>
      <p:sp>
        <p:nvSpPr>
          <p:cNvPr id="19" name="Espace réservé du contenu 18"/>
          <p:cNvSpPr txBox="1">
            <a:spLocks/>
          </p:cNvSpPr>
          <p:nvPr/>
        </p:nvSpPr>
        <p:spPr>
          <a:xfrm>
            <a:off x="1490935" y="4029166"/>
            <a:ext cx="5446579" cy="10611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lvl="1" indent="-342900"/>
            <a:r>
              <a:rPr lang="fr-FR" sz="2400" dirty="0">
                <a:latin typeface="Comic Sans MS" panose="030F0702030302020204" pitchFamily="66" charset="0"/>
              </a:rPr>
              <a:t>Dire que f atteint son </a:t>
            </a:r>
            <a:r>
              <a:rPr lang="fr-F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maximum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2400" dirty="0">
                <a:latin typeface="Comic Sans MS" panose="030F0702030302020204" pitchFamily="66" charset="0"/>
              </a:rPr>
              <a:t>en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fr-FR" sz="2400" dirty="0">
                <a:latin typeface="Comic Sans MS" panose="030F0702030302020204" pitchFamily="66" charset="0"/>
              </a:rPr>
              <a:t> sur D signifie que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47137" y="4885945"/>
                <a:ext cx="6096000" cy="4616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lvl="1" indent="0">
                  <a:buFont typeface="Arial"/>
                  <a:buNone/>
                </a:pPr>
                <a:r>
                  <a:rPr lang="fr-FR" sz="2400" dirty="0">
                    <a:latin typeface="Comic Sans MS" panose="030F0702030302020204" pitchFamily="66" charset="0"/>
                  </a:rPr>
                  <a:t> pour tout </a:t>
                </a:r>
                <a14:m>
                  <m:oMath xmlns:m="http://schemas.openxmlformats.org/officeDocument/2006/math">
                    <m:r>
                      <a:rPr lang="fr-FR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4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fr-FR" sz="24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r>
                      <a:rPr lang="fr-FR" sz="24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sz="24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137" y="4885945"/>
                <a:ext cx="6096000" cy="461665"/>
              </a:xfrm>
              <a:prstGeom prst="rect">
                <a:avLst/>
              </a:prstGeom>
              <a:blipFill>
                <a:blip r:embed="rId5"/>
                <a:stretch>
                  <a:fillRect l="-100" t="-10667" b="-29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93551" y="5765371"/>
                <a:ext cx="48237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 algn="ctr">
                  <a:buFont typeface="Arial"/>
                  <a:buNone/>
                </a:pPr>
                <a:r>
                  <a:rPr lang="fr-FR" sz="2400" dirty="0">
                    <a:latin typeface="Comic Sans MS" panose="030F0702030302020204" pitchFamily="66" charset="0"/>
                  </a:rPr>
                  <a:t>Le </a:t>
                </a:r>
                <a:r>
                  <a:rPr lang="fr-FR" sz="2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maximum</a:t>
                </a:r>
                <a:r>
                  <a:rPr lang="fr-FR" sz="2400" dirty="0">
                    <a:latin typeface="Comic Sans MS" panose="030F0702030302020204" pitchFamily="66" charset="0"/>
                  </a:rPr>
                  <a:t> de f sur D est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r>
                      <a:rPr lang="fr-FR" sz="24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sz="24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551" y="5765371"/>
                <a:ext cx="4823756" cy="461665"/>
              </a:xfrm>
              <a:prstGeom prst="rect">
                <a:avLst/>
              </a:prstGeom>
              <a:blipFill>
                <a:blip r:embed="rId6"/>
                <a:stretch>
                  <a:fillRect l="-1389" t="-10667" r="-1389" b="-3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117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uiExpand="1" build="p"/>
      <p:bldP spid="10" grpId="0"/>
      <p:bldP spid="13" grpId="0" animBg="1"/>
      <p:bldP spid="15" grpId="0" animBg="1"/>
      <p:bldP spid="17" grpId="0" animBg="1"/>
      <p:bldP spid="14" grpId="0" uiExpand="1" build="p"/>
      <p:bldP spid="19" grpId="0" uiExpand="1" build="p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III – Variations d’une fonction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Espace réservé du contenu 18"/>
          <p:cNvSpPr txBox="1">
            <a:spLocks/>
          </p:cNvSpPr>
          <p:nvPr/>
        </p:nvSpPr>
        <p:spPr>
          <a:xfrm>
            <a:off x="1484308" y="1686996"/>
            <a:ext cx="10535413" cy="715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1. Notion d’extremum</a:t>
            </a:r>
          </a:p>
        </p:txBody>
      </p:sp>
      <p:sp>
        <p:nvSpPr>
          <p:cNvPr id="8" name="Espace réservé du contenu 18"/>
          <p:cNvSpPr>
            <a:spLocks noGrp="1"/>
          </p:cNvSpPr>
          <p:nvPr>
            <p:ph idx="1"/>
          </p:nvPr>
        </p:nvSpPr>
        <p:spPr>
          <a:xfrm>
            <a:off x="1484309" y="2707896"/>
            <a:ext cx="5342575" cy="1269985"/>
          </a:xfrm>
          <a:ln>
            <a:noFill/>
          </a:ln>
        </p:spPr>
        <p:txBody>
          <a:bodyPr>
            <a:normAutofit/>
          </a:bodyPr>
          <a:lstStyle/>
          <a:p>
            <a:pPr marL="342900" lvl="1" indent="-342900"/>
            <a:r>
              <a:rPr lang="fr-FR" sz="2400" dirty="0">
                <a:latin typeface="Comic Sans MS" panose="030F0702030302020204" pitchFamily="66" charset="0"/>
              </a:rPr>
              <a:t>Dire que f atteint son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minimum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2400" dirty="0">
                <a:latin typeface="Comic Sans MS" panose="030F0702030302020204" pitchFamily="66" charset="0"/>
              </a:rPr>
              <a:t>en </a:t>
            </a:r>
            <a:r>
              <a:rPr lang="fr-FR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r>
              <a:rPr lang="fr-FR" sz="2400" dirty="0">
                <a:latin typeface="Comic Sans MS" panose="030F0702030302020204" pitchFamily="66" charset="0"/>
              </a:rPr>
              <a:t> sur D signifie que </a:t>
            </a:r>
          </a:p>
        </p:txBody>
      </p:sp>
      <p:pic>
        <p:nvPicPr>
          <p:cNvPr id="6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398" y="2681406"/>
            <a:ext cx="4238625" cy="2867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2"/>
              <p:cNvSpPr txBox="1"/>
              <p:nvPr/>
            </p:nvSpPr>
            <p:spPr>
              <a:xfrm>
                <a:off x="8420918" y="4628600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918" y="4628600"/>
                <a:ext cx="79157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9"/>
              <p:cNvSpPr txBox="1"/>
              <p:nvPr/>
            </p:nvSpPr>
            <p:spPr>
              <a:xfrm>
                <a:off x="10290203" y="4337390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0203" y="4337390"/>
                <a:ext cx="79157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23"/>
          <p:cNvCxnSpPr/>
          <p:nvPr/>
        </p:nvCxnSpPr>
        <p:spPr>
          <a:xfrm flipH="1" flipV="1">
            <a:off x="8726708" y="3045060"/>
            <a:ext cx="1" cy="166534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3"/>
          <p:cNvSpPr/>
          <p:nvPr/>
        </p:nvSpPr>
        <p:spPr>
          <a:xfrm>
            <a:off x="7610048" y="3045060"/>
            <a:ext cx="3797300" cy="2368779"/>
          </a:xfrm>
          <a:custGeom>
            <a:avLst/>
            <a:gdLst>
              <a:gd name="connsiteX0" fmla="*/ 0 w 3797300"/>
              <a:gd name="connsiteY0" fmla="*/ 1453109 h 2368779"/>
              <a:gd name="connsiteX1" fmla="*/ 1193800 w 3797300"/>
              <a:gd name="connsiteY1" fmla="*/ 18009 h 2368779"/>
              <a:gd name="connsiteX2" fmla="*/ 2933700 w 3797300"/>
              <a:gd name="connsiteY2" fmla="*/ 2342109 h 2368779"/>
              <a:gd name="connsiteX3" fmla="*/ 3797300 w 3797300"/>
              <a:gd name="connsiteY3" fmla="*/ 1072109 h 236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300" h="2368779">
                <a:moveTo>
                  <a:pt x="0" y="1453109"/>
                </a:moveTo>
                <a:cubicBezTo>
                  <a:pt x="352425" y="661475"/>
                  <a:pt x="704850" y="-130158"/>
                  <a:pt x="1193800" y="18009"/>
                </a:cubicBezTo>
                <a:cubicBezTo>
                  <a:pt x="1682750" y="166176"/>
                  <a:pt x="2499783" y="2166426"/>
                  <a:pt x="2933700" y="2342109"/>
                </a:cubicBezTo>
                <a:cubicBezTo>
                  <a:pt x="3367617" y="2517792"/>
                  <a:pt x="3582458" y="1794950"/>
                  <a:pt x="3797300" y="1072109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Straight Connector 13"/>
          <p:cNvCxnSpPr/>
          <p:nvPr/>
        </p:nvCxnSpPr>
        <p:spPr>
          <a:xfrm flipV="1">
            <a:off x="10685988" y="4766691"/>
            <a:ext cx="1" cy="64714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4"/>
          <p:cNvSpPr/>
          <p:nvPr/>
        </p:nvSpPr>
        <p:spPr>
          <a:xfrm>
            <a:off x="7548243" y="4431872"/>
            <a:ext cx="123610" cy="12361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val 15"/>
          <p:cNvSpPr/>
          <p:nvPr/>
        </p:nvSpPr>
        <p:spPr>
          <a:xfrm>
            <a:off x="11352746" y="4053113"/>
            <a:ext cx="123610" cy="12361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Straight Connector 20"/>
          <p:cNvCxnSpPr/>
          <p:nvPr/>
        </p:nvCxnSpPr>
        <p:spPr>
          <a:xfrm flipV="1">
            <a:off x="7409098" y="3034261"/>
            <a:ext cx="4060055" cy="24051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7"/>
          <p:cNvCxnSpPr/>
          <p:nvPr/>
        </p:nvCxnSpPr>
        <p:spPr>
          <a:xfrm flipV="1">
            <a:off x="7409097" y="5423113"/>
            <a:ext cx="4060055" cy="24051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18"/>
          <p:cNvSpPr txBox="1">
            <a:spLocks/>
          </p:cNvSpPr>
          <p:nvPr/>
        </p:nvSpPr>
        <p:spPr>
          <a:xfrm>
            <a:off x="1484308" y="5674193"/>
            <a:ext cx="8912021" cy="7176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fr-FR" sz="2400" dirty="0">
                <a:latin typeface="Comic Sans MS" panose="030F0702030302020204" pitchFamily="66" charset="0"/>
              </a:rPr>
              <a:t>Un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extremum</a:t>
            </a:r>
            <a:r>
              <a:rPr lang="fr-FR" sz="2400" dirty="0">
                <a:latin typeface="Comic Sans MS" panose="030F0702030302020204" pitchFamily="66" charset="0"/>
              </a:rPr>
              <a:t> est un maximum ou un minimum.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26975" y="3698420"/>
                <a:ext cx="443557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dirty="0">
                    <a:latin typeface="Comic Sans MS" panose="030F0702030302020204" pitchFamily="66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24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24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fr-F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fr-F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.</a:t>
                </a:r>
                <a:endParaRPr lang="fr-FR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975" y="3698420"/>
                <a:ext cx="4435576" cy="461665"/>
              </a:xfrm>
              <a:prstGeom prst="rect">
                <a:avLst/>
              </a:prstGeom>
              <a:blipFill>
                <a:blip r:embed="rId6"/>
                <a:stretch>
                  <a:fillRect l="-2201" t="-10667" b="-3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26975" y="4628600"/>
                <a:ext cx="47163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 algn="ctr">
                  <a:buNone/>
                </a:pPr>
                <a:r>
                  <a:rPr lang="fr-FR" sz="2400" dirty="0">
                    <a:latin typeface="Comic Sans MS" panose="030F0702030302020204" pitchFamily="66" charset="0"/>
                  </a:rPr>
                  <a:t>Le </a:t>
                </a:r>
                <a:r>
                  <a:rPr lang="fr-FR" sz="2400" b="1" dirty="0">
                    <a:solidFill>
                      <a:schemeClr val="accent6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minimum</a:t>
                </a:r>
                <a:r>
                  <a:rPr lang="fr-FR" sz="2400" dirty="0">
                    <a:latin typeface="Comic Sans MS" panose="030F0702030302020204" pitchFamily="66" charset="0"/>
                  </a:rPr>
                  <a:t> de f sur D est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24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24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975" y="4628600"/>
                <a:ext cx="4716356" cy="461665"/>
              </a:xfrm>
              <a:prstGeom prst="rect">
                <a:avLst/>
              </a:prstGeom>
              <a:blipFill>
                <a:blip r:embed="rId7"/>
                <a:stretch>
                  <a:fillRect l="-1552" t="-10526" r="-1423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777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/>
      <p:bldP spid="19" grpId="0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455" y="1958337"/>
            <a:ext cx="5118567" cy="4273919"/>
          </a:xfrm>
          <a:prstGeom prst="rect">
            <a:avLst/>
          </a:prstGeom>
        </p:spPr>
      </p:pic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484309" y="2279375"/>
            <a:ext cx="5128145" cy="19083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u="sng" dirty="0">
                <a:latin typeface="Comic Sans MS" panose="030F0702030302020204" pitchFamily="66" charset="0"/>
              </a:rPr>
              <a:t>Exemple :</a:t>
            </a:r>
          </a:p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Soit une fonction f représentée par la courbe ci-contre.</a:t>
            </a:r>
          </a:p>
          <a:p>
            <a:r>
              <a:rPr lang="fr-FR" dirty="0">
                <a:latin typeface="Comic Sans MS" panose="030F0702030302020204" pitchFamily="66" charset="0"/>
              </a:rPr>
              <a:t>Préciser l’ensemble de définition D de f.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III – Variations d’une fonction</a:t>
            </a:r>
          </a:p>
        </p:txBody>
      </p:sp>
      <p:sp>
        <p:nvSpPr>
          <p:cNvPr id="10" name="Espace réservé du contenu 18"/>
          <p:cNvSpPr txBox="1">
            <a:spLocks/>
          </p:cNvSpPr>
          <p:nvPr/>
        </p:nvSpPr>
        <p:spPr>
          <a:xfrm>
            <a:off x="1484308" y="1686996"/>
            <a:ext cx="10535413" cy="715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1. Notion d’extremum</a:t>
            </a:r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1484307" y="4121427"/>
            <a:ext cx="5128145" cy="781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>
                <a:latin typeface="Comic Sans MS" panose="030F0702030302020204" pitchFamily="66" charset="0"/>
              </a:rPr>
              <a:t>Que vaut le maximum sur D ? En quelle valeur est-il atteint ?</a:t>
            </a:r>
          </a:p>
        </p:txBody>
      </p:sp>
      <p:sp>
        <p:nvSpPr>
          <p:cNvPr id="8" name="Espace réservé du contenu 3"/>
          <p:cNvSpPr txBox="1">
            <a:spLocks/>
          </p:cNvSpPr>
          <p:nvPr/>
        </p:nvSpPr>
        <p:spPr>
          <a:xfrm>
            <a:off x="1484307" y="4797290"/>
            <a:ext cx="5128145" cy="897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>
                <a:latin typeface="Comic Sans MS" panose="030F0702030302020204" pitchFamily="66" charset="0"/>
              </a:rPr>
              <a:t>Que vaut le minimum sur D ? En quelle valeur est-il atteint ?</a:t>
            </a:r>
          </a:p>
        </p:txBody>
      </p:sp>
      <p:sp>
        <p:nvSpPr>
          <p:cNvPr id="11" name="Espace réservé du contenu 3"/>
          <p:cNvSpPr txBox="1">
            <a:spLocks/>
          </p:cNvSpPr>
          <p:nvPr/>
        </p:nvSpPr>
        <p:spPr>
          <a:xfrm>
            <a:off x="1484304" y="5559638"/>
            <a:ext cx="5128145" cy="887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>
                <a:latin typeface="Comic Sans MS" panose="030F0702030302020204" pitchFamily="66" charset="0"/>
              </a:rPr>
              <a:t>Quels sont les extrema de la fonction sur D ?</a:t>
            </a:r>
          </a:p>
        </p:txBody>
      </p:sp>
    </p:spTree>
    <p:extLst>
      <p:ext uri="{BB962C8B-B14F-4D97-AF65-F5344CB8AC3E}">
        <p14:creationId xmlns:p14="http://schemas.microsoft.com/office/powerpoint/2010/main" val="826101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idx="1"/>
              </p:nvPr>
            </p:nvSpPr>
            <p:spPr>
              <a:xfrm>
                <a:off x="1484309" y="4216512"/>
                <a:ext cx="6106616" cy="1722931"/>
              </a:xfrm>
            </p:spPr>
            <p:txBody>
              <a:bodyPr>
                <a:normAutofit/>
              </a:bodyPr>
              <a:lstStyle/>
              <a:p>
                <a:pPr marL="285750" lvl="1"/>
                <a:r>
                  <a:rPr lang="fr-FR" sz="2400" dirty="0">
                    <a:latin typeface="Comic Sans MS" panose="030F0702030302020204" pitchFamily="66" charset="0"/>
                  </a:rPr>
                  <a:t>Dire que </a:t>
                </a:r>
                <a:r>
                  <a:rPr lang="fr-FR" sz="2400" b="1" i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f</a:t>
                </a:r>
                <a:r>
                  <a:rPr lang="fr-FR" sz="2400" dirty="0">
                    <a:latin typeface="Comic Sans MS" panose="030F0702030302020204" pitchFamily="66" charset="0"/>
                  </a:rPr>
                  <a:t> est </a:t>
                </a:r>
                <a:r>
                  <a:rPr lang="fr-FR" sz="2400" b="1" dirty="0">
                    <a:latin typeface="Comic Sans MS" panose="030F0702030302020204" pitchFamily="66" charset="0"/>
                  </a:rPr>
                  <a:t>croissante</a:t>
                </a:r>
                <a:r>
                  <a:rPr lang="fr-FR" sz="2400" dirty="0">
                    <a:latin typeface="Comic Sans MS" panose="030F0702030302020204" pitchFamily="66" charset="0"/>
                  </a:rPr>
                  <a:t> sur D signifie que pour tout réels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 de D :</a:t>
                </a:r>
              </a:p>
              <a:p>
                <a:pPr marL="0" lvl="1" indent="0" algn="ctr">
                  <a:buNone/>
                </a:pPr>
                <a:r>
                  <a:rPr lang="fr-FR" sz="2400" dirty="0">
                    <a:latin typeface="Comic Sans MS" panose="030F0702030302020204" pitchFamily="66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 alors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sz="2400" b="1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09" y="4216512"/>
                <a:ext cx="6106616" cy="1722931"/>
              </a:xfrm>
              <a:blipFill>
                <a:blip r:embed="rId2"/>
                <a:stretch>
                  <a:fillRect l="-2495" r="-17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717773" y="5247042"/>
            <a:ext cx="1709530" cy="5935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III – Variations d’une fonction</a:t>
            </a:r>
          </a:p>
        </p:txBody>
      </p:sp>
      <p:sp>
        <p:nvSpPr>
          <p:cNvPr id="10" name="Espace réservé du contenu 18"/>
          <p:cNvSpPr txBox="1">
            <a:spLocks/>
          </p:cNvSpPr>
          <p:nvPr/>
        </p:nvSpPr>
        <p:spPr>
          <a:xfrm>
            <a:off x="1484308" y="1607483"/>
            <a:ext cx="10535413" cy="789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2. Sens de variation</a:t>
            </a:r>
          </a:p>
        </p:txBody>
      </p:sp>
      <p:pic>
        <p:nvPicPr>
          <p:cNvPr id="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538" y="3072418"/>
            <a:ext cx="4238625" cy="2867025"/>
          </a:xfrm>
          <a:prstGeom prst="rect">
            <a:avLst/>
          </a:prstGeom>
        </p:spPr>
      </p:pic>
      <p:sp>
        <p:nvSpPr>
          <p:cNvPr id="8" name="Freeform 4"/>
          <p:cNvSpPr/>
          <p:nvPr/>
        </p:nvSpPr>
        <p:spPr>
          <a:xfrm>
            <a:off x="8676885" y="3209345"/>
            <a:ext cx="2893325" cy="1743223"/>
          </a:xfrm>
          <a:custGeom>
            <a:avLst/>
            <a:gdLst>
              <a:gd name="connsiteX0" fmla="*/ 0 w 2893325"/>
              <a:gd name="connsiteY0" fmla="*/ 2374710 h 2374710"/>
              <a:gd name="connsiteX1" fmla="*/ 1897039 w 2893325"/>
              <a:gd name="connsiteY1" fmla="*/ 1692322 h 2374710"/>
              <a:gd name="connsiteX2" fmla="*/ 2893325 w 2893325"/>
              <a:gd name="connsiteY2" fmla="*/ 0 h 2374710"/>
              <a:gd name="connsiteX3" fmla="*/ 2893325 w 2893325"/>
              <a:gd name="connsiteY3" fmla="*/ 0 h 237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3325" h="2374710">
                <a:moveTo>
                  <a:pt x="0" y="2374710"/>
                </a:moveTo>
                <a:cubicBezTo>
                  <a:pt x="707409" y="2231408"/>
                  <a:pt x="1414818" y="2088107"/>
                  <a:pt x="1897039" y="1692322"/>
                </a:cubicBezTo>
                <a:cubicBezTo>
                  <a:pt x="2379260" y="1296537"/>
                  <a:pt x="2893325" y="0"/>
                  <a:pt x="2893325" y="0"/>
                </a:cubicBezTo>
                <a:lnTo>
                  <a:pt x="2893325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2"/>
              <p:cNvSpPr txBox="1"/>
              <p:nvPr/>
            </p:nvSpPr>
            <p:spPr>
              <a:xfrm>
                <a:off x="9521302" y="5135132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302" y="5135132"/>
                <a:ext cx="79157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7"/>
              <p:cNvSpPr txBox="1"/>
              <p:nvPr/>
            </p:nvSpPr>
            <p:spPr>
              <a:xfrm>
                <a:off x="8211995" y="4455032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995" y="4455032"/>
                <a:ext cx="791570" cy="461665"/>
              </a:xfrm>
              <a:prstGeom prst="rect">
                <a:avLst/>
              </a:prstGeom>
              <a:blipFill>
                <a:blip r:embed="rId5"/>
                <a:stretch>
                  <a:fillRect l="-6154" r="-7692" b="-171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8"/>
              <p:cNvSpPr txBox="1"/>
              <p:nvPr/>
            </p:nvSpPr>
            <p:spPr>
              <a:xfrm>
                <a:off x="8159860" y="3371384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860" y="3371384"/>
                <a:ext cx="791570" cy="461665"/>
              </a:xfrm>
              <a:prstGeom prst="rect">
                <a:avLst/>
              </a:prstGeom>
              <a:blipFill>
                <a:blip r:embed="rId6"/>
                <a:stretch>
                  <a:fillRect l="-6977" r="-6977" b="-171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9"/>
              <p:cNvSpPr txBox="1"/>
              <p:nvPr/>
            </p:nvSpPr>
            <p:spPr>
              <a:xfrm>
                <a:off x="10967964" y="5115939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7964" y="5115939"/>
                <a:ext cx="79157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21"/>
          <p:cNvCxnSpPr>
            <a:stCxn id="11" idx="0"/>
          </p:cNvCxnSpPr>
          <p:nvPr/>
        </p:nvCxnSpPr>
        <p:spPr>
          <a:xfrm flipV="1">
            <a:off x="9917087" y="4734620"/>
            <a:ext cx="0" cy="40051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/>
        </p:nvCxnSpPr>
        <p:spPr>
          <a:xfrm flipH="1" flipV="1">
            <a:off x="11279553" y="3674030"/>
            <a:ext cx="11904" cy="145732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4"/>
          <p:cNvCxnSpPr/>
          <p:nvPr/>
        </p:nvCxnSpPr>
        <p:spPr>
          <a:xfrm>
            <a:off x="9003565" y="3677812"/>
            <a:ext cx="2239964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7"/>
          <p:cNvCxnSpPr/>
          <p:nvPr/>
        </p:nvCxnSpPr>
        <p:spPr>
          <a:xfrm>
            <a:off x="9022569" y="4726120"/>
            <a:ext cx="894518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contenu 18"/>
          <p:cNvSpPr txBox="1">
            <a:spLocks/>
          </p:cNvSpPr>
          <p:nvPr/>
        </p:nvSpPr>
        <p:spPr>
          <a:xfrm>
            <a:off x="1583700" y="2346267"/>
            <a:ext cx="10535413" cy="583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	a) Fonction croissante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4307" y="2982898"/>
            <a:ext cx="2703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u="sng" dirty="0">
                <a:latin typeface="Comic Sans MS" panose="030F0702030302020204" pitchFamily="66" charset="0"/>
              </a:rPr>
              <a:t>Définition :</a:t>
            </a:r>
          </a:p>
        </p:txBody>
      </p:sp>
      <p:sp>
        <p:nvSpPr>
          <p:cNvPr id="5" name="Rectangle 4"/>
          <p:cNvSpPr/>
          <p:nvPr/>
        </p:nvSpPr>
        <p:spPr>
          <a:xfrm>
            <a:off x="1484307" y="3503059"/>
            <a:ext cx="5884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Soit </a:t>
            </a:r>
            <a:r>
              <a:rPr lang="fr-FR" sz="24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f</a:t>
            </a:r>
            <a:r>
              <a:rPr lang="fr-FR" sz="2400" dirty="0">
                <a:latin typeface="Comic Sans MS" panose="030F0702030302020204" pitchFamily="66" charset="0"/>
              </a:rPr>
              <a:t> une fonction définie sur un intervalle D.</a:t>
            </a:r>
          </a:p>
        </p:txBody>
      </p:sp>
      <p:sp>
        <p:nvSpPr>
          <p:cNvPr id="21" name="Espace réservé du contenu 3"/>
          <p:cNvSpPr txBox="1">
            <a:spLocks/>
          </p:cNvSpPr>
          <p:nvPr/>
        </p:nvSpPr>
        <p:spPr>
          <a:xfrm>
            <a:off x="1484307" y="5739028"/>
            <a:ext cx="6106616" cy="986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lvl="1" indent="-342900"/>
            <a:r>
              <a:rPr lang="fr-FR" sz="2400" dirty="0">
                <a:latin typeface="Comic Sans MS" panose="030F0702030302020204" pitchFamily="66" charset="0"/>
              </a:rPr>
              <a:t>Une fonction croissante </a:t>
            </a:r>
            <a:r>
              <a:rPr lang="fr-FR" sz="2400" b="1" dirty="0">
                <a:latin typeface="Comic Sans MS" panose="030F0702030302020204" pitchFamily="66" charset="0"/>
              </a:rPr>
              <a:t>conserve</a:t>
            </a:r>
            <a:br>
              <a:rPr lang="fr-FR" sz="2400" dirty="0">
                <a:latin typeface="Comic Sans MS" panose="030F0702030302020204" pitchFamily="66" charset="0"/>
              </a:rPr>
            </a:br>
            <a:r>
              <a:rPr lang="fr-FR" sz="2400" dirty="0">
                <a:latin typeface="Comic Sans MS" panose="030F0702030302020204" pitchFamily="66" charset="0"/>
              </a:rPr>
              <a:t>l’ordre.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11" grpId="0"/>
      <p:bldP spid="12" grpId="0"/>
      <p:bldP spid="13" grpId="0"/>
      <p:bldP spid="14" grpId="0"/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III – Variations d’une fonction</a:t>
            </a:r>
          </a:p>
        </p:txBody>
      </p:sp>
      <p:sp>
        <p:nvSpPr>
          <p:cNvPr id="10" name="Espace réservé du contenu 18"/>
          <p:cNvSpPr txBox="1">
            <a:spLocks/>
          </p:cNvSpPr>
          <p:nvPr/>
        </p:nvSpPr>
        <p:spPr>
          <a:xfrm>
            <a:off x="1484308" y="1686995"/>
            <a:ext cx="10535413" cy="1233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2. Sens de variation</a:t>
            </a:r>
          </a:p>
          <a:p>
            <a:pPr marL="0" indent="0">
              <a:buFont typeface="Arial"/>
              <a:buNone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b) Fonction décroissante</a:t>
            </a:r>
            <a:endParaRPr lang="fr-FR" sz="3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1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667" y="3000106"/>
            <a:ext cx="4238625" cy="2867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2"/>
              <p:cNvSpPr txBox="1"/>
              <p:nvPr/>
            </p:nvSpPr>
            <p:spPr>
              <a:xfrm>
                <a:off x="9552431" y="5062820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431" y="5062820"/>
                <a:ext cx="79157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17"/>
              <p:cNvSpPr txBox="1"/>
              <p:nvPr/>
            </p:nvSpPr>
            <p:spPr>
              <a:xfrm>
                <a:off x="8262128" y="3031874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128" y="3031874"/>
                <a:ext cx="791570" cy="461665"/>
              </a:xfrm>
              <a:prstGeom prst="rect">
                <a:avLst/>
              </a:prstGeom>
              <a:blipFill>
                <a:blip r:embed="rId5"/>
                <a:stretch>
                  <a:fillRect l="-6154" r="-7692" b="-171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8"/>
              <p:cNvSpPr txBox="1"/>
              <p:nvPr/>
            </p:nvSpPr>
            <p:spPr>
              <a:xfrm>
                <a:off x="8313602" y="4511096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602" y="4511096"/>
                <a:ext cx="791570" cy="461665"/>
              </a:xfrm>
              <a:prstGeom prst="rect">
                <a:avLst/>
              </a:prstGeom>
              <a:blipFill>
                <a:blip r:embed="rId6"/>
                <a:stretch>
                  <a:fillRect l="-6923" r="-6154" b="-171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19"/>
              <p:cNvSpPr txBox="1"/>
              <p:nvPr/>
            </p:nvSpPr>
            <p:spPr>
              <a:xfrm>
                <a:off x="10927829" y="5040341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829" y="5040341"/>
                <a:ext cx="79157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 20"/>
          <p:cNvSpPr/>
          <p:nvPr/>
        </p:nvSpPr>
        <p:spPr>
          <a:xfrm>
            <a:off x="8551349" y="3002357"/>
            <a:ext cx="3206750" cy="2514600"/>
          </a:xfrm>
          <a:custGeom>
            <a:avLst/>
            <a:gdLst>
              <a:gd name="connsiteX0" fmla="*/ 0 w 3206750"/>
              <a:gd name="connsiteY0" fmla="*/ 0 h 2514600"/>
              <a:gd name="connsiteX1" fmla="*/ 1390650 w 3206750"/>
              <a:gd name="connsiteY1" fmla="*/ 260350 h 2514600"/>
              <a:gd name="connsiteX2" fmla="*/ 1993900 w 3206750"/>
              <a:gd name="connsiteY2" fmla="*/ 660400 h 2514600"/>
              <a:gd name="connsiteX3" fmla="*/ 3206750 w 3206750"/>
              <a:gd name="connsiteY3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6750" h="2514600">
                <a:moveTo>
                  <a:pt x="0" y="0"/>
                </a:moveTo>
                <a:cubicBezTo>
                  <a:pt x="529166" y="75141"/>
                  <a:pt x="1058333" y="150283"/>
                  <a:pt x="1390650" y="260350"/>
                </a:cubicBezTo>
                <a:cubicBezTo>
                  <a:pt x="1722967" y="370417"/>
                  <a:pt x="1691217" y="284692"/>
                  <a:pt x="1993900" y="660400"/>
                </a:cubicBezTo>
                <a:cubicBezTo>
                  <a:pt x="2296583" y="1036108"/>
                  <a:pt x="2751666" y="1775354"/>
                  <a:pt x="3206750" y="251460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Straight Connector 21"/>
          <p:cNvCxnSpPr>
            <a:stCxn id="22" idx="0"/>
          </p:cNvCxnSpPr>
          <p:nvPr/>
        </p:nvCxnSpPr>
        <p:spPr>
          <a:xfrm flipV="1">
            <a:off x="9948216" y="3299072"/>
            <a:ext cx="0" cy="176374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9046649" y="3262707"/>
            <a:ext cx="904875" cy="1428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2"/>
          <p:cNvCxnSpPr/>
          <p:nvPr/>
        </p:nvCxnSpPr>
        <p:spPr>
          <a:xfrm flipV="1">
            <a:off x="11308459" y="4837008"/>
            <a:ext cx="4207" cy="22203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4"/>
          <p:cNvCxnSpPr/>
          <p:nvPr/>
        </p:nvCxnSpPr>
        <p:spPr>
          <a:xfrm>
            <a:off x="9053698" y="4837008"/>
            <a:ext cx="2239964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Espace réservé du contenu 3"/>
              <p:cNvSpPr txBox="1">
                <a:spLocks/>
              </p:cNvSpPr>
              <p:nvPr/>
            </p:nvSpPr>
            <p:spPr>
              <a:xfrm>
                <a:off x="1484308" y="4150251"/>
                <a:ext cx="6209147" cy="172293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lvl="1"/>
                <a:r>
                  <a:rPr lang="fr-FR" sz="2400" dirty="0">
                    <a:latin typeface="Comic Sans MS" panose="030F0702030302020204" pitchFamily="66" charset="0"/>
                  </a:rPr>
                  <a:t>Dire que </a:t>
                </a:r>
                <a:r>
                  <a:rPr lang="fr-FR" sz="2400" b="1" i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f</a:t>
                </a:r>
                <a:r>
                  <a:rPr lang="fr-FR" sz="2400" dirty="0">
                    <a:latin typeface="Comic Sans MS" panose="030F0702030302020204" pitchFamily="66" charset="0"/>
                  </a:rPr>
                  <a:t> est dé</a:t>
                </a:r>
                <a:r>
                  <a:rPr lang="fr-FR" sz="2400" b="1" dirty="0">
                    <a:latin typeface="Comic Sans MS" panose="030F0702030302020204" pitchFamily="66" charset="0"/>
                  </a:rPr>
                  <a:t>croissante</a:t>
                </a:r>
                <a:r>
                  <a:rPr lang="fr-FR" sz="2400" dirty="0">
                    <a:latin typeface="Comic Sans MS" panose="030F0702030302020204" pitchFamily="66" charset="0"/>
                  </a:rPr>
                  <a:t> sur D signifie que pour tout réels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 de D :</a:t>
                </a:r>
              </a:p>
              <a:p>
                <a:pPr marL="0" lvl="1" indent="0" algn="ctr">
                  <a:buFont typeface="Arial"/>
                  <a:buNone/>
                </a:pPr>
                <a:r>
                  <a:rPr lang="fr-FR" sz="2400" dirty="0">
                    <a:latin typeface="Comic Sans MS" panose="030F0702030302020204" pitchFamily="66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 alors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2400" b="1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fr-FR" sz="2400" dirty="0">
                  <a:solidFill>
                    <a:srgbClr val="0070C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Espace réservé du conten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08" y="4150251"/>
                <a:ext cx="6209147" cy="1722931"/>
              </a:xfrm>
              <a:prstGeom prst="rect">
                <a:avLst/>
              </a:prstGeom>
              <a:blipFill>
                <a:blip r:embed="rId8"/>
                <a:stretch>
                  <a:fillRect l="-2453" r="-12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4757529" y="5167526"/>
            <a:ext cx="1709530" cy="5935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484307" y="2982898"/>
            <a:ext cx="2703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u="sng" dirty="0">
                <a:latin typeface="Comic Sans MS" panose="030F0702030302020204" pitchFamily="66" charset="0"/>
              </a:rPr>
              <a:t>Définition 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484307" y="3503059"/>
            <a:ext cx="5884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Soit </a:t>
            </a:r>
            <a:r>
              <a:rPr lang="fr-FR" sz="24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f</a:t>
            </a:r>
            <a:r>
              <a:rPr lang="fr-FR" sz="2400" dirty="0">
                <a:latin typeface="Comic Sans MS" panose="030F0702030302020204" pitchFamily="66" charset="0"/>
              </a:rPr>
              <a:t> une fonction définie sur un intervalle D.</a:t>
            </a:r>
          </a:p>
        </p:txBody>
      </p:sp>
      <p:sp>
        <p:nvSpPr>
          <p:cNvPr id="32" name="Espace réservé du contenu 3"/>
          <p:cNvSpPr txBox="1">
            <a:spLocks/>
          </p:cNvSpPr>
          <p:nvPr/>
        </p:nvSpPr>
        <p:spPr>
          <a:xfrm>
            <a:off x="1484307" y="5725776"/>
            <a:ext cx="6106616" cy="986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lvl="1" indent="-342900"/>
            <a:r>
              <a:rPr lang="fr-FR" sz="2400" dirty="0">
                <a:latin typeface="Comic Sans MS" panose="030F0702030302020204" pitchFamily="66" charset="0"/>
              </a:rPr>
              <a:t>Une fonction décroissante </a:t>
            </a:r>
            <a:r>
              <a:rPr lang="fr-FR" sz="2400" b="1" dirty="0">
                <a:latin typeface="Comic Sans MS" panose="030F0702030302020204" pitchFamily="66" charset="0"/>
              </a:rPr>
              <a:t>change</a:t>
            </a:r>
            <a:br>
              <a:rPr lang="fr-FR" sz="2400" dirty="0">
                <a:latin typeface="Comic Sans MS" panose="030F0702030302020204" pitchFamily="66" charset="0"/>
              </a:rPr>
            </a:br>
            <a:r>
              <a:rPr lang="fr-FR" sz="2400" dirty="0">
                <a:latin typeface="Comic Sans MS" panose="030F0702030302020204" pitchFamily="66" charset="0"/>
              </a:rPr>
              <a:t>l’ordre.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398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17" grpId="0"/>
      <p:bldP spid="18" grpId="0" animBg="1"/>
      <p:bldP spid="18" grpId="1" animBg="1"/>
      <p:bldP spid="19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 – Intervalles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Espace réservé du contenu 18"/>
          <p:cNvSpPr txBox="1">
            <a:spLocks/>
          </p:cNvSpPr>
          <p:nvPr/>
        </p:nvSpPr>
        <p:spPr>
          <a:xfrm>
            <a:off x="1484309" y="1749284"/>
            <a:ext cx="10018713" cy="8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2. Intervalles bornés</a:t>
            </a:r>
            <a:endParaRPr lang="fr-FR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18"/>
              <p:cNvSpPr>
                <a:spLocks noGrp="1"/>
              </p:cNvSpPr>
              <p:nvPr>
                <p:ph idx="1"/>
              </p:nvPr>
            </p:nvSpPr>
            <p:spPr>
              <a:xfrm>
                <a:off x="1484309" y="2547679"/>
                <a:ext cx="10018713" cy="1321956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/>
                <a:r>
                  <a:rPr lang="fr-FR" dirty="0">
                    <a:latin typeface="Comic Sans MS" panose="030F0702030302020204" pitchFamily="66" charset="0"/>
                  </a:rPr>
                  <a:t>  L’ensemble des réels x tels que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dirty="0">
                    <a:latin typeface="Comic Sans MS" panose="030F0702030302020204" pitchFamily="66" charset="0"/>
                  </a:rPr>
                  <a:t> est noté </a:t>
                </a:r>
                <a:r>
                  <a:rPr lang="fr-FR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[a ; b]</a:t>
                </a:r>
              </a:p>
            </p:txBody>
          </p:sp>
        </mc:Choice>
        <mc:Fallback xmlns="">
          <p:sp>
            <p:nvSpPr>
              <p:cNvPr id="8" name="Espace réservé du contenu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09" y="2547679"/>
                <a:ext cx="10018713" cy="1321956"/>
              </a:xfrm>
              <a:blipFill>
                <a:blip r:embed="rId2"/>
                <a:stretch>
                  <a:fillRect l="-15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140" y="3687831"/>
            <a:ext cx="3829050" cy="695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18"/>
              <p:cNvSpPr txBox="1">
                <a:spLocks/>
              </p:cNvSpPr>
              <p:nvPr/>
            </p:nvSpPr>
            <p:spPr>
              <a:xfrm>
                <a:off x="1484308" y="4240741"/>
                <a:ext cx="10018713" cy="132195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/>
                <a:r>
                  <a:rPr lang="fr-FR" dirty="0">
                    <a:latin typeface="Comic Sans MS" panose="030F0702030302020204" pitchFamily="66" charset="0"/>
                  </a:rPr>
                  <a:t>  L’ensemble des réels x tels que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dirty="0">
                    <a:latin typeface="Comic Sans MS" panose="030F0702030302020204" pitchFamily="66" charset="0"/>
                  </a:rPr>
                  <a:t>est noté </a:t>
                </a:r>
                <a:r>
                  <a:rPr lang="fr-FR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]a ; b[</a:t>
                </a:r>
              </a:p>
            </p:txBody>
          </p:sp>
        </mc:Choice>
        <mc:Fallback xmlns="">
          <p:sp>
            <p:nvSpPr>
              <p:cNvPr id="9" name="Espace réservé du contenu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08" y="4240741"/>
                <a:ext cx="10018713" cy="1321956"/>
              </a:xfrm>
              <a:prstGeom prst="rect">
                <a:avLst/>
              </a:prstGeom>
              <a:blipFill>
                <a:blip r:embed="rId4"/>
                <a:stretch>
                  <a:fillRect l="-15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240" y="5428148"/>
            <a:ext cx="37909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0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idx="1"/>
              </p:nvPr>
            </p:nvSpPr>
            <p:spPr>
              <a:xfrm>
                <a:off x="1484309" y="4435599"/>
                <a:ext cx="6207474" cy="1100802"/>
              </a:xfrm>
            </p:spPr>
            <p:txBody>
              <a:bodyPr>
                <a:normAutofit/>
              </a:bodyPr>
              <a:lstStyle/>
              <a:p>
                <a:pPr marL="285750" lvl="1"/>
                <a:r>
                  <a:rPr lang="fr-FR" sz="2400" dirty="0">
                    <a:latin typeface="Comic Sans MS" panose="030F0702030302020204" pitchFamily="66" charset="0"/>
                  </a:rPr>
                  <a:t>Dire que </a:t>
                </a:r>
                <a:r>
                  <a:rPr lang="fr-FR" sz="2400" b="1" i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f</a:t>
                </a:r>
                <a:r>
                  <a:rPr lang="fr-FR" sz="2400" dirty="0">
                    <a:latin typeface="Comic Sans MS" panose="030F0702030302020204" pitchFamily="66" charset="0"/>
                  </a:rPr>
                  <a:t> est </a:t>
                </a:r>
                <a:r>
                  <a:rPr lang="fr-FR" sz="2400" b="1" dirty="0">
                    <a:latin typeface="Comic Sans MS" panose="030F0702030302020204" pitchFamily="66" charset="0"/>
                  </a:rPr>
                  <a:t>constante</a:t>
                </a:r>
                <a:r>
                  <a:rPr lang="fr-FR" sz="2400" dirty="0">
                    <a:latin typeface="Comic Sans MS" panose="030F0702030302020204" pitchFamily="66" charset="0"/>
                  </a:rPr>
                  <a:t> sur D signifie que pour tout réels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 de D :</a:t>
                </a:r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09" y="4435599"/>
                <a:ext cx="6207474" cy="1100802"/>
              </a:xfrm>
              <a:blipFill>
                <a:blip r:embed="rId2"/>
                <a:stretch>
                  <a:fillRect l="-2453" t="-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III – Variations d’une fonction</a:t>
            </a:r>
          </a:p>
        </p:txBody>
      </p:sp>
      <p:sp>
        <p:nvSpPr>
          <p:cNvPr id="10" name="Espace réservé du contenu 18"/>
          <p:cNvSpPr txBox="1">
            <a:spLocks/>
          </p:cNvSpPr>
          <p:nvPr/>
        </p:nvSpPr>
        <p:spPr>
          <a:xfrm>
            <a:off x="1484308" y="1686995"/>
            <a:ext cx="10535413" cy="1233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2. Sens de variation</a:t>
            </a:r>
          </a:p>
          <a:p>
            <a:pPr marL="0" indent="0">
              <a:buFont typeface="Arial"/>
              <a:buNone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c) Fonction constante</a:t>
            </a:r>
            <a:endParaRPr lang="fr-FR" sz="3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783" y="3071043"/>
            <a:ext cx="4238625" cy="2867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2"/>
              <p:cNvSpPr txBox="1"/>
              <p:nvPr/>
            </p:nvSpPr>
            <p:spPr>
              <a:xfrm>
                <a:off x="9565547" y="5133757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5547" y="5133757"/>
                <a:ext cx="79157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9"/>
              <p:cNvSpPr txBox="1"/>
              <p:nvPr/>
            </p:nvSpPr>
            <p:spPr>
              <a:xfrm>
                <a:off x="10940945" y="5111278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0945" y="5111278"/>
                <a:ext cx="79157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4"/>
          <p:cNvCxnSpPr/>
          <p:nvPr/>
        </p:nvCxnSpPr>
        <p:spPr>
          <a:xfrm>
            <a:off x="7691783" y="4171844"/>
            <a:ext cx="42386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23"/>
          <p:cNvCxnSpPr/>
          <p:nvPr/>
        </p:nvCxnSpPr>
        <p:spPr>
          <a:xfrm flipV="1">
            <a:off x="9961332" y="4171844"/>
            <a:ext cx="6483" cy="961913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25"/>
          <p:cNvCxnSpPr/>
          <p:nvPr/>
        </p:nvCxnSpPr>
        <p:spPr>
          <a:xfrm flipV="1">
            <a:off x="11300295" y="4171844"/>
            <a:ext cx="6483" cy="961913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484308" y="2991954"/>
            <a:ext cx="1805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u="sng" dirty="0">
                <a:latin typeface="Comic Sans MS" panose="030F0702030302020204" pitchFamily="66" charset="0"/>
              </a:rPr>
              <a:t>Définition :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4308" y="3604602"/>
            <a:ext cx="5844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Soit </a:t>
            </a:r>
            <a:r>
              <a:rPr lang="fr-FR" sz="24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f</a:t>
            </a:r>
            <a:r>
              <a:rPr lang="fr-FR" sz="2400" dirty="0">
                <a:latin typeface="Comic Sans MS" panose="030F0702030302020204" pitchFamily="66" charset="0"/>
              </a:rPr>
              <a:t> une fonction définie sur un intervalle 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631695" y="5546850"/>
                <a:ext cx="19127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fr-FR" sz="2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 </a:t>
                </a:r>
                <a:endParaRPr lang="fr-FR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695" y="5546850"/>
                <a:ext cx="1912703" cy="461665"/>
              </a:xfrm>
              <a:prstGeom prst="rect">
                <a:avLst/>
              </a:prstGeom>
              <a:blipFill>
                <a:blip r:embed="rId6"/>
                <a:stretch>
                  <a:fillRect l="-2548" b="-171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456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8" grpId="0"/>
      <p:bldP spid="19" grpId="0"/>
      <p:bldP spid="2" grpId="0"/>
      <p:bldP spid="3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484309" y="4913840"/>
            <a:ext cx="6207474" cy="537472"/>
          </a:xfrm>
        </p:spPr>
        <p:txBody>
          <a:bodyPr>
            <a:norm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Sur </a:t>
            </a:r>
            <a:r>
              <a:rPr lang="fr-FR" b="1" dirty="0">
                <a:solidFill>
                  <a:srgbClr val="0070C0"/>
                </a:solidFill>
                <a:latin typeface="Comic Sans MS" panose="030F0702030302020204" pitchFamily="66" charset="0"/>
              </a:rPr>
              <a:t>[-1;1] </a:t>
            </a:r>
            <a:r>
              <a:rPr lang="fr-FR" dirty="0">
                <a:latin typeface="Comic Sans MS" panose="030F0702030302020204" pitchFamily="66" charset="0"/>
              </a:rPr>
              <a:t>f est croissante.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III – Variations d’une fonction</a:t>
            </a:r>
          </a:p>
        </p:txBody>
      </p:sp>
      <p:sp>
        <p:nvSpPr>
          <p:cNvPr id="10" name="Espace réservé du contenu 18"/>
          <p:cNvSpPr txBox="1">
            <a:spLocks/>
          </p:cNvSpPr>
          <p:nvPr/>
        </p:nvSpPr>
        <p:spPr>
          <a:xfrm>
            <a:off x="1484308" y="1686995"/>
            <a:ext cx="10535413" cy="1233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2. Sens de variation</a:t>
            </a:r>
          </a:p>
          <a:p>
            <a:pPr marL="0" indent="0">
              <a:buFont typeface="Arial"/>
              <a:buNone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d) Exemple</a:t>
            </a:r>
            <a:endParaRPr lang="fr-FR" sz="3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770" y="2387029"/>
            <a:ext cx="5299245" cy="3584433"/>
          </a:xfrm>
          <a:prstGeom prst="rect">
            <a:avLst/>
          </a:prstGeom>
        </p:spPr>
      </p:pic>
      <p:sp>
        <p:nvSpPr>
          <p:cNvPr id="13" name="Freeform 4"/>
          <p:cNvSpPr/>
          <p:nvPr/>
        </p:nvSpPr>
        <p:spPr>
          <a:xfrm>
            <a:off x="6949645" y="2574875"/>
            <a:ext cx="4787900" cy="3167728"/>
          </a:xfrm>
          <a:custGeom>
            <a:avLst/>
            <a:gdLst>
              <a:gd name="connsiteX0" fmla="*/ 0 w 4787900"/>
              <a:gd name="connsiteY0" fmla="*/ 0 h 3167728"/>
              <a:gd name="connsiteX1" fmla="*/ 749300 w 4787900"/>
              <a:gd name="connsiteY1" fmla="*/ 3162300 h 3167728"/>
              <a:gd name="connsiteX2" fmla="*/ 2286000 w 4787900"/>
              <a:gd name="connsiteY2" fmla="*/ 800100 h 3167728"/>
              <a:gd name="connsiteX3" fmla="*/ 4787900 w 4787900"/>
              <a:gd name="connsiteY3" fmla="*/ 2387600 h 316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7900" h="3167728">
                <a:moveTo>
                  <a:pt x="0" y="0"/>
                </a:moveTo>
                <a:cubicBezTo>
                  <a:pt x="184150" y="1514475"/>
                  <a:pt x="368300" y="3028950"/>
                  <a:pt x="749300" y="3162300"/>
                </a:cubicBezTo>
                <a:cubicBezTo>
                  <a:pt x="1130300" y="3295650"/>
                  <a:pt x="1612900" y="929217"/>
                  <a:pt x="2286000" y="800100"/>
                </a:cubicBezTo>
                <a:cubicBezTo>
                  <a:pt x="2959100" y="670983"/>
                  <a:pt x="3873500" y="1529291"/>
                  <a:pt x="4787900" y="238760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val 30"/>
          <p:cNvSpPr/>
          <p:nvPr/>
        </p:nvSpPr>
        <p:spPr>
          <a:xfrm>
            <a:off x="7698945" y="5712699"/>
            <a:ext cx="89949" cy="10829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val 31"/>
          <p:cNvSpPr/>
          <p:nvPr/>
        </p:nvSpPr>
        <p:spPr>
          <a:xfrm>
            <a:off x="9291525" y="3304779"/>
            <a:ext cx="89949" cy="10829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Oval 34"/>
          <p:cNvSpPr/>
          <p:nvPr/>
        </p:nvSpPr>
        <p:spPr>
          <a:xfrm>
            <a:off x="6904670" y="2510629"/>
            <a:ext cx="89949" cy="10829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val 35"/>
          <p:cNvSpPr/>
          <p:nvPr/>
        </p:nvSpPr>
        <p:spPr>
          <a:xfrm>
            <a:off x="11693619" y="4922303"/>
            <a:ext cx="89949" cy="10829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Straight Connector 9"/>
          <p:cNvCxnSpPr/>
          <p:nvPr/>
        </p:nvCxnSpPr>
        <p:spPr>
          <a:xfrm>
            <a:off x="6949644" y="4976451"/>
            <a:ext cx="7942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36"/>
          <p:cNvCxnSpPr/>
          <p:nvPr/>
        </p:nvCxnSpPr>
        <p:spPr>
          <a:xfrm>
            <a:off x="7788894" y="4976451"/>
            <a:ext cx="154760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37"/>
          <p:cNvCxnSpPr>
            <a:endCxn id="21" idx="2"/>
          </p:cNvCxnSpPr>
          <p:nvPr/>
        </p:nvCxnSpPr>
        <p:spPr>
          <a:xfrm>
            <a:off x="9381474" y="4976451"/>
            <a:ext cx="231214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5049078" y="6232256"/>
            <a:ext cx="445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anose="030F0702030302020204" pitchFamily="66" charset="0"/>
              </a:rPr>
              <a:t>Tableau de variations</a:t>
            </a:r>
          </a:p>
        </p:txBody>
      </p:sp>
      <p:sp>
        <p:nvSpPr>
          <p:cNvPr id="25" name="Right Arrow 13"/>
          <p:cNvSpPr/>
          <p:nvPr/>
        </p:nvSpPr>
        <p:spPr>
          <a:xfrm>
            <a:off x="3449336" y="6069388"/>
            <a:ext cx="1447800" cy="787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484308" y="297467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Soit </a:t>
            </a:r>
            <a:r>
              <a:rPr lang="fr-FR" sz="24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f</a:t>
            </a:r>
            <a:r>
              <a:rPr lang="fr-FR" sz="2400" dirty="0">
                <a:latin typeface="Comic Sans MS" panose="030F0702030302020204" pitchFamily="66" charset="0"/>
              </a:rPr>
              <a:t> la fonction définie sur [-2;4] représentée par la courbe ci-contre.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87625" y="3853763"/>
            <a:ext cx="5501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Décrire les variations de f sur [-2;4].</a:t>
            </a:r>
          </a:p>
        </p:txBody>
      </p:sp>
      <p:sp>
        <p:nvSpPr>
          <p:cNvPr id="19" name="Espace réservé du contenu 3"/>
          <p:cNvSpPr txBox="1">
            <a:spLocks/>
          </p:cNvSpPr>
          <p:nvPr/>
        </p:nvSpPr>
        <p:spPr>
          <a:xfrm>
            <a:off x="1493020" y="4397258"/>
            <a:ext cx="6207474" cy="473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Comic Sans MS" panose="030F0702030302020204" pitchFamily="66" charset="0"/>
              </a:rPr>
              <a:t>Sur </a:t>
            </a:r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[-2;-1] </a:t>
            </a:r>
            <a:r>
              <a:rPr lang="fr-FR" dirty="0">
                <a:latin typeface="Comic Sans MS" panose="030F0702030302020204" pitchFamily="66" charset="0"/>
              </a:rPr>
              <a:t>f est décroissante.</a:t>
            </a:r>
          </a:p>
        </p:txBody>
      </p:sp>
      <p:sp>
        <p:nvSpPr>
          <p:cNvPr id="26" name="Espace réservé du contenu 3"/>
          <p:cNvSpPr txBox="1">
            <a:spLocks/>
          </p:cNvSpPr>
          <p:nvPr/>
        </p:nvSpPr>
        <p:spPr>
          <a:xfrm>
            <a:off x="1484309" y="5483435"/>
            <a:ext cx="6207474" cy="509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Comic Sans MS" panose="030F0702030302020204" pitchFamily="66" charset="0"/>
              </a:rPr>
              <a:t>Sur </a:t>
            </a:r>
            <a:r>
              <a:rPr lang="fr-FR" b="1" dirty="0">
                <a:solidFill>
                  <a:srgbClr val="00B050"/>
                </a:solidFill>
                <a:latin typeface="Comic Sans MS" panose="030F0702030302020204" pitchFamily="66" charset="0"/>
              </a:rPr>
              <a:t>[1;4] </a:t>
            </a:r>
            <a:r>
              <a:rPr lang="fr-FR" dirty="0">
                <a:latin typeface="Comic Sans MS" panose="030F0702030302020204" pitchFamily="66" charset="0"/>
              </a:rPr>
              <a:t>f est décroissante.</a:t>
            </a:r>
          </a:p>
        </p:txBody>
      </p:sp>
    </p:spTree>
    <p:extLst>
      <p:ext uri="{BB962C8B-B14F-4D97-AF65-F5344CB8AC3E}">
        <p14:creationId xmlns:p14="http://schemas.microsoft.com/office/powerpoint/2010/main" val="3885881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" grpId="0" animBg="1"/>
      <p:bldP spid="21" grpId="0" animBg="1"/>
      <p:bldP spid="25" grpId="0" animBg="1"/>
      <p:bldP spid="3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idx="1"/>
              </p:nvPr>
            </p:nvSpPr>
            <p:spPr>
              <a:xfrm>
                <a:off x="1484309" y="3882884"/>
                <a:ext cx="5351461" cy="6125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>
                    <a:latin typeface="Comic Sans MS" panose="030F0702030302020204" pitchFamily="66" charset="0"/>
                  </a:rPr>
                  <a:t>Donc		  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(−2)&gt;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endParaRPr lang="fr-FR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09" y="3882884"/>
                <a:ext cx="5351461" cy="612591"/>
              </a:xfrm>
              <a:blipFill>
                <a:blip r:embed="rId2"/>
                <a:stretch>
                  <a:fillRect l="-1708" b="-11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III – Variations d’une fonction</a:t>
            </a:r>
          </a:p>
        </p:txBody>
      </p:sp>
      <p:pic>
        <p:nvPicPr>
          <p:cNvPr id="12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770" y="2387029"/>
            <a:ext cx="5299245" cy="3584433"/>
          </a:xfrm>
          <a:prstGeom prst="rect">
            <a:avLst/>
          </a:prstGeom>
        </p:spPr>
      </p:pic>
      <p:sp>
        <p:nvSpPr>
          <p:cNvPr id="13" name="Freeform 4"/>
          <p:cNvSpPr/>
          <p:nvPr/>
        </p:nvSpPr>
        <p:spPr>
          <a:xfrm>
            <a:off x="6949645" y="2574875"/>
            <a:ext cx="4787900" cy="3167728"/>
          </a:xfrm>
          <a:custGeom>
            <a:avLst/>
            <a:gdLst>
              <a:gd name="connsiteX0" fmla="*/ 0 w 4787900"/>
              <a:gd name="connsiteY0" fmla="*/ 0 h 3167728"/>
              <a:gd name="connsiteX1" fmla="*/ 749300 w 4787900"/>
              <a:gd name="connsiteY1" fmla="*/ 3162300 h 3167728"/>
              <a:gd name="connsiteX2" fmla="*/ 2286000 w 4787900"/>
              <a:gd name="connsiteY2" fmla="*/ 800100 h 3167728"/>
              <a:gd name="connsiteX3" fmla="*/ 4787900 w 4787900"/>
              <a:gd name="connsiteY3" fmla="*/ 2387600 h 316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7900" h="3167728">
                <a:moveTo>
                  <a:pt x="0" y="0"/>
                </a:moveTo>
                <a:cubicBezTo>
                  <a:pt x="184150" y="1514475"/>
                  <a:pt x="368300" y="3028950"/>
                  <a:pt x="749300" y="3162300"/>
                </a:cubicBezTo>
                <a:cubicBezTo>
                  <a:pt x="1130300" y="3295650"/>
                  <a:pt x="1612900" y="929217"/>
                  <a:pt x="2286000" y="800100"/>
                </a:cubicBezTo>
                <a:cubicBezTo>
                  <a:pt x="2959100" y="670983"/>
                  <a:pt x="3873500" y="1529291"/>
                  <a:pt x="4787900" y="238760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val 30"/>
          <p:cNvSpPr/>
          <p:nvPr/>
        </p:nvSpPr>
        <p:spPr>
          <a:xfrm>
            <a:off x="7698945" y="5712699"/>
            <a:ext cx="89949" cy="10829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val 31"/>
          <p:cNvSpPr/>
          <p:nvPr/>
        </p:nvSpPr>
        <p:spPr>
          <a:xfrm>
            <a:off x="9291525" y="3304779"/>
            <a:ext cx="89949" cy="10829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Oval 34"/>
          <p:cNvSpPr/>
          <p:nvPr/>
        </p:nvSpPr>
        <p:spPr>
          <a:xfrm>
            <a:off x="6904670" y="2510629"/>
            <a:ext cx="89949" cy="10829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val 35"/>
          <p:cNvSpPr/>
          <p:nvPr/>
        </p:nvSpPr>
        <p:spPr>
          <a:xfrm>
            <a:off x="11693619" y="4922303"/>
            <a:ext cx="89949" cy="10829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Straight Connector 9"/>
          <p:cNvCxnSpPr/>
          <p:nvPr/>
        </p:nvCxnSpPr>
        <p:spPr>
          <a:xfrm>
            <a:off x="6949644" y="4976451"/>
            <a:ext cx="7942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36"/>
          <p:cNvCxnSpPr/>
          <p:nvPr/>
        </p:nvCxnSpPr>
        <p:spPr>
          <a:xfrm>
            <a:off x="7788894" y="4976451"/>
            <a:ext cx="154760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37"/>
          <p:cNvCxnSpPr>
            <a:endCxn id="21" idx="2"/>
          </p:cNvCxnSpPr>
          <p:nvPr/>
        </p:nvCxnSpPr>
        <p:spPr>
          <a:xfrm>
            <a:off x="9381474" y="4976451"/>
            <a:ext cx="231214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484309" y="2367535"/>
            <a:ext cx="1762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u="sng" dirty="0">
                <a:latin typeface="Comic Sans MS" panose="030F0702030302020204" pitchFamily="66" charset="0"/>
              </a:rPr>
              <a:t>Remarque :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9597" y="5433181"/>
            <a:ext cx="5067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Il faut donc travailler morceau par morceau.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84310" y="4544237"/>
            <a:ext cx="50000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Mais la fonction n’est pas décroissante sur [-2;4] 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93551" y="2988742"/>
                <a:ext cx="13815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dirty="0">
                          <a:latin typeface="Cambria Math" panose="02040503050406030204" pitchFamily="18" charset="0"/>
                        </a:rPr>
                        <m:t>−2 &lt; 4</m:t>
                      </m:r>
                    </m:oMath>
                  </m:oMathPara>
                </a14:m>
                <a:endParaRPr lang="fr-FR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551" y="2988742"/>
                <a:ext cx="138153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23823" y="3473955"/>
                <a:ext cx="32724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2400" i="1" dirty="0">
                          <a:latin typeface="Cambria Math" panose="02040503050406030204" pitchFamily="18" charset="0"/>
                        </a:rPr>
                        <m:t>(−2)=3 </m:t>
                      </m:r>
                      <m:r>
                        <a:rPr lang="fr-FR" sz="2400" i="1" dirty="0">
                          <a:latin typeface="Cambria Math" panose="02040503050406030204" pitchFamily="18" charset="0"/>
                        </a:rPr>
                        <m:t>𝑒𝑡</m:t>
                      </m:r>
                      <m:r>
                        <a:rPr lang="fr-FR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2400" i="1" dirty="0">
                          <a:latin typeface="Cambria Math" panose="02040503050406030204" pitchFamily="18" charset="0"/>
                        </a:rPr>
                        <m:t>(4)=0</m:t>
                      </m:r>
                    </m:oMath>
                  </m:oMathPara>
                </a14:m>
                <a:endParaRPr lang="fr-FR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823" y="3473955"/>
                <a:ext cx="3272434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848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  <p:bldP spid="5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au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549099"/>
              </p:ext>
            </p:extLst>
          </p:nvPr>
        </p:nvGraphicFramePr>
        <p:xfrm>
          <a:off x="1089875" y="4883521"/>
          <a:ext cx="5699579" cy="1861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04044">
                  <a:extLst>
                    <a:ext uri="{9D8B030D-6E8A-4147-A177-3AD203B41FA5}">
                      <a16:colId xmlns:a16="http://schemas.microsoft.com/office/drawing/2014/main" val="2913730793"/>
                    </a:ext>
                  </a:extLst>
                </a:gridCol>
                <a:gridCol w="1223535">
                  <a:extLst>
                    <a:ext uri="{9D8B030D-6E8A-4147-A177-3AD203B41FA5}">
                      <a16:colId xmlns:a16="http://schemas.microsoft.com/office/drawing/2014/main" val="2850375820"/>
                    </a:ext>
                  </a:extLst>
                </a:gridCol>
                <a:gridCol w="900949">
                  <a:extLst>
                    <a:ext uri="{9D8B030D-6E8A-4147-A177-3AD203B41FA5}">
                      <a16:colId xmlns:a16="http://schemas.microsoft.com/office/drawing/2014/main" val="385188986"/>
                    </a:ext>
                  </a:extLst>
                </a:gridCol>
                <a:gridCol w="1908313">
                  <a:extLst>
                    <a:ext uri="{9D8B030D-6E8A-4147-A177-3AD203B41FA5}">
                      <a16:colId xmlns:a16="http://schemas.microsoft.com/office/drawing/2014/main" val="2055640179"/>
                    </a:ext>
                  </a:extLst>
                </a:gridCol>
                <a:gridCol w="862738">
                  <a:extLst>
                    <a:ext uri="{9D8B030D-6E8A-4147-A177-3AD203B41FA5}">
                      <a16:colId xmlns:a16="http://schemas.microsoft.com/office/drawing/2014/main" val="1472542335"/>
                    </a:ext>
                  </a:extLst>
                </a:gridCol>
              </a:tblGrid>
              <a:tr h="440099"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84735166"/>
                  </a:ext>
                </a:extLst>
              </a:tr>
              <a:tr h="1404000"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f(x)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97061903"/>
                  </a:ext>
                </a:extLst>
              </a:tr>
            </a:tbl>
          </a:graphicData>
        </a:graphic>
      </p:graphicFrame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780571"/>
              </p:ext>
            </p:extLst>
          </p:nvPr>
        </p:nvGraphicFramePr>
        <p:xfrm>
          <a:off x="1086839" y="4882545"/>
          <a:ext cx="5699579" cy="1861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04044">
                  <a:extLst>
                    <a:ext uri="{9D8B030D-6E8A-4147-A177-3AD203B41FA5}">
                      <a16:colId xmlns:a16="http://schemas.microsoft.com/office/drawing/2014/main" val="2913730793"/>
                    </a:ext>
                  </a:extLst>
                </a:gridCol>
                <a:gridCol w="1223535">
                  <a:extLst>
                    <a:ext uri="{9D8B030D-6E8A-4147-A177-3AD203B41FA5}">
                      <a16:colId xmlns:a16="http://schemas.microsoft.com/office/drawing/2014/main" val="2850375820"/>
                    </a:ext>
                  </a:extLst>
                </a:gridCol>
                <a:gridCol w="900949">
                  <a:extLst>
                    <a:ext uri="{9D8B030D-6E8A-4147-A177-3AD203B41FA5}">
                      <a16:colId xmlns:a16="http://schemas.microsoft.com/office/drawing/2014/main" val="385188986"/>
                    </a:ext>
                  </a:extLst>
                </a:gridCol>
                <a:gridCol w="1908313">
                  <a:extLst>
                    <a:ext uri="{9D8B030D-6E8A-4147-A177-3AD203B41FA5}">
                      <a16:colId xmlns:a16="http://schemas.microsoft.com/office/drawing/2014/main" val="2055640179"/>
                    </a:ext>
                  </a:extLst>
                </a:gridCol>
                <a:gridCol w="862738">
                  <a:extLst>
                    <a:ext uri="{9D8B030D-6E8A-4147-A177-3AD203B41FA5}">
                      <a16:colId xmlns:a16="http://schemas.microsoft.com/office/drawing/2014/main" val="1472542335"/>
                    </a:ext>
                  </a:extLst>
                </a:gridCol>
              </a:tblGrid>
              <a:tr h="440099"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-2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-1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84735166"/>
                  </a:ext>
                </a:extLst>
              </a:tr>
              <a:tr h="1404000"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f(x)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97061903"/>
                  </a:ext>
                </a:extLst>
              </a:tr>
            </a:tbl>
          </a:graphicData>
        </a:graphic>
      </p:graphicFrame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484309" y="2574875"/>
            <a:ext cx="5374338" cy="2455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Un </a:t>
            </a:r>
            <a:r>
              <a:rPr lang="fr-FR" b="1" dirty="0">
                <a:solidFill>
                  <a:srgbClr val="0070C0"/>
                </a:solidFill>
                <a:latin typeface="Comic Sans MS" panose="030F0702030302020204" pitchFamily="66" charset="0"/>
              </a:rPr>
              <a:t>tableau de variations </a:t>
            </a:r>
            <a:r>
              <a:rPr lang="fr-FR" dirty="0">
                <a:latin typeface="Comic Sans MS" panose="030F0702030302020204" pitchFamily="66" charset="0"/>
              </a:rPr>
              <a:t>résume les variations d’une fonction en faisant apparaître les intervalles où elle est </a:t>
            </a:r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monotone</a:t>
            </a:r>
            <a:r>
              <a:rPr lang="fr-FR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III – Variations d’une fonction</a:t>
            </a:r>
          </a:p>
        </p:txBody>
      </p:sp>
      <p:pic>
        <p:nvPicPr>
          <p:cNvPr id="11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770" y="2387029"/>
            <a:ext cx="5299245" cy="3584433"/>
          </a:xfrm>
          <a:prstGeom prst="rect">
            <a:avLst/>
          </a:prstGeom>
        </p:spPr>
      </p:pic>
      <p:sp>
        <p:nvSpPr>
          <p:cNvPr id="12" name="Freeform 4"/>
          <p:cNvSpPr/>
          <p:nvPr/>
        </p:nvSpPr>
        <p:spPr>
          <a:xfrm>
            <a:off x="6949645" y="2574875"/>
            <a:ext cx="4787900" cy="3167728"/>
          </a:xfrm>
          <a:custGeom>
            <a:avLst/>
            <a:gdLst>
              <a:gd name="connsiteX0" fmla="*/ 0 w 4787900"/>
              <a:gd name="connsiteY0" fmla="*/ 0 h 3167728"/>
              <a:gd name="connsiteX1" fmla="*/ 749300 w 4787900"/>
              <a:gd name="connsiteY1" fmla="*/ 3162300 h 3167728"/>
              <a:gd name="connsiteX2" fmla="*/ 2286000 w 4787900"/>
              <a:gd name="connsiteY2" fmla="*/ 800100 h 3167728"/>
              <a:gd name="connsiteX3" fmla="*/ 4787900 w 4787900"/>
              <a:gd name="connsiteY3" fmla="*/ 2387600 h 316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7900" h="3167728">
                <a:moveTo>
                  <a:pt x="0" y="0"/>
                </a:moveTo>
                <a:cubicBezTo>
                  <a:pt x="184150" y="1514475"/>
                  <a:pt x="368300" y="3028950"/>
                  <a:pt x="749300" y="3162300"/>
                </a:cubicBezTo>
                <a:cubicBezTo>
                  <a:pt x="1130300" y="3295650"/>
                  <a:pt x="1612900" y="929217"/>
                  <a:pt x="2286000" y="800100"/>
                </a:cubicBezTo>
                <a:cubicBezTo>
                  <a:pt x="2959100" y="670983"/>
                  <a:pt x="3873500" y="1529291"/>
                  <a:pt x="4787900" y="238760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val 30"/>
          <p:cNvSpPr/>
          <p:nvPr/>
        </p:nvSpPr>
        <p:spPr>
          <a:xfrm>
            <a:off x="7698945" y="5712699"/>
            <a:ext cx="89949" cy="10829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val 31"/>
          <p:cNvSpPr/>
          <p:nvPr/>
        </p:nvSpPr>
        <p:spPr>
          <a:xfrm>
            <a:off x="9291525" y="3304779"/>
            <a:ext cx="89949" cy="10829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val 34"/>
          <p:cNvSpPr/>
          <p:nvPr/>
        </p:nvSpPr>
        <p:spPr>
          <a:xfrm>
            <a:off x="6904670" y="2510629"/>
            <a:ext cx="89949" cy="10829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val 35"/>
          <p:cNvSpPr/>
          <p:nvPr/>
        </p:nvSpPr>
        <p:spPr>
          <a:xfrm>
            <a:off x="11693619" y="4922303"/>
            <a:ext cx="89949" cy="10829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Straight Connector 9"/>
          <p:cNvCxnSpPr/>
          <p:nvPr/>
        </p:nvCxnSpPr>
        <p:spPr>
          <a:xfrm>
            <a:off x="6949644" y="4976451"/>
            <a:ext cx="7942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6"/>
          <p:cNvCxnSpPr/>
          <p:nvPr/>
        </p:nvCxnSpPr>
        <p:spPr>
          <a:xfrm>
            <a:off x="7788894" y="4976451"/>
            <a:ext cx="154760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7"/>
          <p:cNvCxnSpPr>
            <a:endCxn id="17" idx="2"/>
          </p:cNvCxnSpPr>
          <p:nvPr/>
        </p:nvCxnSpPr>
        <p:spPr>
          <a:xfrm>
            <a:off x="9381474" y="4976451"/>
            <a:ext cx="231214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917601"/>
              </p:ext>
            </p:extLst>
          </p:nvPr>
        </p:nvGraphicFramePr>
        <p:xfrm>
          <a:off x="1090168" y="4876802"/>
          <a:ext cx="5699579" cy="1861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04044">
                  <a:extLst>
                    <a:ext uri="{9D8B030D-6E8A-4147-A177-3AD203B41FA5}">
                      <a16:colId xmlns:a16="http://schemas.microsoft.com/office/drawing/2014/main" val="2913730793"/>
                    </a:ext>
                  </a:extLst>
                </a:gridCol>
                <a:gridCol w="1223535">
                  <a:extLst>
                    <a:ext uri="{9D8B030D-6E8A-4147-A177-3AD203B41FA5}">
                      <a16:colId xmlns:a16="http://schemas.microsoft.com/office/drawing/2014/main" val="2850375820"/>
                    </a:ext>
                  </a:extLst>
                </a:gridCol>
                <a:gridCol w="900949">
                  <a:extLst>
                    <a:ext uri="{9D8B030D-6E8A-4147-A177-3AD203B41FA5}">
                      <a16:colId xmlns:a16="http://schemas.microsoft.com/office/drawing/2014/main" val="385188986"/>
                    </a:ext>
                  </a:extLst>
                </a:gridCol>
                <a:gridCol w="1908313">
                  <a:extLst>
                    <a:ext uri="{9D8B030D-6E8A-4147-A177-3AD203B41FA5}">
                      <a16:colId xmlns:a16="http://schemas.microsoft.com/office/drawing/2014/main" val="2055640179"/>
                    </a:ext>
                  </a:extLst>
                </a:gridCol>
                <a:gridCol w="862738">
                  <a:extLst>
                    <a:ext uri="{9D8B030D-6E8A-4147-A177-3AD203B41FA5}">
                      <a16:colId xmlns:a16="http://schemas.microsoft.com/office/drawing/2014/main" val="1472542335"/>
                    </a:ext>
                  </a:extLst>
                </a:gridCol>
              </a:tblGrid>
              <a:tr h="440099"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-2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-1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84735166"/>
                  </a:ext>
                </a:extLst>
              </a:tr>
              <a:tr h="1404000"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f(x)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-1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97061903"/>
                  </a:ext>
                </a:extLst>
              </a:tr>
            </a:tbl>
          </a:graphicData>
        </a:graphic>
      </p:graphicFrame>
      <p:cxnSp>
        <p:nvCxnSpPr>
          <p:cNvPr id="21" name="Straight Arrow Connector 8"/>
          <p:cNvCxnSpPr/>
          <p:nvPr/>
        </p:nvCxnSpPr>
        <p:spPr>
          <a:xfrm>
            <a:off x="2197997" y="5546224"/>
            <a:ext cx="1224000" cy="90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32"/>
          <p:cNvCxnSpPr/>
          <p:nvPr/>
        </p:nvCxnSpPr>
        <p:spPr>
          <a:xfrm flipV="1">
            <a:off x="3748617" y="5546224"/>
            <a:ext cx="1089705" cy="84500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33"/>
          <p:cNvCxnSpPr/>
          <p:nvPr/>
        </p:nvCxnSpPr>
        <p:spPr>
          <a:xfrm>
            <a:off x="5141201" y="5559475"/>
            <a:ext cx="1309296" cy="92753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contenu 18"/>
          <p:cNvSpPr txBox="1">
            <a:spLocks/>
          </p:cNvSpPr>
          <p:nvPr/>
        </p:nvSpPr>
        <p:spPr>
          <a:xfrm>
            <a:off x="1484308" y="1686996"/>
            <a:ext cx="10535413" cy="700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3. Tableau de variations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86878" y="2389858"/>
            <a:ext cx="2284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a) Définition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729824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Exercices</a:t>
            </a:r>
          </a:p>
        </p:txBody>
      </p:sp>
      <p:sp>
        <p:nvSpPr>
          <p:cNvPr id="19" name="Espace réservé du contenu 18"/>
          <p:cNvSpPr>
            <a:spLocks noGrp="1"/>
          </p:cNvSpPr>
          <p:nvPr>
            <p:ph idx="1"/>
          </p:nvPr>
        </p:nvSpPr>
        <p:spPr>
          <a:xfrm>
            <a:off x="1484310" y="2425148"/>
            <a:ext cx="10018713" cy="2345635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>
                <a:latin typeface="Comic Sans MS" panose="030F0702030302020204" pitchFamily="66" charset="0"/>
              </a:rPr>
              <a:t>4, 5 p 46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Espace réservé du contenu 18"/>
          <p:cNvSpPr txBox="1">
            <a:spLocks/>
          </p:cNvSpPr>
          <p:nvPr/>
        </p:nvSpPr>
        <p:spPr>
          <a:xfrm>
            <a:off x="1484309" y="1749284"/>
            <a:ext cx="10018713" cy="8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fr-F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563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484309" y="5482270"/>
            <a:ext cx="10018714" cy="503049"/>
          </a:xfrm>
        </p:spPr>
        <p:txBody>
          <a:bodyPr>
            <a:norm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Placer les points donnés par le tableau.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III – Variations d’une fonction</a:t>
            </a:r>
          </a:p>
        </p:txBody>
      </p:sp>
      <p:sp>
        <p:nvSpPr>
          <p:cNvPr id="28" name="Espace réservé du contenu 18"/>
          <p:cNvSpPr txBox="1">
            <a:spLocks/>
          </p:cNvSpPr>
          <p:nvPr/>
        </p:nvSpPr>
        <p:spPr>
          <a:xfrm>
            <a:off x="1484308" y="1686995"/>
            <a:ext cx="10535413" cy="1233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3. Tableau de variations</a:t>
            </a:r>
          </a:p>
          <a:p>
            <a:pPr marL="0" indent="0">
              <a:buFont typeface="Arial"/>
              <a:buNone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b) Construire une courbe à partir d’un tableau de variations</a:t>
            </a:r>
            <a:endParaRPr lang="fr-FR" sz="3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115189"/>
              </p:ext>
            </p:extLst>
          </p:nvPr>
        </p:nvGraphicFramePr>
        <p:xfrm>
          <a:off x="3212004" y="3027830"/>
          <a:ext cx="5699579" cy="1861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04044">
                  <a:extLst>
                    <a:ext uri="{9D8B030D-6E8A-4147-A177-3AD203B41FA5}">
                      <a16:colId xmlns:a16="http://schemas.microsoft.com/office/drawing/2014/main" val="2913730793"/>
                    </a:ext>
                  </a:extLst>
                </a:gridCol>
                <a:gridCol w="1223535">
                  <a:extLst>
                    <a:ext uri="{9D8B030D-6E8A-4147-A177-3AD203B41FA5}">
                      <a16:colId xmlns:a16="http://schemas.microsoft.com/office/drawing/2014/main" val="2850375820"/>
                    </a:ext>
                  </a:extLst>
                </a:gridCol>
                <a:gridCol w="900949">
                  <a:extLst>
                    <a:ext uri="{9D8B030D-6E8A-4147-A177-3AD203B41FA5}">
                      <a16:colId xmlns:a16="http://schemas.microsoft.com/office/drawing/2014/main" val="385188986"/>
                    </a:ext>
                  </a:extLst>
                </a:gridCol>
                <a:gridCol w="1908313">
                  <a:extLst>
                    <a:ext uri="{9D8B030D-6E8A-4147-A177-3AD203B41FA5}">
                      <a16:colId xmlns:a16="http://schemas.microsoft.com/office/drawing/2014/main" val="2055640179"/>
                    </a:ext>
                  </a:extLst>
                </a:gridCol>
                <a:gridCol w="862738">
                  <a:extLst>
                    <a:ext uri="{9D8B030D-6E8A-4147-A177-3AD203B41FA5}">
                      <a16:colId xmlns:a16="http://schemas.microsoft.com/office/drawing/2014/main" val="1472542335"/>
                    </a:ext>
                  </a:extLst>
                </a:gridCol>
              </a:tblGrid>
              <a:tr h="440099"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-5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-2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84735166"/>
                  </a:ext>
                </a:extLst>
              </a:tr>
              <a:tr h="1404000"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f(x)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97061903"/>
                  </a:ext>
                </a:extLst>
              </a:tr>
            </a:tbl>
          </a:graphicData>
        </a:graphic>
      </p:graphicFrame>
      <p:cxnSp>
        <p:nvCxnSpPr>
          <p:cNvPr id="7" name="Straight Arrow Connector 8"/>
          <p:cNvCxnSpPr/>
          <p:nvPr/>
        </p:nvCxnSpPr>
        <p:spPr>
          <a:xfrm>
            <a:off x="4319833" y="3697252"/>
            <a:ext cx="1224000" cy="90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32"/>
          <p:cNvCxnSpPr/>
          <p:nvPr/>
        </p:nvCxnSpPr>
        <p:spPr>
          <a:xfrm flipV="1">
            <a:off x="5870453" y="3697252"/>
            <a:ext cx="1089705" cy="84500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33"/>
          <p:cNvCxnSpPr/>
          <p:nvPr/>
        </p:nvCxnSpPr>
        <p:spPr>
          <a:xfrm>
            <a:off x="7263037" y="3710503"/>
            <a:ext cx="1309296" cy="92753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484308" y="5020605"/>
            <a:ext cx="1641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u="sng" dirty="0">
                <a:latin typeface="Comic Sans MS" panose="030F0702030302020204" pitchFamily="66" charset="0"/>
              </a:rPr>
              <a:t>Méthode :</a:t>
            </a:r>
          </a:p>
        </p:txBody>
      </p:sp>
      <p:sp>
        <p:nvSpPr>
          <p:cNvPr id="11" name="Espace réservé du contenu 3"/>
          <p:cNvSpPr txBox="1">
            <a:spLocks/>
          </p:cNvSpPr>
          <p:nvPr/>
        </p:nvSpPr>
        <p:spPr>
          <a:xfrm>
            <a:off x="1484309" y="5893635"/>
            <a:ext cx="10018714" cy="579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Comic Sans MS" panose="030F0702030302020204" pitchFamily="66" charset="0"/>
              </a:rPr>
              <a:t>Les relier en respectant les variations de f sur chaque intervalle.</a:t>
            </a:r>
          </a:p>
        </p:txBody>
      </p:sp>
    </p:spTree>
    <p:extLst>
      <p:ext uri="{BB962C8B-B14F-4D97-AF65-F5344CB8AC3E}">
        <p14:creationId xmlns:p14="http://schemas.microsoft.com/office/powerpoint/2010/main" val="1103264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Exercices</a:t>
            </a:r>
          </a:p>
        </p:txBody>
      </p:sp>
      <p:sp>
        <p:nvSpPr>
          <p:cNvPr id="19" name="Espace réservé du contenu 18"/>
          <p:cNvSpPr>
            <a:spLocks noGrp="1"/>
          </p:cNvSpPr>
          <p:nvPr>
            <p:ph idx="1"/>
          </p:nvPr>
        </p:nvSpPr>
        <p:spPr>
          <a:xfrm>
            <a:off x="1484310" y="2425148"/>
            <a:ext cx="10018713" cy="2345635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>
                <a:latin typeface="Comic Sans MS" panose="030F0702030302020204" pitchFamily="66" charset="0"/>
              </a:rPr>
              <a:t>6, 7, 9 p 46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Espace réservé du contenu 18"/>
          <p:cNvSpPr txBox="1">
            <a:spLocks/>
          </p:cNvSpPr>
          <p:nvPr/>
        </p:nvSpPr>
        <p:spPr>
          <a:xfrm>
            <a:off x="1484309" y="1749284"/>
            <a:ext cx="10018713" cy="8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fr-F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065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484309" y="3550469"/>
            <a:ext cx="10018714" cy="1059901"/>
          </a:xfrm>
        </p:spPr>
        <p:txBody>
          <a:bodyPr>
            <a:norm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Vérifier que les nombres appartiennent à un </a:t>
            </a:r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intervalle</a:t>
            </a:r>
            <a:r>
              <a:rPr lang="fr-FR" dirty="0">
                <a:latin typeface="Comic Sans MS" panose="030F0702030302020204" pitchFamily="66" charset="0"/>
              </a:rPr>
              <a:t> sur lequel la fonction est </a:t>
            </a:r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monotone</a:t>
            </a:r>
            <a:r>
              <a:rPr lang="fr-FR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III – Variations d’une fonction</a:t>
            </a:r>
          </a:p>
        </p:txBody>
      </p:sp>
      <p:sp>
        <p:nvSpPr>
          <p:cNvPr id="28" name="Espace réservé du contenu 18"/>
          <p:cNvSpPr txBox="1">
            <a:spLocks/>
          </p:cNvSpPr>
          <p:nvPr/>
        </p:nvSpPr>
        <p:spPr>
          <a:xfrm>
            <a:off x="1484308" y="1686995"/>
            <a:ext cx="10535413" cy="1233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3. Tableau de variations</a:t>
            </a:r>
          </a:p>
          <a:p>
            <a:pPr marL="0" indent="0">
              <a:buFont typeface="Arial"/>
              <a:buNone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c) Comparer les images de deux nombres</a:t>
            </a:r>
            <a:endParaRPr lang="fr-FR" sz="3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4308" y="3004432"/>
            <a:ext cx="1641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u="sng" dirty="0">
                <a:latin typeface="Comic Sans MS" panose="030F0702030302020204" pitchFamily="66" charset="0"/>
              </a:rPr>
              <a:t>Méthode :</a:t>
            </a:r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1484308" y="4439480"/>
            <a:ext cx="10018714" cy="596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Comic Sans MS" panose="030F0702030302020204" pitchFamily="66" charset="0"/>
              </a:rPr>
              <a:t>Placer les valeurs de x sur la première ligne du tableau.</a:t>
            </a:r>
          </a:p>
        </p:txBody>
      </p:sp>
      <p:sp>
        <p:nvSpPr>
          <p:cNvPr id="8" name="Espace réservé du contenu 3"/>
          <p:cNvSpPr txBox="1">
            <a:spLocks/>
          </p:cNvSpPr>
          <p:nvPr/>
        </p:nvSpPr>
        <p:spPr>
          <a:xfrm>
            <a:off x="1471056" y="5022573"/>
            <a:ext cx="10018714" cy="778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Comic Sans MS" panose="030F0702030302020204" pitchFamily="66" charset="0"/>
              </a:rPr>
              <a:t>Placer les images correspondantes sur les flèches de la deuxième ligne.</a:t>
            </a:r>
          </a:p>
        </p:txBody>
      </p:sp>
      <p:sp>
        <p:nvSpPr>
          <p:cNvPr id="10" name="Espace réservé du contenu 3"/>
          <p:cNvSpPr txBox="1">
            <a:spLocks/>
          </p:cNvSpPr>
          <p:nvPr/>
        </p:nvSpPr>
        <p:spPr>
          <a:xfrm>
            <a:off x="1484308" y="5721913"/>
            <a:ext cx="10018714" cy="59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Comic Sans MS" panose="030F0702030302020204" pitchFamily="66" charset="0"/>
              </a:rPr>
              <a:t>Lire alors le résultat.</a:t>
            </a:r>
          </a:p>
        </p:txBody>
      </p:sp>
    </p:spTree>
    <p:extLst>
      <p:ext uri="{BB962C8B-B14F-4D97-AF65-F5344CB8AC3E}">
        <p14:creationId xmlns:p14="http://schemas.microsoft.com/office/powerpoint/2010/main" val="1035685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Exercices</a:t>
            </a:r>
          </a:p>
        </p:txBody>
      </p:sp>
      <p:sp>
        <p:nvSpPr>
          <p:cNvPr id="19" name="Espace réservé du contenu 18"/>
          <p:cNvSpPr>
            <a:spLocks noGrp="1"/>
          </p:cNvSpPr>
          <p:nvPr>
            <p:ph idx="1"/>
          </p:nvPr>
        </p:nvSpPr>
        <p:spPr>
          <a:xfrm>
            <a:off x="1484310" y="2425148"/>
            <a:ext cx="10018713" cy="2345635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>
                <a:latin typeface="Comic Sans MS" panose="030F0702030302020204" pitchFamily="66" charset="0"/>
              </a:rPr>
              <a:t>Énoncé 1 p 42</a:t>
            </a:r>
          </a:p>
          <a:p>
            <a:pPr marL="0" indent="0">
              <a:buNone/>
            </a:pPr>
            <a:r>
              <a:rPr lang="fr-FR" sz="2800" dirty="0">
                <a:latin typeface="Comic Sans MS" panose="030F0702030302020204" pitchFamily="66" charset="0"/>
              </a:rPr>
              <a:t>27, 28 p 48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Espace réservé du contenu 18"/>
          <p:cNvSpPr txBox="1">
            <a:spLocks/>
          </p:cNvSpPr>
          <p:nvPr/>
        </p:nvSpPr>
        <p:spPr>
          <a:xfrm>
            <a:off x="1484309" y="1749284"/>
            <a:ext cx="10018713" cy="8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fr-F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2902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152" y="3836560"/>
            <a:ext cx="4369258" cy="2955386"/>
          </a:xfrm>
          <a:prstGeom prst="rect">
            <a:avLst/>
          </a:prstGeom>
        </p:spPr>
      </p:pic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1229013" y="6354458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idx="1"/>
              </p:nvPr>
            </p:nvSpPr>
            <p:spPr>
              <a:xfrm>
                <a:off x="1484308" y="2164060"/>
                <a:ext cx="10121537" cy="96083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>
                    <a:latin typeface="Comic Sans MS" panose="030F0702030302020204" pitchFamily="66" charset="0"/>
                  </a:rPr>
                  <a:t>Soit </a:t>
                </a:r>
                <a:r>
                  <a:rPr lang="fr-FR" b="1" i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f</a:t>
                </a:r>
                <a:r>
                  <a:rPr lang="fr-FR" dirty="0">
                    <a:latin typeface="Comic Sans MS" panose="030F0702030302020204" pitchFamily="66" charset="0"/>
                  </a:rPr>
                  <a:t> une fonction dont la courbe représentative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fr-F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>
                    <a:latin typeface="Comic Sans MS" panose="030F0702030302020204" pitchFamily="66" charset="0"/>
                  </a:rPr>
                  <a:t>est tracée dans un repère.</a:t>
                </a:r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08" y="2164060"/>
                <a:ext cx="10121537" cy="960834"/>
              </a:xfrm>
              <a:blipFill>
                <a:blip r:embed="rId3"/>
                <a:stretch>
                  <a:fillRect l="-903" b="-88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IV – Résolution graphique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Espace réservé du contenu 18"/>
              <p:cNvSpPr txBox="1">
                <a:spLocks/>
              </p:cNvSpPr>
              <p:nvPr/>
            </p:nvSpPr>
            <p:spPr>
              <a:xfrm>
                <a:off x="1484308" y="1435204"/>
                <a:ext cx="10535413" cy="88787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fr-FR" sz="3200" dirty="0">
                    <a:solidFill>
                      <a:schemeClr val="accent1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1. Équations du type </a:t>
                </a:r>
                <a14:m>
                  <m:oMath xmlns:m="http://schemas.openxmlformats.org/officeDocument/2006/math">
                    <m:r>
                      <a:rPr lang="fr-FR" sz="32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32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2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32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32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r-FR" sz="3200" dirty="0">
                    <a:solidFill>
                      <a:schemeClr val="accent1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Espace réservé du contenu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08" y="1435204"/>
                <a:ext cx="10535413" cy="887879"/>
              </a:xfrm>
              <a:prstGeom prst="rect">
                <a:avLst/>
              </a:prstGeom>
              <a:blipFill>
                <a:blip r:embed="rId4"/>
                <a:stretch>
                  <a:fillRect l="-1446" b="-54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2"/>
              <p:cNvSpPr txBox="1"/>
              <p:nvPr/>
            </p:nvSpPr>
            <p:spPr>
              <a:xfrm>
                <a:off x="9393500" y="5924134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500" y="5924134"/>
                <a:ext cx="79157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9"/>
              <p:cNvSpPr txBox="1"/>
              <p:nvPr/>
            </p:nvSpPr>
            <p:spPr>
              <a:xfrm>
                <a:off x="10792450" y="5957079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2450" y="5957079"/>
                <a:ext cx="79157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3"/>
          <p:cNvSpPr/>
          <p:nvPr/>
        </p:nvSpPr>
        <p:spPr>
          <a:xfrm>
            <a:off x="8057316" y="4123905"/>
            <a:ext cx="3886200" cy="2413116"/>
          </a:xfrm>
          <a:custGeom>
            <a:avLst/>
            <a:gdLst>
              <a:gd name="connsiteX0" fmla="*/ 0 w 3886200"/>
              <a:gd name="connsiteY0" fmla="*/ 2413116 h 2413116"/>
              <a:gd name="connsiteX1" fmla="*/ 1739900 w 3886200"/>
              <a:gd name="connsiteY1" fmla="*/ 508116 h 2413116"/>
              <a:gd name="connsiteX2" fmla="*/ 2438400 w 3886200"/>
              <a:gd name="connsiteY2" fmla="*/ 116 h 2413116"/>
              <a:gd name="connsiteX3" fmla="*/ 3086100 w 3886200"/>
              <a:gd name="connsiteY3" fmla="*/ 533516 h 2413116"/>
              <a:gd name="connsiteX4" fmla="*/ 3886200 w 3886200"/>
              <a:gd name="connsiteY4" fmla="*/ 2006716 h 241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2413116">
                <a:moveTo>
                  <a:pt x="0" y="2413116"/>
                </a:moveTo>
                <a:cubicBezTo>
                  <a:pt x="666750" y="1661699"/>
                  <a:pt x="1333500" y="910283"/>
                  <a:pt x="1739900" y="508116"/>
                </a:cubicBezTo>
                <a:cubicBezTo>
                  <a:pt x="2146300" y="105949"/>
                  <a:pt x="2214033" y="-4117"/>
                  <a:pt x="2438400" y="116"/>
                </a:cubicBezTo>
                <a:cubicBezTo>
                  <a:pt x="2662767" y="4349"/>
                  <a:pt x="2844800" y="199083"/>
                  <a:pt x="3086100" y="533516"/>
                </a:cubicBezTo>
                <a:cubicBezTo>
                  <a:pt x="3327400" y="867949"/>
                  <a:pt x="3606800" y="1437332"/>
                  <a:pt x="3886200" y="200671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5"/>
              <p:cNvSpPr txBox="1"/>
              <p:nvPr/>
            </p:nvSpPr>
            <p:spPr>
              <a:xfrm>
                <a:off x="10516718" y="3714767"/>
                <a:ext cx="834437" cy="496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2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6718" y="3714767"/>
                <a:ext cx="834437" cy="496674"/>
              </a:xfrm>
              <a:prstGeom prst="rect">
                <a:avLst/>
              </a:prstGeom>
              <a:blipFill>
                <a:blip r:embed="rId7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5"/>
          <p:cNvCxnSpPr/>
          <p:nvPr/>
        </p:nvCxnSpPr>
        <p:spPr>
          <a:xfrm>
            <a:off x="7781091" y="4638371"/>
            <a:ext cx="4302125" cy="6350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ross 18"/>
          <p:cNvSpPr/>
          <p:nvPr/>
        </p:nvSpPr>
        <p:spPr>
          <a:xfrm>
            <a:off x="9698805" y="4568059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Cross 20"/>
          <p:cNvSpPr/>
          <p:nvPr/>
        </p:nvSpPr>
        <p:spPr>
          <a:xfrm>
            <a:off x="11035465" y="4557870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Straight Connector 21"/>
          <p:cNvCxnSpPr/>
          <p:nvPr/>
        </p:nvCxnSpPr>
        <p:spPr>
          <a:xfrm flipV="1">
            <a:off x="9789285" y="4667469"/>
            <a:ext cx="1" cy="125666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2"/>
          <p:cNvCxnSpPr/>
          <p:nvPr/>
        </p:nvCxnSpPr>
        <p:spPr>
          <a:xfrm flipV="1">
            <a:off x="11125945" y="4700414"/>
            <a:ext cx="1" cy="125666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3"/>
          <p:cNvSpPr txBox="1">
            <a:spLocks/>
          </p:cNvSpPr>
          <p:nvPr/>
        </p:nvSpPr>
        <p:spPr>
          <a:xfrm>
            <a:off x="1070432" y="4279167"/>
            <a:ext cx="6790724" cy="56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lvl="1" indent="-342900"/>
            <a:r>
              <a:rPr lang="fr-FR" sz="2400" dirty="0">
                <a:latin typeface="Comic Sans MS" panose="030F0702030302020204" pitchFamily="66" charset="0"/>
              </a:rPr>
              <a:t>Tracer la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droite horizontale</a:t>
            </a:r>
            <a:r>
              <a:rPr lang="fr-FR" sz="2400" dirty="0">
                <a:latin typeface="Comic Sans MS" panose="030F0702030302020204" pitchFamily="66" charset="0"/>
              </a:rPr>
              <a:t> passant par</a:t>
            </a:r>
            <a:r>
              <a:rPr lang="fr-FR" sz="2400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k</a:t>
            </a:r>
            <a:r>
              <a:rPr lang="fr-FR" sz="2400" dirty="0">
                <a:latin typeface="Comic Sans MS" panose="030F0702030302020204" pitchFamily="66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84308" y="3105835"/>
                <a:ext cx="100187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dirty="0">
                    <a:latin typeface="Comic Sans MS" panose="030F0702030302020204" pitchFamily="66" charset="0"/>
                  </a:rPr>
                  <a:t>On cherche à résoudre graphiquement l’équation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fr-FR" sz="2400" dirty="0">
                  <a:solidFill>
                    <a:srgbClr val="0070C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08" y="3105835"/>
                <a:ext cx="10018716" cy="461665"/>
              </a:xfrm>
              <a:prstGeom prst="rect">
                <a:avLst/>
              </a:prstGeom>
              <a:blipFill>
                <a:blip r:embed="rId8"/>
                <a:stretch>
                  <a:fillRect l="-912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070432" y="3788634"/>
            <a:ext cx="1641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u="sng" dirty="0">
                <a:latin typeface="Comic Sans MS" panose="030F0702030302020204" pitchFamily="66" charset="0"/>
              </a:rPr>
              <a:t>Méthode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Espace réservé du contenu 3"/>
              <p:cNvSpPr txBox="1">
                <a:spLocks/>
              </p:cNvSpPr>
              <p:nvPr/>
            </p:nvSpPr>
            <p:spPr>
              <a:xfrm>
                <a:off x="1077060" y="4708712"/>
                <a:ext cx="6790724" cy="102989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1" indent="-342900"/>
                <a:r>
                  <a:rPr lang="fr-FR" sz="2400" dirty="0">
                    <a:latin typeface="Comic Sans MS" panose="030F0702030302020204" pitchFamily="66" charset="0"/>
                  </a:rPr>
                  <a:t>Lire les abscisses des points d’intersection de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 et de cette droite.</a:t>
                </a:r>
              </a:p>
            </p:txBody>
          </p:sp>
        </mc:Choice>
        <mc:Fallback xmlns="">
          <p:sp>
            <p:nvSpPr>
              <p:cNvPr id="20" name="Espace réservé du conten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060" y="4708712"/>
                <a:ext cx="6790724" cy="1029894"/>
              </a:xfrm>
              <a:prstGeom prst="rect">
                <a:avLst/>
              </a:prstGeom>
              <a:blipFill>
                <a:blip r:embed="rId9"/>
                <a:stretch>
                  <a:fillRect l="-2334" t="-9467" b="-29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Espace réservé du contenu 3"/>
          <p:cNvSpPr txBox="1">
            <a:spLocks/>
          </p:cNvSpPr>
          <p:nvPr/>
        </p:nvSpPr>
        <p:spPr>
          <a:xfrm>
            <a:off x="1094698" y="5552901"/>
            <a:ext cx="6790724" cy="897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lvl="1" indent="-342900"/>
            <a:r>
              <a:rPr lang="fr-FR" sz="2400" dirty="0">
                <a:latin typeface="Comic Sans MS" panose="030F0702030302020204" pitchFamily="66" charset="0"/>
              </a:rPr>
              <a:t>L’ensemble des solutions se note :         						S = {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 </a:t>
            </a:r>
            <a:r>
              <a:rPr lang="fr-FR" sz="2400" dirty="0">
                <a:latin typeface="Comic Sans MS" panose="030F0702030302020204" pitchFamily="66" charset="0"/>
              </a:rPr>
              <a:t>; </a:t>
            </a:r>
            <a:r>
              <a:rPr lang="fr-FR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r>
              <a:rPr lang="fr-FR" sz="2400" dirty="0">
                <a:latin typeface="Comic Sans MS" panose="030F0702030302020204" pitchFamily="66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00138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" grpId="0"/>
      <p:bldP spid="10" grpId="0"/>
      <p:bldP spid="11" grpId="0" animBg="1"/>
      <p:bldP spid="12" grpId="0"/>
      <p:bldP spid="14" grpId="0" animBg="1"/>
      <p:bldP spid="15" grpId="0" animBg="1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 – Intervalles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Espace réservé du contenu 18"/>
          <p:cNvSpPr txBox="1">
            <a:spLocks/>
          </p:cNvSpPr>
          <p:nvPr/>
        </p:nvSpPr>
        <p:spPr>
          <a:xfrm>
            <a:off x="1484309" y="1749284"/>
            <a:ext cx="10018713" cy="8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2. Intervalles bornés</a:t>
            </a:r>
            <a:endParaRPr lang="fr-FR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18"/>
              <p:cNvSpPr>
                <a:spLocks noGrp="1"/>
              </p:cNvSpPr>
              <p:nvPr>
                <p:ph idx="1"/>
              </p:nvPr>
            </p:nvSpPr>
            <p:spPr>
              <a:xfrm>
                <a:off x="1484309" y="2547679"/>
                <a:ext cx="10018713" cy="1321956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/>
                <a:r>
                  <a:rPr lang="fr-FR" dirty="0">
                    <a:latin typeface="Comic Sans MS" panose="030F0702030302020204" pitchFamily="66" charset="0"/>
                  </a:rPr>
                  <a:t>  L’ensemble des réels x tels que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dirty="0">
                    <a:latin typeface="Comic Sans MS" panose="030F0702030302020204" pitchFamily="66" charset="0"/>
                  </a:rPr>
                  <a:t> est noté </a:t>
                </a:r>
                <a:r>
                  <a:rPr lang="fr-FR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]a ; b]</a:t>
                </a:r>
              </a:p>
            </p:txBody>
          </p:sp>
        </mc:Choice>
        <mc:Fallback xmlns="">
          <p:sp>
            <p:nvSpPr>
              <p:cNvPr id="8" name="Espace réservé du contenu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09" y="2547679"/>
                <a:ext cx="10018713" cy="1321956"/>
              </a:xfrm>
              <a:blipFill>
                <a:blip r:embed="rId2"/>
                <a:stretch>
                  <a:fillRect l="-15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18"/>
              <p:cNvSpPr txBox="1">
                <a:spLocks/>
              </p:cNvSpPr>
              <p:nvPr/>
            </p:nvSpPr>
            <p:spPr>
              <a:xfrm>
                <a:off x="1484308" y="4240741"/>
                <a:ext cx="10018713" cy="132195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/>
                <a:r>
                  <a:rPr lang="fr-FR" dirty="0">
                    <a:latin typeface="Comic Sans MS" panose="030F0702030302020204" pitchFamily="66" charset="0"/>
                  </a:rPr>
                  <a:t>  L’ensemble des réels x tels que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dirty="0">
                    <a:latin typeface="Comic Sans MS" panose="030F0702030302020204" pitchFamily="66" charset="0"/>
                  </a:rPr>
                  <a:t>est noté </a:t>
                </a:r>
                <a:r>
                  <a:rPr lang="fr-FR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[a ; b[</a:t>
                </a:r>
              </a:p>
            </p:txBody>
          </p:sp>
        </mc:Choice>
        <mc:Fallback xmlns="">
          <p:sp>
            <p:nvSpPr>
              <p:cNvPr id="9" name="Espace réservé du contenu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08" y="4240741"/>
                <a:ext cx="10018713" cy="1321956"/>
              </a:xfrm>
              <a:prstGeom prst="rect">
                <a:avLst/>
              </a:prstGeom>
              <a:blipFill>
                <a:blip r:embed="rId3"/>
                <a:stretch>
                  <a:fillRect l="-15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714" y="3764031"/>
            <a:ext cx="3771900" cy="6191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8189" y="5407380"/>
            <a:ext cx="37814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97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151" y="3822081"/>
            <a:ext cx="4369258" cy="2955386"/>
          </a:xfrm>
          <a:prstGeom prst="rect">
            <a:avLst/>
          </a:prstGeom>
        </p:spPr>
      </p:pic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1229013" y="6354458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idx="1"/>
              </p:nvPr>
            </p:nvSpPr>
            <p:spPr>
              <a:xfrm>
                <a:off x="1484308" y="2164060"/>
                <a:ext cx="10121537" cy="106220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>
                    <a:latin typeface="Comic Sans MS" panose="030F0702030302020204" pitchFamily="66" charset="0"/>
                  </a:rPr>
                  <a:t>Soit </a:t>
                </a:r>
                <a:r>
                  <a:rPr lang="fr-FR" b="1" i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f</a:t>
                </a:r>
                <a:r>
                  <a:rPr lang="fr-FR" dirty="0">
                    <a:latin typeface="Comic Sans MS" panose="030F0702030302020204" pitchFamily="66" charset="0"/>
                  </a:rPr>
                  <a:t> une fonction dont la courbe représentative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fr-F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>
                    <a:latin typeface="Comic Sans MS" panose="030F0702030302020204" pitchFamily="66" charset="0"/>
                  </a:rPr>
                  <a:t>est tracée dans un repère.</a:t>
                </a:r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08" y="2164060"/>
                <a:ext cx="10121537" cy="1062205"/>
              </a:xfrm>
              <a:blipFill>
                <a:blip r:embed="rId3"/>
                <a:stretch>
                  <a:fillRect l="-903" b="-40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IV – Résolution graphique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Espace réservé du contenu 18"/>
              <p:cNvSpPr txBox="1">
                <a:spLocks/>
              </p:cNvSpPr>
              <p:nvPr/>
            </p:nvSpPr>
            <p:spPr>
              <a:xfrm>
                <a:off x="1484308" y="1435204"/>
                <a:ext cx="10535413" cy="88787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sz="3200" dirty="0">
                    <a:solidFill>
                      <a:schemeClr val="accent1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2. Inéquations du type </a:t>
                </a:r>
                <a14:m>
                  <m:oMath xmlns:m="http://schemas.openxmlformats.org/officeDocument/2006/math">
                    <m:r>
                      <a:rPr lang="fr-FR" sz="3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3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3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3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)&lt;</m:t>
                    </m:r>
                    <m:r>
                      <a:rPr lang="fr-FR" sz="32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r-FR" sz="3200" dirty="0">
                    <a:solidFill>
                      <a:schemeClr val="accent1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 ou </a:t>
                </a:r>
                <a14:m>
                  <m:oMath xmlns:m="http://schemas.openxmlformats.org/officeDocument/2006/math">
                    <m:r>
                      <a:rPr lang="fr-FR" sz="3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3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3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3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)&gt;</m:t>
                    </m:r>
                    <m:r>
                      <a:rPr lang="fr-FR" sz="32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r-FR" sz="3200" dirty="0">
                    <a:solidFill>
                      <a:schemeClr val="accent1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Espace réservé du contenu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08" y="1435204"/>
                <a:ext cx="10535413" cy="887879"/>
              </a:xfrm>
              <a:prstGeom prst="rect">
                <a:avLst/>
              </a:prstGeom>
              <a:blipFill>
                <a:blip r:embed="rId4"/>
                <a:stretch>
                  <a:fillRect l="-1446" b="-54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Espace réservé du contenu 3"/>
              <p:cNvSpPr txBox="1">
                <a:spLocks/>
              </p:cNvSpPr>
              <p:nvPr/>
            </p:nvSpPr>
            <p:spPr>
              <a:xfrm>
                <a:off x="1194610" y="5225687"/>
                <a:ext cx="6402864" cy="86875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1" indent="-342900"/>
                <a:r>
                  <a:rPr lang="fr-FR" sz="2200" dirty="0">
                    <a:latin typeface="Comic Sans MS" panose="030F0702030302020204" pitchFamily="66" charset="0"/>
                  </a:rPr>
                  <a:t>Repérer les intervalles sur lesquels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2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fr-FR" sz="2200" dirty="0">
                    <a:latin typeface="Comic Sans MS" panose="030F0702030302020204" pitchFamily="66" charset="0"/>
                  </a:rPr>
                  <a:t> est en dessous de la droite.</a:t>
                </a:r>
              </a:p>
            </p:txBody>
          </p:sp>
        </mc:Choice>
        <mc:Fallback xmlns="">
          <p:sp>
            <p:nvSpPr>
              <p:cNvPr id="19" name="Espace réservé du conten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610" y="5225687"/>
                <a:ext cx="6402864" cy="868756"/>
              </a:xfrm>
              <a:prstGeom prst="rect">
                <a:avLst/>
              </a:prstGeom>
              <a:blipFill>
                <a:blip r:embed="rId5"/>
                <a:stretch>
                  <a:fillRect l="-2190" t="-14685" r="-1810" b="-97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2"/>
              <p:cNvSpPr txBox="1"/>
              <p:nvPr/>
            </p:nvSpPr>
            <p:spPr>
              <a:xfrm>
                <a:off x="9426726" y="5934183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726" y="5934183"/>
                <a:ext cx="79157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9"/>
              <p:cNvSpPr txBox="1"/>
              <p:nvPr/>
            </p:nvSpPr>
            <p:spPr>
              <a:xfrm>
                <a:off x="10692104" y="5947368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2104" y="5947368"/>
                <a:ext cx="79157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3"/>
          <p:cNvSpPr/>
          <p:nvPr/>
        </p:nvSpPr>
        <p:spPr>
          <a:xfrm>
            <a:off x="8057315" y="4109426"/>
            <a:ext cx="3886200" cy="2413116"/>
          </a:xfrm>
          <a:custGeom>
            <a:avLst/>
            <a:gdLst>
              <a:gd name="connsiteX0" fmla="*/ 0 w 3886200"/>
              <a:gd name="connsiteY0" fmla="*/ 2413116 h 2413116"/>
              <a:gd name="connsiteX1" fmla="*/ 1739900 w 3886200"/>
              <a:gd name="connsiteY1" fmla="*/ 508116 h 2413116"/>
              <a:gd name="connsiteX2" fmla="*/ 2438400 w 3886200"/>
              <a:gd name="connsiteY2" fmla="*/ 116 h 2413116"/>
              <a:gd name="connsiteX3" fmla="*/ 3086100 w 3886200"/>
              <a:gd name="connsiteY3" fmla="*/ 533516 h 2413116"/>
              <a:gd name="connsiteX4" fmla="*/ 3886200 w 3886200"/>
              <a:gd name="connsiteY4" fmla="*/ 2006716 h 241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2413116">
                <a:moveTo>
                  <a:pt x="0" y="2413116"/>
                </a:moveTo>
                <a:cubicBezTo>
                  <a:pt x="666750" y="1661699"/>
                  <a:pt x="1333500" y="910283"/>
                  <a:pt x="1739900" y="508116"/>
                </a:cubicBezTo>
                <a:cubicBezTo>
                  <a:pt x="2146300" y="105949"/>
                  <a:pt x="2214033" y="-4117"/>
                  <a:pt x="2438400" y="116"/>
                </a:cubicBezTo>
                <a:cubicBezTo>
                  <a:pt x="2662767" y="4349"/>
                  <a:pt x="2844800" y="199083"/>
                  <a:pt x="3086100" y="533516"/>
                </a:cubicBezTo>
                <a:cubicBezTo>
                  <a:pt x="3327400" y="867949"/>
                  <a:pt x="3606800" y="1437332"/>
                  <a:pt x="3886200" y="200671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5"/>
              <p:cNvSpPr txBox="1"/>
              <p:nvPr/>
            </p:nvSpPr>
            <p:spPr>
              <a:xfrm>
                <a:off x="10516717" y="3700288"/>
                <a:ext cx="834437" cy="496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4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6717" y="3700288"/>
                <a:ext cx="834437" cy="496674"/>
              </a:xfrm>
              <a:prstGeom prst="rect">
                <a:avLst/>
              </a:prstGeom>
              <a:blipFill>
                <a:blip r:embed="rId8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15"/>
          <p:cNvCxnSpPr/>
          <p:nvPr/>
        </p:nvCxnSpPr>
        <p:spPr>
          <a:xfrm>
            <a:off x="7781090" y="4623892"/>
            <a:ext cx="4302125" cy="6350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ross 18"/>
          <p:cNvSpPr/>
          <p:nvPr/>
        </p:nvSpPr>
        <p:spPr>
          <a:xfrm>
            <a:off x="9698804" y="4553580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Cross 20"/>
          <p:cNvSpPr/>
          <p:nvPr/>
        </p:nvSpPr>
        <p:spPr>
          <a:xfrm>
            <a:off x="11035464" y="4543391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Straight Connector 21"/>
          <p:cNvCxnSpPr/>
          <p:nvPr/>
        </p:nvCxnSpPr>
        <p:spPr>
          <a:xfrm flipV="1">
            <a:off x="9789284" y="4652990"/>
            <a:ext cx="1" cy="125666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2"/>
          <p:cNvCxnSpPr/>
          <p:nvPr/>
        </p:nvCxnSpPr>
        <p:spPr>
          <a:xfrm flipV="1">
            <a:off x="11125944" y="4685935"/>
            <a:ext cx="1" cy="125666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7"/>
          <p:cNvCxnSpPr/>
          <p:nvPr/>
        </p:nvCxnSpPr>
        <p:spPr>
          <a:xfrm flipV="1">
            <a:off x="7781090" y="5938165"/>
            <a:ext cx="2008194" cy="44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23"/>
          <p:cNvCxnSpPr/>
          <p:nvPr/>
        </p:nvCxnSpPr>
        <p:spPr>
          <a:xfrm>
            <a:off x="11145620" y="5938166"/>
            <a:ext cx="817570" cy="22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3"/>
          <p:cNvSpPr txBox="1"/>
          <p:nvPr/>
        </p:nvSpPr>
        <p:spPr>
          <a:xfrm>
            <a:off x="9670767" y="5698146"/>
            <a:ext cx="78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[</a:t>
            </a:r>
          </a:p>
        </p:txBody>
      </p:sp>
      <p:sp>
        <p:nvSpPr>
          <p:cNvPr id="34" name="TextBox 25"/>
          <p:cNvSpPr txBox="1"/>
          <p:nvPr/>
        </p:nvSpPr>
        <p:spPr>
          <a:xfrm>
            <a:off x="10981873" y="5694273"/>
            <a:ext cx="617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]</a:t>
            </a:r>
            <a:endParaRPr lang="fr-FR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84308" y="3105835"/>
                <a:ext cx="96613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dirty="0">
                    <a:latin typeface="Comic Sans MS" panose="030F0702030302020204" pitchFamily="66" charset="0"/>
                  </a:rPr>
                  <a:t>On cherche à résoudre graphiquement l’inéquation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fr-FR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08" y="3105835"/>
                <a:ext cx="9661312" cy="461665"/>
              </a:xfrm>
              <a:prstGeom prst="rect">
                <a:avLst/>
              </a:prstGeom>
              <a:blipFill>
                <a:blip r:embed="rId9"/>
                <a:stretch>
                  <a:fillRect l="-946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1378226" y="3634028"/>
            <a:ext cx="1641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u="sng" dirty="0">
                <a:latin typeface="Comic Sans MS" panose="030F0702030302020204" pitchFamily="66" charset="0"/>
              </a:rPr>
              <a:t>Méthode :</a:t>
            </a:r>
          </a:p>
        </p:txBody>
      </p:sp>
      <p:sp>
        <p:nvSpPr>
          <p:cNvPr id="36" name="Espace réservé du contenu 3"/>
          <p:cNvSpPr txBox="1">
            <a:spLocks/>
          </p:cNvSpPr>
          <p:nvPr/>
        </p:nvSpPr>
        <p:spPr>
          <a:xfrm>
            <a:off x="1176448" y="4067135"/>
            <a:ext cx="6790724" cy="56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lvl="1" indent="-342900"/>
            <a:r>
              <a:rPr lang="fr-FR" sz="2200" dirty="0">
                <a:latin typeface="Comic Sans MS" panose="030F0702030302020204" pitchFamily="66" charset="0"/>
              </a:rPr>
              <a:t>Tracer la </a:t>
            </a:r>
            <a:r>
              <a:rPr lang="fr-FR" sz="22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droite horizontale</a:t>
            </a:r>
            <a:r>
              <a:rPr lang="fr-FR" sz="2200" dirty="0">
                <a:latin typeface="Comic Sans MS" panose="030F0702030302020204" pitchFamily="66" charset="0"/>
              </a:rPr>
              <a:t> passant par</a:t>
            </a:r>
            <a:r>
              <a:rPr lang="fr-FR" sz="2200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k</a:t>
            </a:r>
            <a:r>
              <a:rPr lang="fr-FR" sz="2200" dirty="0">
                <a:latin typeface="Comic Sans MS" panose="030F0702030302020204" pitchFamily="66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Espace réservé du contenu 3"/>
              <p:cNvSpPr txBox="1">
                <a:spLocks/>
              </p:cNvSpPr>
              <p:nvPr/>
            </p:nvSpPr>
            <p:spPr>
              <a:xfrm>
                <a:off x="1183076" y="4496680"/>
                <a:ext cx="6790724" cy="88345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1" indent="-342900"/>
                <a:r>
                  <a:rPr lang="fr-FR" sz="2200" dirty="0">
                    <a:latin typeface="Comic Sans MS" panose="030F0702030302020204" pitchFamily="66" charset="0"/>
                  </a:rPr>
                  <a:t>Lire les abscisses des points d’intersection de </a:t>
                </a:r>
                <a14:m>
                  <m:oMath xmlns:m="http://schemas.openxmlformats.org/officeDocument/2006/math">
                    <m:r>
                      <a:rPr lang="en-US" sz="2200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2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2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fr-FR" sz="2200" dirty="0">
                    <a:latin typeface="Comic Sans MS" panose="030F0702030302020204" pitchFamily="66" charset="0"/>
                  </a:rPr>
                  <a:t> et de cette droite.</a:t>
                </a:r>
              </a:p>
            </p:txBody>
          </p:sp>
        </mc:Choice>
        <mc:Fallback xmlns="">
          <p:sp>
            <p:nvSpPr>
              <p:cNvPr id="37" name="Espace réservé du conten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076" y="4496680"/>
                <a:ext cx="6790724" cy="883454"/>
              </a:xfrm>
              <a:prstGeom prst="rect">
                <a:avLst/>
              </a:prstGeom>
              <a:blipFill>
                <a:blip r:embed="rId10"/>
                <a:stretch>
                  <a:fillRect l="-1975" t="-14483" b="-55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Espace réservé du contenu 3"/>
              <p:cNvSpPr txBox="1">
                <a:spLocks/>
              </p:cNvSpPr>
              <p:nvPr/>
            </p:nvSpPr>
            <p:spPr>
              <a:xfrm>
                <a:off x="1583634" y="5936865"/>
                <a:ext cx="6402864" cy="92264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1" indent="-342900"/>
                <a:r>
                  <a:rPr lang="fr-FR" sz="2200" dirty="0">
                    <a:latin typeface="Comic Sans MS" panose="030F0702030302020204" pitchFamily="66" charset="0"/>
                  </a:rPr>
                  <a:t>L’ensemble des solutions se note :         						S =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]−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∞;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d>
                      <m:dPr>
                        <m:begChr m:val="["/>
                        <m:endChr m:val="]"/>
                        <m:ctrlPr>
                          <a:rPr lang="en-US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</m:e>
                    </m:d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+∞ [</m:t>
                    </m:r>
                  </m:oMath>
                </a14:m>
                <a:endParaRPr lang="fr-FR" sz="2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Espace réservé du conten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634" y="5936865"/>
                <a:ext cx="6402864" cy="922640"/>
              </a:xfrm>
              <a:prstGeom prst="rect">
                <a:avLst/>
              </a:prstGeom>
              <a:blipFill>
                <a:blip r:embed="rId11"/>
                <a:stretch>
                  <a:fillRect l="-2190" t="-9934" b="-52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306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4" grpId="0"/>
      <p:bldP spid="26" grpId="0" animBg="1"/>
      <p:bldP spid="27" grpId="0" animBg="1"/>
      <p:bldP spid="33" grpId="0"/>
      <p:bldP spid="34" grpId="0"/>
      <p:bldP spid="2" grpId="0"/>
      <p:bldP spid="3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Exercices</a:t>
            </a:r>
          </a:p>
        </p:txBody>
      </p:sp>
      <p:sp>
        <p:nvSpPr>
          <p:cNvPr id="19" name="Espace réservé du contenu 18"/>
          <p:cNvSpPr>
            <a:spLocks noGrp="1"/>
          </p:cNvSpPr>
          <p:nvPr>
            <p:ph idx="1"/>
          </p:nvPr>
        </p:nvSpPr>
        <p:spPr>
          <a:xfrm>
            <a:off x="1484310" y="2425148"/>
            <a:ext cx="10018713" cy="2345635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>
                <a:latin typeface="Comic Sans MS" panose="030F0702030302020204" pitchFamily="66" charset="0"/>
              </a:rPr>
              <a:t>24, 25, 26 p 48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Espace réservé du contenu 18"/>
          <p:cNvSpPr txBox="1">
            <a:spLocks/>
          </p:cNvSpPr>
          <p:nvPr/>
        </p:nvSpPr>
        <p:spPr>
          <a:xfrm>
            <a:off x="1484309" y="1749284"/>
            <a:ext cx="10018713" cy="8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fr-F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1535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Tableau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150189"/>
              </p:ext>
            </p:extLst>
          </p:nvPr>
        </p:nvGraphicFramePr>
        <p:xfrm>
          <a:off x="7420721" y="5108813"/>
          <a:ext cx="4545494" cy="1645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61888">
                  <a:extLst>
                    <a:ext uri="{9D8B030D-6E8A-4147-A177-3AD203B41FA5}">
                      <a16:colId xmlns:a16="http://schemas.microsoft.com/office/drawing/2014/main" val="2913730793"/>
                    </a:ext>
                  </a:extLst>
                </a:gridCol>
                <a:gridCol w="755134">
                  <a:extLst>
                    <a:ext uri="{9D8B030D-6E8A-4147-A177-3AD203B41FA5}">
                      <a16:colId xmlns:a16="http://schemas.microsoft.com/office/drawing/2014/main" val="2850375820"/>
                    </a:ext>
                  </a:extLst>
                </a:gridCol>
                <a:gridCol w="477318">
                  <a:extLst>
                    <a:ext uri="{9D8B030D-6E8A-4147-A177-3AD203B41FA5}">
                      <a16:colId xmlns:a16="http://schemas.microsoft.com/office/drawing/2014/main" val="385188986"/>
                    </a:ext>
                  </a:extLst>
                </a:gridCol>
                <a:gridCol w="1179443">
                  <a:extLst>
                    <a:ext uri="{9D8B030D-6E8A-4147-A177-3AD203B41FA5}">
                      <a16:colId xmlns:a16="http://schemas.microsoft.com/office/drawing/2014/main" val="2055640179"/>
                    </a:ext>
                  </a:extLst>
                </a:gridCol>
                <a:gridCol w="1271711">
                  <a:extLst>
                    <a:ext uri="{9D8B030D-6E8A-4147-A177-3AD203B41FA5}">
                      <a16:colId xmlns:a16="http://schemas.microsoft.com/office/drawing/2014/main" val="1472542335"/>
                    </a:ext>
                  </a:extLst>
                </a:gridCol>
              </a:tblGrid>
              <a:tr h="402779"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-2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84735166"/>
                  </a:ext>
                </a:extLst>
              </a:tr>
              <a:tr h="1150910"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Signe de f(x)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fr-FR" sz="7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7200" b="0" dirty="0">
                        <a:latin typeface="BatangChe" panose="02030609000101010101" pitchFamily="49" charset="-127"/>
                        <a:ea typeface="BatangChe" panose="02030609000101010101" pitchFamily="49" charset="-127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7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97061903"/>
                  </a:ext>
                </a:extLst>
              </a:tr>
            </a:tbl>
          </a:graphicData>
        </a:graphic>
      </p:graphicFrame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1229013" y="6354458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484308" y="2164060"/>
            <a:ext cx="10121537" cy="607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Soit </a:t>
            </a:r>
            <a:r>
              <a:rPr lang="fr-FR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f</a:t>
            </a:r>
            <a:r>
              <a:rPr lang="fr-FR" dirty="0">
                <a:latin typeface="Comic Sans MS" panose="030F0702030302020204" pitchFamily="66" charset="0"/>
              </a:rPr>
              <a:t> une fonction dont on connait le tableau de variations.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IV – Résolution graphique</a:t>
            </a:r>
          </a:p>
        </p:txBody>
      </p:sp>
      <p:sp>
        <p:nvSpPr>
          <p:cNvPr id="28" name="Espace réservé du contenu 18"/>
          <p:cNvSpPr txBox="1">
            <a:spLocks/>
          </p:cNvSpPr>
          <p:nvPr/>
        </p:nvSpPr>
        <p:spPr>
          <a:xfrm>
            <a:off x="1484308" y="1435204"/>
            <a:ext cx="10535413" cy="887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3. Tableau de signes d’une fonction</a:t>
            </a:r>
          </a:p>
        </p:txBody>
      </p:sp>
      <p:graphicFrame>
        <p:nvGraphicFramePr>
          <p:cNvPr id="35" name="Tableau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80189"/>
              </p:ext>
            </p:extLst>
          </p:nvPr>
        </p:nvGraphicFramePr>
        <p:xfrm>
          <a:off x="7420721" y="3345567"/>
          <a:ext cx="4545494" cy="16081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41236">
                  <a:extLst>
                    <a:ext uri="{9D8B030D-6E8A-4147-A177-3AD203B41FA5}">
                      <a16:colId xmlns:a16="http://schemas.microsoft.com/office/drawing/2014/main" val="2913730793"/>
                    </a:ext>
                  </a:extLst>
                </a:gridCol>
                <a:gridCol w="975786">
                  <a:extLst>
                    <a:ext uri="{9D8B030D-6E8A-4147-A177-3AD203B41FA5}">
                      <a16:colId xmlns:a16="http://schemas.microsoft.com/office/drawing/2014/main" val="2850375820"/>
                    </a:ext>
                  </a:extLst>
                </a:gridCol>
                <a:gridCol w="718520">
                  <a:extLst>
                    <a:ext uri="{9D8B030D-6E8A-4147-A177-3AD203B41FA5}">
                      <a16:colId xmlns:a16="http://schemas.microsoft.com/office/drawing/2014/main" val="385188986"/>
                    </a:ext>
                  </a:extLst>
                </a:gridCol>
                <a:gridCol w="1521907">
                  <a:extLst>
                    <a:ext uri="{9D8B030D-6E8A-4147-A177-3AD203B41FA5}">
                      <a16:colId xmlns:a16="http://schemas.microsoft.com/office/drawing/2014/main" val="2055640179"/>
                    </a:ext>
                  </a:extLst>
                </a:gridCol>
                <a:gridCol w="688045">
                  <a:extLst>
                    <a:ext uri="{9D8B030D-6E8A-4147-A177-3AD203B41FA5}">
                      <a16:colId xmlns:a16="http://schemas.microsoft.com/office/drawing/2014/main" val="1472542335"/>
                    </a:ext>
                  </a:extLst>
                </a:gridCol>
              </a:tblGrid>
              <a:tr h="402779"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-2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84735166"/>
                  </a:ext>
                </a:extLst>
              </a:tr>
              <a:tr h="1150910"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f(x)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-2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97061903"/>
                  </a:ext>
                </a:extLst>
              </a:tr>
            </a:tbl>
          </a:graphicData>
        </a:graphic>
      </p:graphicFrame>
      <p:cxnSp>
        <p:nvCxnSpPr>
          <p:cNvPr id="36" name="Straight Arrow Connector 8"/>
          <p:cNvCxnSpPr/>
          <p:nvPr/>
        </p:nvCxnSpPr>
        <p:spPr>
          <a:xfrm>
            <a:off x="8361157" y="4069113"/>
            <a:ext cx="873742" cy="6245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2"/>
          <p:cNvCxnSpPr/>
          <p:nvPr/>
        </p:nvCxnSpPr>
        <p:spPr>
          <a:xfrm flipV="1">
            <a:off x="9621078" y="4014990"/>
            <a:ext cx="743822" cy="58351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3"/>
          <p:cNvCxnSpPr/>
          <p:nvPr/>
        </p:nvCxnSpPr>
        <p:spPr>
          <a:xfrm>
            <a:off x="10667503" y="4014989"/>
            <a:ext cx="1059171" cy="70778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au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945784"/>
              </p:ext>
            </p:extLst>
          </p:nvPr>
        </p:nvGraphicFramePr>
        <p:xfrm>
          <a:off x="7420721" y="5113383"/>
          <a:ext cx="4545494" cy="1645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61888">
                  <a:extLst>
                    <a:ext uri="{9D8B030D-6E8A-4147-A177-3AD203B41FA5}">
                      <a16:colId xmlns:a16="http://schemas.microsoft.com/office/drawing/2014/main" val="2913730793"/>
                    </a:ext>
                  </a:extLst>
                </a:gridCol>
                <a:gridCol w="755134">
                  <a:extLst>
                    <a:ext uri="{9D8B030D-6E8A-4147-A177-3AD203B41FA5}">
                      <a16:colId xmlns:a16="http://schemas.microsoft.com/office/drawing/2014/main" val="2850375820"/>
                    </a:ext>
                  </a:extLst>
                </a:gridCol>
                <a:gridCol w="477318">
                  <a:extLst>
                    <a:ext uri="{9D8B030D-6E8A-4147-A177-3AD203B41FA5}">
                      <a16:colId xmlns:a16="http://schemas.microsoft.com/office/drawing/2014/main" val="385188986"/>
                    </a:ext>
                  </a:extLst>
                </a:gridCol>
                <a:gridCol w="1179443">
                  <a:extLst>
                    <a:ext uri="{9D8B030D-6E8A-4147-A177-3AD203B41FA5}">
                      <a16:colId xmlns:a16="http://schemas.microsoft.com/office/drawing/2014/main" val="2055640179"/>
                    </a:ext>
                  </a:extLst>
                </a:gridCol>
                <a:gridCol w="1271711">
                  <a:extLst>
                    <a:ext uri="{9D8B030D-6E8A-4147-A177-3AD203B41FA5}">
                      <a16:colId xmlns:a16="http://schemas.microsoft.com/office/drawing/2014/main" val="1472542335"/>
                    </a:ext>
                  </a:extLst>
                </a:gridCol>
              </a:tblGrid>
              <a:tr h="402779"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-2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b="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84735166"/>
                  </a:ext>
                </a:extLst>
              </a:tr>
              <a:tr h="1150910"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Signe de f(x)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7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Comic Sans MS" panose="030F0702030302020204" pitchFamily="66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200" b="0" dirty="0">
                          <a:latin typeface="BatangChe" panose="02030609000101010101" pitchFamily="49" charset="-127"/>
                          <a:ea typeface="BatangChe" panose="02030609000101010101" pitchFamily="49" charset="-127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97061903"/>
                  </a:ext>
                </a:extLst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8615094" y="4199277"/>
            <a:ext cx="31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9787663" y="4169085"/>
            <a:ext cx="31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8609648" y="3333848"/>
            <a:ext cx="428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fr-FR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9769215" y="3327224"/>
            <a:ext cx="428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FR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9301126" y="5113383"/>
            <a:ext cx="428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fr-FR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10479137" y="5105593"/>
            <a:ext cx="428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FR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9515292" y="5565913"/>
            <a:ext cx="0" cy="118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10700160" y="5565913"/>
            <a:ext cx="0" cy="118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9274655" y="5917418"/>
            <a:ext cx="602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10457578" y="5924807"/>
            <a:ext cx="602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omic Sans MS" panose="030F0702030302020204" pitchFamily="66" charset="0"/>
              </a:rPr>
              <a:t>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452383" y="2707774"/>
                <a:ext cx="974470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dirty="0">
                    <a:latin typeface="Comic Sans MS" panose="030F0702030302020204" pitchFamily="66" charset="0"/>
                  </a:rPr>
                  <a:t>On cherche à déterminer les valeurs de x pour lesquelles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fr-FR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,</a:t>
                </a:r>
                <a:r>
                  <a:rPr lang="fr-FR" sz="24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2400" dirty="0">
                    <a:latin typeface="Comic Sans MS" panose="030F0702030302020204" pitchFamily="66" charset="0"/>
                  </a:rPr>
                  <a:t>et celles pour lesquelles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fr-FR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383" y="2707774"/>
                <a:ext cx="9744705" cy="830997"/>
              </a:xfrm>
              <a:prstGeom prst="rect">
                <a:avLst/>
              </a:prstGeom>
              <a:blipFill>
                <a:blip r:embed="rId2"/>
                <a:stretch>
                  <a:fillRect l="-938" t="-5839" b="-153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484308" y="405722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Placer les « zéros » sur les flèches du tableau de variations</a:t>
            </a:r>
            <a:endParaRPr lang="fr-F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484308" y="4794214"/>
                <a:ext cx="60960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lvl="1" indent="-342900"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 pitchFamily="34" charset="0"/>
                  <a:buChar char="•"/>
                </a:pPr>
                <a:r>
                  <a:rPr lang="fr-FR" sz="2400" dirty="0">
                    <a:latin typeface="Comic Sans MS" panose="030F0702030302020204" pitchFamily="66" charset="0"/>
                  </a:rPr>
                  <a:t>On connait alors les solutions de l’équation,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fr-FR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08" y="4794214"/>
                <a:ext cx="6096000" cy="830997"/>
              </a:xfrm>
              <a:prstGeom prst="rect">
                <a:avLst/>
              </a:prstGeom>
              <a:blipFill>
                <a:blip r:embed="rId3"/>
                <a:stretch>
                  <a:fillRect l="-2500" t="-22628" b="-153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640960" y="6288497"/>
            <a:ext cx="4333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Compléter le signe de f(x).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84308" y="3547019"/>
            <a:ext cx="1641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u="sng" dirty="0">
                <a:latin typeface="Comic Sans MS" panose="030F0702030302020204" pitchFamily="66" charset="0"/>
              </a:rPr>
              <a:t>Méthode :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52383" y="551627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Dans le tableau de signes, placer ces solutions dans la première ligne.</a:t>
            </a:r>
          </a:p>
        </p:txBody>
      </p:sp>
    </p:spTree>
    <p:extLst>
      <p:ext uri="{BB962C8B-B14F-4D97-AF65-F5344CB8AC3E}">
        <p14:creationId xmlns:p14="http://schemas.microsoft.com/office/powerpoint/2010/main" val="526691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3" grpId="0"/>
      <p:bldP spid="44" grpId="0"/>
      <p:bldP spid="45" grpId="0"/>
      <p:bldP spid="46" grpId="0"/>
      <p:bldP spid="47" grpId="0"/>
      <p:bldP spid="55" grpId="0"/>
      <p:bldP spid="56" grpId="0"/>
      <p:bldP spid="2" grpId="0"/>
      <p:bldP spid="3" grpId="0"/>
      <p:bldP spid="5" grpId="0"/>
      <p:bldP spid="6" grpId="0"/>
      <p:bldP spid="8" grpId="0"/>
      <p:bldP spid="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Exercices</a:t>
            </a:r>
          </a:p>
        </p:txBody>
      </p:sp>
      <p:sp>
        <p:nvSpPr>
          <p:cNvPr id="19" name="Espace réservé du contenu 18"/>
          <p:cNvSpPr>
            <a:spLocks noGrp="1"/>
          </p:cNvSpPr>
          <p:nvPr>
            <p:ph idx="1"/>
          </p:nvPr>
        </p:nvSpPr>
        <p:spPr>
          <a:xfrm>
            <a:off x="1484307" y="1210916"/>
            <a:ext cx="10018713" cy="1076735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>
                <a:latin typeface="Comic Sans MS" panose="030F0702030302020204" pitchFamily="66" charset="0"/>
              </a:rPr>
              <a:t>Énoncé 2 p 43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Espace réservé du contenu 18"/>
          <p:cNvSpPr txBox="1">
            <a:spLocks/>
          </p:cNvSpPr>
          <p:nvPr/>
        </p:nvSpPr>
        <p:spPr>
          <a:xfrm>
            <a:off x="1484309" y="1749284"/>
            <a:ext cx="10018713" cy="8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fr-FR" sz="3200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427" y="2019597"/>
            <a:ext cx="7843463" cy="160807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517" y="3645898"/>
            <a:ext cx="8081284" cy="315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270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Exercices</a:t>
            </a:r>
          </a:p>
        </p:txBody>
      </p:sp>
      <p:sp>
        <p:nvSpPr>
          <p:cNvPr id="19" name="Espace réservé du contenu 18"/>
          <p:cNvSpPr>
            <a:spLocks noGrp="1"/>
          </p:cNvSpPr>
          <p:nvPr>
            <p:ph idx="1"/>
          </p:nvPr>
        </p:nvSpPr>
        <p:spPr>
          <a:xfrm>
            <a:off x="2173287" y="1338466"/>
            <a:ext cx="10018713" cy="821635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>
                <a:latin typeface="Comic Sans MS" panose="030F0702030302020204" pitchFamily="66" charset="0"/>
              </a:rPr>
              <a:t>13 p 47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Espace réservé du contenu 18"/>
          <p:cNvSpPr txBox="1">
            <a:spLocks/>
          </p:cNvSpPr>
          <p:nvPr/>
        </p:nvSpPr>
        <p:spPr>
          <a:xfrm>
            <a:off x="1484309" y="1749284"/>
            <a:ext cx="10018713" cy="8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fr-FR" sz="3200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325" y="2216193"/>
            <a:ext cx="8392680" cy="43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139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Exercices</a:t>
            </a:r>
          </a:p>
        </p:txBody>
      </p:sp>
      <p:sp>
        <p:nvSpPr>
          <p:cNvPr id="19" name="Espace réservé du contenu 18"/>
          <p:cNvSpPr>
            <a:spLocks noGrp="1"/>
          </p:cNvSpPr>
          <p:nvPr>
            <p:ph idx="1"/>
          </p:nvPr>
        </p:nvSpPr>
        <p:spPr>
          <a:xfrm>
            <a:off x="2173287" y="1338466"/>
            <a:ext cx="10018713" cy="821635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>
                <a:latin typeface="Comic Sans MS" panose="030F0702030302020204" pitchFamily="66" charset="0"/>
              </a:rPr>
              <a:t>31 p 70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Espace réservé du contenu 18"/>
          <p:cNvSpPr txBox="1">
            <a:spLocks/>
          </p:cNvSpPr>
          <p:nvPr/>
        </p:nvSpPr>
        <p:spPr>
          <a:xfrm>
            <a:off x="1484309" y="1749284"/>
            <a:ext cx="10018713" cy="8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fr-FR" sz="3200" dirty="0">
              <a:latin typeface="Comic Sans MS" panose="030F0702030302020204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252" y="2040836"/>
            <a:ext cx="8217895" cy="46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441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411" y="3822081"/>
            <a:ext cx="4369258" cy="2955386"/>
          </a:xfrm>
          <a:prstGeom prst="rect">
            <a:avLst/>
          </a:prstGeom>
        </p:spPr>
      </p:pic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1229013" y="6354458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IV – Résolution graphique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Espace réservé du contenu 18"/>
              <p:cNvSpPr txBox="1">
                <a:spLocks/>
              </p:cNvSpPr>
              <p:nvPr/>
            </p:nvSpPr>
            <p:spPr>
              <a:xfrm>
                <a:off x="1484308" y="1435204"/>
                <a:ext cx="10535413" cy="88787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sz="3200" dirty="0">
                    <a:solidFill>
                      <a:schemeClr val="accent1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4. Inéquations du type </a:t>
                </a:r>
                <a14:m>
                  <m:oMath xmlns:m="http://schemas.openxmlformats.org/officeDocument/2006/math">
                    <m:r>
                      <a:rPr lang="fr-FR" sz="3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3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3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32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)&lt;</m:t>
                    </m:r>
                    <m:r>
                      <a:rPr lang="fr-FR" sz="32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fr-FR" sz="32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32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32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3200" dirty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Espace réservé du contenu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08" y="1435204"/>
                <a:ext cx="10535413" cy="887879"/>
              </a:xfrm>
              <a:prstGeom prst="rect">
                <a:avLst/>
              </a:prstGeom>
              <a:blipFill>
                <a:blip r:embed="rId4"/>
                <a:stretch>
                  <a:fillRect l="-1446" b="-54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12"/>
              <p:cNvSpPr txBox="1"/>
              <p:nvPr/>
            </p:nvSpPr>
            <p:spPr>
              <a:xfrm>
                <a:off x="9065324" y="5928524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324" y="5928524"/>
                <a:ext cx="79157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19"/>
              <p:cNvSpPr txBox="1"/>
              <p:nvPr/>
            </p:nvSpPr>
            <p:spPr>
              <a:xfrm>
                <a:off x="11255050" y="5955028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5050" y="5955028"/>
                <a:ext cx="79157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reeform 3"/>
          <p:cNvSpPr/>
          <p:nvPr/>
        </p:nvSpPr>
        <p:spPr>
          <a:xfrm>
            <a:off x="8034575" y="4109426"/>
            <a:ext cx="3886200" cy="2413116"/>
          </a:xfrm>
          <a:custGeom>
            <a:avLst/>
            <a:gdLst>
              <a:gd name="connsiteX0" fmla="*/ 0 w 3886200"/>
              <a:gd name="connsiteY0" fmla="*/ 2413116 h 2413116"/>
              <a:gd name="connsiteX1" fmla="*/ 1739900 w 3886200"/>
              <a:gd name="connsiteY1" fmla="*/ 508116 h 2413116"/>
              <a:gd name="connsiteX2" fmla="*/ 2438400 w 3886200"/>
              <a:gd name="connsiteY2" fmla="*/ 116 h 2413116"/>
              <a:gd name="connsiteX3" fmla="*/ 3086100 w 3886200"/>
              <a:gd name="connsiteY3" fmla="*/ 533516 h 2413116"/>
              <a:gd name="connsiteX4" fmla="*/ 3886200 w 3886200"/>
              <a:gd name="connsiteY4" fmla="*/ 2006716 h 241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2413116">
                <a:moveTo>
                  <a:pt x="0" y="2413116"/>
                </a:moveTo>
                <a:cubicBezTo>
                  <a:pt x="666750" y="1661699"/>
                  <a:pt x="1333500" y="910283"/>
                  <a:pt x="1739900" y="508116"/>
                </a:cubicBezTo>
                <a:cubicBezTo>
                  <a:pt x="2146300" y="105949"/>
                  <a:pt x="2214033" y="-4117"/>
                  <a:pt x="2438400" y="116"/>
                </a:cubicBezTo>
                <a:cubicBezTo>
                  <a:pt x="2662767" y="4349"/>
                  <a:pt x="2844800" y="199083"/>
                  <a:pt x="3086100" y="533516"/>
                </a:cubicBezTo>
                <a:cubicBezTo>
                  <a:pt x="3327400" y="867949"/>
                  <a:pt x="3606800" y="1437332"/>
                  <a:pt x="3886200" y="200671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5"/>
              <p:cNvSpPr txBox="1"/>
              <p:nvPr/>
            </p:nvSpPr>
            <p:spPr>
              <a:xfrm>
                <a:off x="10493977" y="3700288"/>
                <a:ext cx="834437" cy="49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39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3977" y="3700288"/>
                <a:ext cx="834437" cy="496611"/>
              </a:xfrm>
              <a:prstGeom prst="rect">
                <a:avLst/>
              </a:prstGeom>
              <a:blipFill>
                <a:blip r:embed="rId8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21"/>
          <p:cNvCxnSpPr/>
          <p:nvPr/>
        </p:nvCxnSpPr>
        <p:spPr>
          <a:xfrm flipV="1">
            <a:off x="9408585" y="4963414"/>
            <a:ext cx="1" cy="97475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22"/>
          <p:cNvCxnSpPr/>
          <p:nvPr/>
        </p:nvCxnSpPr>
        <p:spPr>
          <a:xfrm flipH="1" flipV="1">
            <a:off x="11655178" y="5618459"/>
            <a:ext cx="17094" cy="33389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7"/>
          <p:cNvCxnSpPr/>
          <p:nvPr/>
        </p:nvCxnSpPr>
        <p:spPr>
          <a:xfrm flipV="1">
            <a:off x="7758350" y="5938165"/>
            <a:ext cx="1663387" cy="44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23"/>
          <p:cNvCxnSpPr/>
          <p:nvPr/>
        </p:nvCxnSpPr>
        <p:spPr>
          <a:xfrm>
            <a:off x="11687172" y="5938165"/>
            <a:ext cx="253278" cy="22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3"/>
          <p:cNvSpPr txBox="1"/>
          <p:nvPr/>
        </p:nvSpPr>
        <p:spPr>
          <a:xfrm>
            <a:off x="9295289" y="5693089"/>
            <a:ext cx="78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[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45" name="TextBox 25"/>
          <p:cNvSpPr txBox="1"/>
          <p:nvPr/>
        </p:nvSpPr>
        <p:spPr>
          <a:xfrm>
            <a:off x="11517690" y="5690904"/>
            <a:ext cx="617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]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46" name="Freeform 11"/>
          <p:cNvSpPr/>
          <p:nvPr/>
        </p:nvSpPr>
        <p:spPr>
          <a:xfrm>
            <a:off x="7780575" y="3982542"/>
            <a:ext cx="4239146" cy="1741163"/>
          </a:xfrm>
          <a:custGeom>
            <a:avLst/>
            <a:gdLst>
              <a:gd name="connsiteX0" fmla="*/ 0 w 4483100"/>
              <a:gd name="connsiteY0" fmla="*/ 0 h 1741163"/>
              <a:gd name="connsiteX1" fmla="*/ 3505200 w 4483100"/>
              <a:gd name="connsiteY1" fmla="*/ 1727200 h 1741163"/>
              <a:gd name="connsiteX2" fmla="*/ 4483100 w 4483100"/>
              <a:gd name="connsiteY2" fmla="*/ 673100 h 174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83100" h="1741163">
                <a:moveTo>
                  <a:pt x="0" y="0"/>
                </a:moveTo>
                <a:cubicBezTo>
                  <a:pt x="1379008" y="807508"/>
                  <a:pt x="2758017" y="1615017"/>
                  <a:pt x="3505200" y="1727200"/>
                </a:cubicBezTo>
                <a:cubicBezTo>
                  <a:pt x="4252383" y="1839383"/>
                  <a:pt x="4367741" y="1256241"/>
                  <a:pt x="4483100" y="67310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29"/>
              <p:cNvSpPr txBox="1"/>
              <p:nvPr/>
            </p:nvSpPr>
            <p:spPr>
              <a:xfrm>
                <a:off x="8014900" y="3822081"/>
                <a:ext cx="834437" cy="49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47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900" y="3822081"/>
                <a:ext cx="834437" cy="496611"/>
              </a:xfrm>
              <a:prstGeom prst="rect">
                <a:avLst/>
              </a:prstGeom>
              <a:blipFill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Cross 20"/>
          <p:cNvSpPr/>
          <p:nvPr/>
        </p:nvSpPr>
        <p:spPr>
          <a:xfrm>
            <a:off x="11562994" y="5489852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Cross 18"/>
          <p:cNvSpPr/>
          <p:nvPr/>
        </p:nvSpPr>
        <p:spPr>
          <a:xfrm>
            <a:off x="9318104" y="4891300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484308" y="2220480"/>
                <a:ext cx="10320828" cy="866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dirty="0">
                    <a:latin typeface="Comic Sans MS" panose="030F0702030302020204" pitchFamily="66" charset="0"/>
                  </a:rPr>
                  <a:t>Soient </a:t>
                </a:r>
                <a:r>
                  <a:rPr lang="fr-FR" sz="2400" b="1" i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f</a:t>
                </a:r>
                <a:r>
                  <a:rPr lang="fr-FR" sz="2400" dirty="0">
                    <a:latin typeface="Comic Sans MS" panose="030F0702030302020204" pitchFamily="66" charset="0"/>
                  </a:rPr>
                  <a:t> et </a:t>
                </a:r>
                <a:r>
                  <a:rPr lang="fr-FR" sz="2400" b="1" i="1" dirty="0">
                    <a:solidFill>
                      <a:schemeClr val="accent6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g</a:t>
                </a:r>
                <a:r>
                  <a:rPr lang="fr-FR" sz="2400" b="1" i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2400" dirty="0">
                    <a:latin typeface="Comic Sans MS" panose="030F0702030302020204" pitchFamily="66" charset="0"/>
                  </a:rPr>
                  <a:t>deux fonctions dont les courbes représentatives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FR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fr-FR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FR" sz="2400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 sont tracées dans un repère.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08" y="2220480"/>
                <a:ext cx="10320828" cy="866006"/>
              </a:xfrm>
              <a:prstGeom prst="rect">
                <a:avLst/>
              </a:prstGeom>
              <a:blipFill>
                <a:blip r:embed="rId10"/>
                <a:stretch>
                  <a:fillRect l="-885" t="-4930" b="-154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484308" y="3105835"/>
                <a:ext cx="103208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dirty="0">
                    <a:latin typeface="Comic Sans MS" panose="030F0702030302020204" pitchFamily="66" charset="0"/>
                  </a:rPr>
                  <a:t>On cherche à résoudre graphiquement l’inéquation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fr-FR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b="1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08" y="3105835"/>
                <a:ext cx="10320828" cy="461665"/>
              </a:xfrm>
              <a:prstGeom prst="rect">
                <a:avLst/>
              </a:prstGeom>
              <a:blipFill>
                <a:blip r:embed="rId11"/>
                <a:stretch>
                  <a:fillRect l="-885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484308" y="3602893"/>
            <a:ext cx="1641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u="sng" dirty="0">
                <a:latin typeface="Comic Sans MS" panose="030F0702030302020204" pitchFamily="66" charset="0"/>
              </a:rPr>
              <a:t>Méthode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1488347" y="4093317"/>
                <a:ext cx="6089343" cy="866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 pitchFamily="34" charset="0"/>
                  <a:buChar char="•"/>
                </a:pPr>
                <a:r>
                  <a:rPr lang="fr-FR" sz="2400" dirty="0">
                    <a:latin typeface="Comic Sans MS" panose="030F0702030302020204" pitchFamily="66" charset="0"/>
                  </a:rPr>
                  <a:t>Lire les abscisses des points d’intersection de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FR" sz="2400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347" y="4093317"/>
                <a:ext cx="6089343" cy="866006"/>
              </a:xfrm>
              <a:prstGeom prst="rect">
                <a:avLst/>
              </a:prstGeom>
              <a:blipFill>
                <a:blip r:embed="rId12"/>
                <a:stretch>
                  <a:fillRect l="-2503" t="-21678" b="-111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1480757" y="4828522"/>
                <a:ext cx="6089343" cy="900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 pitchFamily="34" charset="0"/>
                  <a:buChar char="•"/>
                </a:pPr>
                <a:r>
                  <a:rPr lang="fr-FR" sz="2400" dirty="0">
                    <a:latin typeface="Comic Sans MS" panose="030F0702030302020204" pitchFamily="66" charset="0"/>
                  </a:rPr>
                  <a:t>Repérer les intervalles sur lesquels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 est en dessous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FR" sz="2400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757" y="4828522"/>
                <a:ext cx="6089343" cy="900952"/>
              </a:xfrm>
              <a:prstGeom prst="rect">
                <a:avLst/>
              </a:prstGeom>
              <a:blipFill>
                <a:blip r:embed="rId13"/>
                <a:stretch>
                  <a:fillRect l="-2603" t="-20270" b="-108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1502677" y="5621606"/>
            <a:ext cx="6089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L’ensemble des solutions se note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765231" y="6118664"/>
                <a:ext cx="38711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1" indent="-342900"/>
                <a:r>
                  <a:rPr lang="fr-FR" sz="2400" dirty="0">
                    <a:latin typeface="Comic Sans MS" panose="030F0702030302020204" pitchFamily="66" charset="0"/>
                  </a:rPr>
                  <a:t>	S =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]−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∞;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</m:e>
                    </m:d>
                    <m:r>
                      <a:rPr lang="fr-F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+∞ [</m:t>
                    </m:r>
                  </m:oMath>
                </a14:m>
                <a:endParaRPr lang="fr-FR" sz="2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231" y="6118664"/>
                <a:ext cx="3871188" cy="461665"/>
              </a:xfrm>
              <a:prstGeom prst="rect">
                <a:avLst/>
              </a:prstGeom>
              <a:blipFill>
                <a:blip r:embed="rId1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275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 animBg="1"/>
      <p:bldP spid="39" grpId="0"/>
      <p:bldP spid="44" grpId="0"/>
      <p:bldP spid="45" grpId="0"/>
      <p:bldP spid="46" grpId="0" animBg="1"/>
      <p:bldP spid="47" grpId="0"/>
      <p:bldP spid="48" grpId="0" animBg="1"/>
      <p:bldP spid="49" grpId="0" animBg="1"/>
      <p:bldP spid="2" grpId="0"/>
      <p:bldP spid="3" grpId="0"/>
      <p:bldP spid="5" grpId="0"/>
      <p:bldP spid="25" grpId="0"/>
      <p:bldP spid="26" grpId="0"/>
      <p:bldP spid="27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Exercice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Espace réservé du contenu 18"/>
              <p:cNvSpPr>
                <a:spLocks noGrp="1"/>
              </p:cNvSpPr>
              <p:nvPr>
                <p:ph idx="1"/>
              </p:nvPr>
            </p:nvSpPr>
            <p:spPr>
              <a:xfrm>
                <a:off x="4863548" y="1404730"/>
                <a:ext cx="7328452" cy="5234609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>
                    <a:latin typeface="Comic Sans MS" panose="030F0702030302020204" pitchFamily="66" charset="0"/>
                  </a:rPr>
                  <a:t>Voici les représentations graphiques de deux fonctions. La fonction f est représentée par la courbe bleue, et la fonction g par la courbe turquoise.</a:t>
                </a:r>
                <a:endParaRPr lang="fr-FR" sz="2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Comic Sans MS" panose="030F0702030302020204" pitchFamily="66" charset="0"/>
                  </a:rPr>
                  <a:t>1) Lire graphiquement l’image de 0 et 3 par la fonction f puis par la fonction g.</a:t>
                </a:r>
              </a:p>
              <a:p>
                <a:pPr marL="0" indent="0">
                  <a:buNone/>
                </a:pPr>
                <a:r>
                  <a:rPr lang="fr-FR" dirty="0">
                    <a:latin typeface="Comic Sans MS" panose="030F0702030302020204" pitchFamily="66" charset="0"/>
                  </a:rPr>
                  <a:t>2) Résoudre graphiquement l’équation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fr-FR" dirty="0">
                    <a:latin typeface="Comic Sans MS" panose="030F0702030302020204" pitchFamily="66" charset="0"/>
                  </a:rPr>
                  <a:t>3) Résoudre graphiquement l’inéquation        </a:t>
                </a:r>
                <a14:m>
                  <m:oMath xmlns:m="http://schemas.openxmlformats.org/officeDocument/2006/math">
                    <m:r>
                      <a:rPr lang="fr-FR" b="0" i="0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)&lt;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Espace réservé du contenu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63548" y="1404730"/>
                <a:ext cx="7328452" cy="5234609"/>
              </a:xfrm>
              <a:blipFill>
                <a:blip r:embed="rId2"/>
                <a:stretch>
                  <a:fillRect l="-1331" r="-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Espace réservé du contenu 18"/>
          <p:cNvSpPr txBox="1">
            <a:spLocks/>
          </p:cNvSpPr>
          <p:nvPr/>
        </p:nvSpPr>
        <p:spPr>
          <a:xfrm>
            <a:off x="1484309" y="1749284"/>
            <a:ext cx="10018713" cy="8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fr-FR" sz="3200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0" y="-2085"/>
            <a:ext cx="4590490" cy="68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481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Exercice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Espace réservé du contenu 18"/>
              <p:cNvSpPr>
                <a:spLocks noGrp="1"/>
              </p:cNvSpPr>
              <p:nvPr>
                <p:ph idx="1"/>
              </p:nvPr>
            </p:nvSpPr>
            <p:spPr>
              <a:xfrm>
                <a:off x="4837043" y="1404730"/>
                <a:ext cx="7222435" cy="5234609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>
                    <a:latin typeface="Comic Sans MS" panose="030F0702030302020204" pitchFamily="66" charset="0"/>
                  </a:rPr>
                  <a:t>Voici les représentations graphiques de deux fonctions, f et g.</a:t>
                </a:r>
              </a:p>
              <a:p>
                <a:pPr marL="0" indent="0">
                  <a:buNone/>
                </a:pPr>
                <a:r>
                  <a:rPr lang="fr-FR" dirty="0">
                    <a:latin typeface="Comic Sans MS" panose="030F0702030302020204" pitchFamily="66" charset="0"/>
                  </a:rPr>
                  <a:t>1) Résoudre graphiquement l’équation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fr-FR" dirty="0">
                    <a:latin typeface="Comic Sans MS" panose="030F0702030302020204" pitchFamily="66" charset="0"/>
                  </a:rPr>
                  <a:t>2) Résoudre graphiquement l’inéquation        </a:t>
                </a:r>
                <a14:m>
                  <m:oMath xmlns:m="http://schemas.openxmlformats.org/officeDocument/2006/math">
                    <m:r>
                      <a:rPr lang="fr-FR" b="0" i="0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)≥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Espace réservé du contenu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37043" y="1404730"/>
                <a:ext cx="7222435" cy="5234609"/>
              </a:xfrm>
              <a:blipFill>
                <a:blip r:embed="rId2"/>
                <a:stretch>
                  <a:fillRect l="-1266" r="-10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Espace réservé du contenu 18"/>
          <p:cNvSpPr txBox="1">
            <a:spLocks/>
          </p:cNvSpPr>
          <p:nvPr/>
        </p:nvSpPr>
        <p:spPr>
          <a:xfrm>
            <a:off x="1484309" y="1749284"/>
            <a:ext cx="10018713" cy="8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fr-FR" sz="3200" dirty="0">
              <a:latin typeface="Comic Sans MS" panose="030F0702030302020204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06" y="872984"/>
            <a:ext cx="4441919" cy="569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12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 – Intervalles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Espace réservé du contenu 18"/>
          <p:cNvSpPr txBox="1">
            <a:spLocks/>
          </p:cNvSpPr>
          <p:nvPr/>
        </p:nvSpPr>
        <p:spPr>
          <a:xfrm>
            <a:off x="1484309" y="1749284"/>
            <a:ext cx="10018713" cy="8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2. Intervalles bornés</a:t>
            </a:r>
            <a:endParaRPr lang="fr-FR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Espace réservé du contenu 18"/>
          <p:cNvSpPr>
            <a:spLocks noGrp="1"/>
          </p:cNvSpPr>
          <p:nvPr>
            <p:ph idx="1"/>
          </p:nvPr>
        </p:nvSpPr>
        <p:spPr>
          <a:xfrm>
            <a:off x="1484309" y="2547679"/>
            <a:ext cx="10018713" cy="2594164"/>
          </a:xfrm>
          <a:ln>
            <a:noFill/>
          </a:ln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fr-FR" dirty="0">
                <a:latin typeface="Comic Sans MS" panose="030F0702030302020204" pitchFamily="66" charset="0"/>
              </a:rPr>
              <a:t> et </a:t>
            </a:r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fr-FR" dirty="0">
                <a:latin typeface="Comic Sans MS" panose="030F0702030302020204" pitchFamily="66" charset="0"/>
              </a:rPr>
              <a:t> sont appelées les </a:t>
            </a:r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bornes</a:t>
            </a:r>
            <a:r>
              <a:rPr lang="fr-FR" dirty="0">
                <a:latin typeface="Comic Sans MS" panose="030F0702030302020204" pitchFamily="66" charset="0"/>
              </a:rPr>
              <a:t> de l’intervalle.</a:t>
            </a:r>
            <a:endParaRPr lang="fr-F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[</a:t>
            </a:r>
            <a:r>
              <a:rPr lang="fr-FR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a;b</a:t>
            </a:r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] </a:t>
            </a:r>
            <a:r>
              <a:rPr lang="fr-FR" dirty="0">
                <a:latin typeface="Comic Sans MS" panose="030F0702030302020204" pitchFamily="66" charset="0"/>
              </a:rPr>
              <a:t>est un intervalle</a:t>
            </a:r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 fermé.</a:t>
            </a:r>
          </a:p>
          <a:p>
            <a:r>
              <a:rPr lang="fr-FR" b="1" dirty="0">
                <a:solidFill>
                  <a:srgbClr val="0070C0"/>
                </a:solidFill>
                <a:latin typeface="Comic Sans MS" panose="030F0702030302020204" pitchFamily="66" charset="0"/>
              </a:rPr>
              <a:t>]</a:t>
            </a:r>
            <a:r>
              <a:rPr lang="fr-FR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a;b</a:t>
            </a:r>
            <a:r>
              <a:rPr lang="fr-FR" b="1" dirty="0">
                <a:solidFill>
                  <a:srgbClr val="0070C0"/>
                </a:solidFill>
                <a:latin typeface="Comic Sans MS" panose="030F0702030302020204" pitchFamily="66" charset="0"/>
              </a:rPr>
              <a:t>[ </a:t>
            </a:r>
            <a:r>
              <a:rPr lang="fr-FR" dirty="0">
                <a:latin typeface="Comic Sans MS" panose="030F0702030302020204" pitchFamily="66" charset="0"/>
              </a:rPr>
              <a:t>est un intervalle </a:t>
            </a:r>
            <a:r>
              <a:rPr lang="fr-FR" b="1" dirty="0">
                <a:solidFill>
                  <a:srgbClr val="0070C0"/>
                </a:solidFill>
                <a:latin typeface="Comic Sans MS" panose="030F0702030302020204" pitchFamily="66" charset="0"/>
              </a:rPr>
              <a:t>ouvert.</a:t>
            </a:r>
          </a:p>
        </p:txBody>
      </p:sp>
    </p:spTree>
    <p:extLst>
      <p:ext uri="{BB962C8B-B14F-4D97-AF65-F5344CB8AC3E}">
        <p14:creationId xmlns:p14="http://schemas.microsoft.com/office/powerpoint/2010/main" val="133441762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 – Intervalles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Espace réservé du contenu 18"/>
          <p:cNvSpPr txBox="1">
            <a:spLocks/>
          </p:cNvSpPr>
          <p:nvPr/>
        </p:nvSpPr>
        <p:spPr>
          <a:xfrm>
            <a:off x="1484309" y="1749284"/>
            <a:ext cx="10018713" cy="8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3. Intervalles non bornés</a:t>
            </a:r>
            <a:endParaRPr lang="fr-FR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18"/>
              <p:cNvSpPr>
                <a:spLocks noGrp="1"/>
              </p:cNvSpPr>
              <p:nvPr>
                <p:ph idx="1"/>
              </p:nvPr>
            </p:nvSpPr>
            <p:spPr>
              <a:xfrm>
                <a:off x="1484309" y="2547679"/>
                <a:ext cx="10018713" cy="1321956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/>
                <a:r>
                  <a:rPr lang="fr-FR" dirty="0">
                    <a:latin typeface="Comic Sans MS" panose="030F0702030302020204" pitchFamily="66" charset="0"/>
                  </a:rPr>
                  <a:t>  L’ensemble des réels x tels que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dirty="0">
                    <a:latin typeface="Comic Sans MS" panose="030F0702030302020204" pitchFamily="66" charset="0"/>
                  </a:rPr>
                  <a:t> est noté </a:t>
                </a:r>
                <a:r>
                  <a:rPr lang="fr-FR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[a ; +∞[</a:t>
                </a:r>
              </a:p>
            </p:txBody>
          </p:sp>
        </mc:Choice>
        <mc:Fallback xmlns="">
          <p:sp>
            <p:nvSpPr>
              <p:cNvPr id="8" name="Espace réservé du contenu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09" y="2547679"/>
                <a:ext cx="10018713" cy="1321956"/>
              </a:xfrm>
              <a:blipFill>
                <a:blip r:embed="rId2"/>
                <a:stretch>
                  <a:fillRect l="-15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18"/>
              <p:cNvSpPr txBox="1">
                <a:spLocks/>
              </p:cNvSpPr>
              <p:nvPr/>
            </p:nvSpPr>
            <p:spPr>
              <a:xfrm>
                <a:off x="1484308" y="4240741"/>
                <a:ext cx="10018713" cy="132195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/>
                <a:r>
                  <a:rPr lang="fr-FR" dirty="0">
                    <a:latin typeface="Comic Sans MS" panose="030F0702030302020204" pitchFamily="66" charset="0"/>
                  </a:rPr>
                  <a:t>  L’ensemble des réels x tels que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dirty="0">
                    <a:latin typeface="Comic Sans MS" panose="030F0702030302020204" pitchFamily="66" charset="0"/>
                  </a:rPr>
                  <a:t>est noté </a:t>
                </a:r>
                <a:r>
                  <a:rPr lang="fr-FR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]a ; +∞[</a:t>
                </a:r>
              </a:p>
            </p:txBody>
          </p:sp>
        </mc:Choice>
        <mc:Fallback xmlns="">
          <p:sp>
            <p:nvSpPr>
              <p:cNvPr id="9" name="Espace réservé du contenu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08" y="4240741"/>
                <a:ext cx="10018713" cy="1321956"/>
              </a:xfrm>
              <a:prstGeom prst="rect">
                <a:avLst/>
              </a:prstGeom>
              <a:blipFill>
                <a:blip r:embed="rId3"/>
                <a:stretch>
                  <a:fillRect l="-15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615" y="3683715"/>
            <a:ext cx="3838575" cy="6762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615" y="5334519"/>
            <a:ext cx="37909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42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 – Intervalles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Espace réservé du contenu 18"/>
          <p:cNvSpPr txBox="1">
            <a:spLocks/>
          </p:cNvSpPr>
          <p:nvPr/>
        </p:nvSpPr>
        <p:spPr>
          <a:xfrm>
            <a:off x="1484309" y="1749284"/>
            <a:ext cx="10018713" cy="8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3. Intervalles non bornés</a:t>
            </a:r>
            <a:endParaRPr lang="fr-FR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18"/>
              <p:cNvSpPr>
                <a:spLocks noGrp="1"/>
              </p:cNvSpPr>
              <p:nvPr>
                <p:ph idx="1"/>
              </p:nvPr>
            </p:nvSpPr>
            <p:spPr>
              <a:xfrm>
                <a:off x="1484309" y="2547679"/>
                <a:ext cx="10018713" cy="1321956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/>
                <a:r>
                  <a:rPr lang="fr-FR" dirty="0">
                    <a:latin typeface="Comic Sans MS" panose="030F0702030302020204" pitchFamily="66" charset="0"/>
                  </a:rPr>
                  <a:t>  L’ensemble des réels x tels que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dirty="0">
                    <a:latin typeface="Comic Sans MS" panose="030F0702030302020204" pitchFamily="66" charset="0"/>
                  </a:rPr>
                  <a:t> est noté </a:t>
                </a:r>
                <a:r>
                  <a:rPr lang="fr-FR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]- ∞ ; b]</a:t>
                </a:r>
              </a:p>
            </p:txBody>
          </p:sp>
        </mc:Choice>
        <mc:Fallback xmlns="">
          <p:sp>
            <p:nvSpPr>
              <p:cNvPr id="8" name="Espace réservé du contenu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09" y="2547679"/>
                <a:ext cx="10018713" cy="1321956"/>
              </a:xfrm>
              <a:blipFill>
                <a:blip r:embed="rId2"/>
                <a:stretch>
                  <a:fillRect l="-15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18"/>
              <p:cNvSpPr txBox="1">
                <a:spLocks/>
              </p:cNvSpPr>
              <p:nvPr/>
            </p:nvSpPr>
            <p:spPr>
              <a:xfrm>
                <a:off x="1484308" y="4240741"/>
                <a:ext cx="10018713" cy="132195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/>
                <a:r>
                  <a:rPr lang="fr-FR" dirty="0">
                    <a:latin typeface="Comic Sans MS" panose="030F0702030302020204" pitchFamily="66" charset="0"/>
                  </a:rPr>
                  <a:t>  L’ensemble des réels x tels que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fr-F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dirty="0">
                    <a:latin typeface="Comic Sans MS" panose="030F0702030302020204" pitchFamily="66" charset="0"/>
                  </a:rPr>
                  <a:t>est noté </a:t>
                </a:r>
                <a:r>
                  <a:rPr lang="fr-FR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]- ∞ ; b[</a:t>
                </a:r>
              </a:p>
            </p:txBody>
          </p:sp>
        </mc:Choice>
        <mc:Fallback xmlns="">
          <p:sp>
            <p:nvSpPr>
              <p:cNvPr id="9" name="Espace réservé du contenu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08" y="4240741"/>
                <a:ext cx="10018713" cy="1321956"/>
              </a:xfrm>
              <a:prstGeom prst="rect">
                <a:avLst/>
              </a:prstGeom>
              <a:blipFill>
                <a:blip r:embed="rId3"/>
                <a:stretch>
                  <a:fillRect l="-15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615" y="3593041"/>
            <a:ext cx="3790950" cy="6477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0565" y="5373195"/>
            <a:ext cx="382905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16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 – Intervalles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Espace réservé du contenu 18"/>
          <p:cNvSpPr txBox="1">
            <a:spLocks/>
          </p:cNvSpPr>
          <p:nvPr/>
        </p:nvSpPr>
        <p:spPr>
          <a:xfrm>
            <a:off x="1484309" y="1749284"/>
            <a:ext cx="10018713" cy="8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3. Intervalles non bornés</a:t>
            </a:r>
            <a:endParaRPr lang="fr-FR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Espace réservé du contenu 18"/>
          <p:cNvSpPr>
            <a:spLocks noGrp="1"/>
          </p:cNvSpPr>
          <p:nvPr>
            <p:ph idx="1"/>
          </p:nvPr>
        </p:nvSpPr>
        <p:spPr>
          <a:xfrm>
            <a:off x="1484309" y="2547679"/>
            <a:ext cx="10018713" cy="2978478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u="sng" dirty="0">
                <a:latin typeface="Comic Sans MS" panose="030F0702030302020204" pitchFamily="66" charset="0"/>
              </a:rPr>
              <a:t>Remarque :</a:t>
            </a:r>
          </a:p>
          <a:p>
            <a:pPr marL="0" indent="0">
              <a:buNone/>
            </a:pPr>
            <a:endParaRPr lang="fr-F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L’ensemble des réels est noté </a:t>
            </a: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ℝ.</a:t>
            </a:r>
          </a:p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  <a:ea typeface="Cambria Math" panose="02040503050406030204" pitchFamily="18" charset="0"/>
              </a:rPr>
              <a:t>Il peut aussi être noté </a:t>
            </a:r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]-∞ ; +∞[</a:t>
            </a:r>
            <a:endParaRPr lang="fr-F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491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Exercices</a:t>
            </a:r>
          </a:p>
        </p:txBody>
      </p:sp>
      <p:sp>
        <p:nvSpPr>
          <p:cNvPr id="19" name="Espace réservé du contenu 18"/>
          <p:cNvSpPr>
            <a:spLocks noGrp="1"/>
          </p:cNvSpPr>
          <p:nvPr>
            <p:ph idx="1"/>
          </p:nvPr>
        </p:nvSpPr>
        <p:spPr>
          <a:xfrm>
            <a:off x="1484310" y="2425148"/>
            <a:ext cx="10018713" cy="2345635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>
                <a:latin typeface="Comic Sans MS" panose="030F0702030302020204" pitchFamily="66" charset="0"/>
              </a:rPr>
              <a:t>Activité « Intervalles »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Espace réservé du contenu 18"/>
          <p:cNvSpPr txBox="1">
            <a:spLocks/>
          </p:cNvSpPr>
          <p:nvPr/>
        </p:nvSpPr>
        <p:spPr>
          <a:xfrm>
            <a:off x="1484309" y="1749284"/>
            <a:ext cx="10018713" cy="8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fr-F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3448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2668</TotalTime>
  <Words>2032</Words>
  <Application>Microsoft Office PowerPoint</Application>
  <PresentationFormat>Grand écran</PresentationFormat>
  <Paragraphs>406</Paragraphs>
  <Slides>48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57" baseType="lpstr">
      <vt:lpstr>BatangChe</vt:lpstr>
      <vt:lpstr>Arial</vt:lpstr>
      <vt:lpstr>Calibri</vt:lpstr>
      <vt:lpstr>Cambria Math</vt:lpstr>
      <vt:lpstr>Comic Sans MS</vt:lpstr>
      <vt:lpstr>Corbel</vt:lpstr>
      <vt:lpstr>French Script MT</vt:lpstr>
      <vt:lpstr>Times New Roman</vt:lpstr>
      <vt:lpstr>Parallaxe</vt:lpstr>
      <vt:lpstr>Chapitre 3 :  Les fonctions (1)</vt:lpstr>
      <vt:lpstr>I – Intervalles</vt:lpstr>
      <vt:lpstr>I – Intervalles</vt:lpstr>
      <vt:lpstr>I – Intervalles</vt:lpstr>
      <vt:lpstr>I – Intervalles</vt:lpstr>
      <vt:lpstr>I – Intervalles</vt:lpstr>
      <vt:lpstr>I – Intervalles</vt:lpstr>
      <vt:lpstr>I – Intervalles</vt:lpstr>
      <vt:lpstr>Exercices</vt:lpstr>
      <vt:lpstr>II – Généralités sur les fonctions numériques</vt:lpstr>
      <vt:lpstr>II – Généralités sur les fonctions numériques</vt:lpstr>
      <vt:lpstr>II – Généralités sur les fonctions numériques</vt:lpstr>
      <vt:lpstr>II – Généralités sur les fonctions numériques</vt:lpstr>
      <vt:lpstr>Exercices</vt:lpstr>
      <vt:lpstr>II – Généralités sur les fonctions numériques</vt:lpstr>
      <vt:lpstr>II – Généralités sur les fonctions numériques</vt:lpstr>
      <vt:lpstr>II – Généralités sur les fonctions numériques</vt:lpstr>
      <vt:lpstr>II – Généralités sur les fonctions numériques</vt:lpstr>
      <vt:lpstr>II – Généralités sur les fonctions numériques</vt:lpstr>
      <vt:lpstr>II – Généralités sur les fonctions numériques</vt:lpstr>
      <vt:lpstr>II – Généralités sur les fonctions numériques</vt:lpstr>
      <vt:lpstr>II – Généralités sur les fonctions numériques</vt:lpstr>
      <vt:lpstr>II – Généralités sur les fonctions numériques</vt:lpstr>
      <vt:lpstr>Exercices</vt:lpstr>
      <vt:lpstr>III – Variations d’une fonction</vt:lpstr>
      <vt:lpstr>III – Variations d’une fonction</vt:lpstr>
      <vt:lpstr>III – Variations d’une fonction</vt:lpstr>
      <vt:lpstr>III – Variations d’une fonction</vt:lpstr>
      <vt:lpstr>III – Variations d’une fonction</vt:lpstr>
      <vt:lpstr>III – Variations d’une fonction</vt:lpstr>
      <vt:lpstr>III – Variations d’une fonction</vt:lpstr>
      <vt:lpstr>III – Variations d’une fonction</vt:lpstr>
      <vt:lpstr>III – Variations d’une fonction</vt:lpstr>
      <vt:lpstr>Exercices</vt:lpstr>
      <vt:lpstr>III – Variations d’une fonction</vt:lpstr>
      <vt:lpstr>Exercices</vt:lpstr>
      <vt:lpstr>III – Variations d’une fonction</vt:lpstr>
      <vt:lpstr>Exercices</vt:lpstr>
      <vt:lpstr>IV – Résolution graphique</vt:lpstr>
      <vt:lpstr>IV – Résolution graphique</vt:lpstr>
      <vt:lpstr>Exercices</vt:lpstr>
      <vt:lpstr>IV – Résolution graphique</vt:lpstr>
      <vt:lpstr>Exercices</vt:lpstr>
      <vt:lpstr>Exercices</vt:lpstr>
      <vt:lpstr>Exercices</vt:lpstr>
      <vt:lpstr>IV – Résolution graphique</vt:lpstr>
      <vt:lpstr>Exercice 1</vt:lpstr>
      <vt:lpstr>Exercice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 :  Géométrie plane</dc:title>
  <dc:creator>Megane Felt</dc:creator>
  <cp:lastModifiedBy>Megane Felt</cp:lastModifiedBy>
  <cp:revision>162</cp:revision>
  <dcterms:created xsi:type="dcterms:W3CDTF">2016-09-03T15:57:04Z</dcterms:created>
  <dcterms:modified xsi:type="dcterms:W3CDTF">2016-11-16T09:42:28Z</dcterms:modified>
</cp:coreProperties>
</file>