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94" r:id="rId14"/>
    <p:sldId id="288" r:id="rId15"/>
    <p:sldId id="292" r:id="rId16"/>
    <p:sldId id="291" r:id="rId17"/>
    <p:sldId id="290" r:id="rId18"/>
    <p:sldId id="29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794C0-B763-47CB-861D-15E57D4C8A29}" type="datetimeFigureOut">
              <a:rPr lang="fr-FR" smtClean="0"/>
              <a:t>26/09/2016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BA27E-315A-42EC-907A-7AEEA37823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5756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83813-C7A5-4134-93BB-A586804C7BDD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7E2E-A94C-4B7E-96F0-7C7E3CA821CE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856D4-71DC-4FE0-AEAD-3B5FB31EA60D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0777-B988-4283-8CB5-DDB251F4973C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85301-F3C3-4B22-A9A9-8E5901859569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CDB6-F5AD-4FBE-9028-FB2B32A0395F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34BEF-7610-493D-9FDF-9031E477FC8E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BCAB-1AC4-4144-8F46-FBEC35274F6A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4F6D-0E91-4E4A-9242-18831DB4EECE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3EE34-1512-4001-8192-6A053DFEF09D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D80C6-B09D-48FD-A124-E851352203BE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E36D-BA96-4EF7-9C85-014ED191D7DA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8FFC-CF52-4EB8-B6F8-BB12DCE7DA00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3E485-8BF0-4EFF-8582-08916DA796F0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0FD6B-0ECD-4903-B2AC-239B722A4E53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B94CE-8743-4E36-A3BC-23E5189BDAB9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3F94-7C0A-4237-81A9-8C5364D5F3AD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26CFC1-2817-4DC0-9B0E-AD7D97DFE9A5}" type="datetime1">
              <a:rPr lang="en-US" smtClean="0"/>
              <a:t>9/26/2016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7.png"/><Relationship Id="rId7" Type="http://schemas.openxmlformats.org/officeDocument/2006/relationships/image" Target="../media/image2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Chapitre 2 : </a:t>
            </a:r>
            <a:br>
              <a:rPr lang="fr-FR" dirty="0">
                <a:latin typeface="Comic Sans MS" panose="030F0702030302020204" pitchFamily="66" charset="0"/>
              </a:rPr>
            </a:br>
            <a:r>
              <a:rPr lang="fr-FR" dirty="0">
                <a:latin typeface="Comic Sans MS" panose="030F0702030302020204" pitchFamily="66" charset="0"/>
              </a:rPr>
              <a:t>Vecteurs (1)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3200" dirty="0">
                <a:latin typeface="Comic Sans MS" panose="030F0702030302020204" pitchFamily="66" charset="0"/>
              </a:rPr>
              <a:t>Seconde 11</a:t>
            </a:r>
          </a:p>
          <a:p>
            <a:r>
              <a:rPr lang="fr-FR" dirty="0">
                <a:latin typeface="Comic Sans MS" panose="030F0702030302020204" pitchFamily="66" charset="0"/>
              </a:rPr>
              <a:t>Mme FELT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62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Notion de vecteurs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90253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Vecteurs égaux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b) Propriété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Soit A,B,C et D quatre points deux à deux distincts.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Dire que les vecteurs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et</a:t>
                </a:r>
                <a:r>
                  <a:rPr lang="fr-FR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sont égaux revient à dire que </a:t>
                </a:r>
                <a:br>
                  <a:rPr lang="fr-FR" dirty="0">
                    <a:latin typeface="Comic Sans MS" panose="030F0702030302020204" pitchFamily="66" charset="0"/>
                  </a:rPr>
                </a:br>
                <a14:m>
                  <m:oMath xmlns:m="http://schemas.openxmlformats.org/officeDocument/2006/math">
                    <m:r>
                      <a:rPr lang="fr-FR" b="1" i="1" dirty="0">
                        <a:latin typeface="Cambria Math" panose="02040503050406030204" pitchFamily="18" charset="0"/>
                      </a:rPr>
                      <m:t>𝑨𝑩</m:t>
                    </m:r>
                    <m:r>
                      <a:rPr lang="en-US" b="1" i="1" dirty="0">
                        <a:latin typeface="Cambria Math" panose="02040503050406030204" pitchFamily="18" charset="0"/>
                      </a:rPr>
                      <m:t>𝑫𝑪</m:t>
                    </m:r>
                    <m:r>
                      <a:rPr lang="fr-FR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est un parallélogramme.</a:t>
                </a:r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blipFill>
                <a:blip r:embed="rId2"/>
                <a:stretch>
                  <a:fillRect l="-9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e 3"/>
          <p:cNvGrpSpPr/>
          <p:nvPr/>
        </p:nvGrpSpPr>
        <p:grpSpPr>
          <a:xfrm>
            <a:off x="5021621" y="4511997"/>
            <a:ext cx="3333570" cy="2246605"/>
            <a:chOff x="4080716" y="4246956"/>
            <a:chExt cx="3333570" cy="2246605"/>
          </a:xfrm>
        </p:grpSpPr>
        <p:sp>
          <p:nvSpPr>
            <p:cNvPr id="22" name="Plus 21"/>
            <p:cNvSpPr/>
            <p:nvPr/>
          </p:nvSpPr>
          <p:spPr>
            <a:xfrm>
              <a:off x="6352433" y="4816013"/>
              <a:ext cx="286603" cy="286603"/>
            </a:xfrm>
            <a:prstGeom prst="mathPlu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Plus 22"/>
            <p:cNvSpPr/>
            <p:nvPr/>
          </p:nvSpPr>
          <p:spPr>
            <a:xfrm>
              <a:off x="4080716" y="4431622"/>
              <a:ext cx="286603" cy="286603"/>
            </a:xfrm>
            <a:prstGeom prst="mathPlu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4" name="Straight Arrow Connector 13"/>
            <p:cNvCxnSpPr/>
            <p:nvPr/>
          </p:nvCxnSpPr>
          <p:spPr>
            <a:xfrm>
              <a:off x="4233205" y="4575414"/>
              <a:ext cx="2281065" cy="38341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18"/>
                <p:cNvSpPr txBox="1"/>
                <p:nvPr/>
              </p:nvSpPr>
              <p:spPr>
                <a:xfrm>
                  <a:off x="4306295" y="4246956"/>
                  <a:ext cx="42702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25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06295" y="4246956"/>
                  <a:ext cx="427026" cy="40011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19"/>
                <p:cNvSpPr txBox="1"/>
                <p:nvPr/>
              </p:nvSpPr>
              <p:spPr>
                <a:xfrm>
                  <a:off x="6079416" y="4518030"/>
                  <a:ext cx="42702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b="1" i="1" dirty="0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26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9416" y="4518030"/>
                  <a:ext cx="427026" cy="40011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5"/>
                <p:cNvSpPr txBox="1"/>
                <p:nvPr/>
              </p:nvSpPr>
              <p:spPr>
                <a:xfrm>
                  <a:off x="4918127" y="5331735"/>
                  <a:ext cx="42702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b="1" i="1" dirty="0" smtClean="0">
                            <a:latin typeface="Cambria Math" panose="02040503050406030204" pitchFamily="18" charset="0"/>
                          </a:rPr>
                          <m:t>𝑪</m:t>
                        </m:r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27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8127" y="5331735"/>
                  <a:ext cx="427026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6"/>
                <p:cNvSpPr txBox="1"/>
                <p:nvPr/>
              </p:nvSpPr>
              <p:spPr>
                <a:xfrm>
                  <a:off x="6987260" y="5668518"/>
                  <a:ext cx="427026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fr-FR" sz="2000" b="1" i="1" dirty="0" smtClean="0">
                            <a:latin typeface="Cambria Math" panose="02040503050406030204" pitchFamily="18" charset="0"/>
                          </a:rPr>
                          <m:t>𝑫</m:t>
                        </m:r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28" name="TextBox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7260" y="5668518"/>
                  <a:ext cx="427026" cy="400110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31"/>
                <p:cNvSpPr txBox="1"/>
                <p:nvPr/>
              </p:nvSpPr>
              <p:spPr>
                <a:xfrm>
                  <a:off x="5227780" y="4300610"/>
                  <a:ext cx="427026" cy="438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2000" b="1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acc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29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7780" y="4300610"/>
                  <a:ext cx="427026" cy="438390"/>
                </a:xfrm>
                <a:prstGeom prst="rect">
                  <a:avLst/>
                </a:prstGeom>
                <a:blipFill>
                  <a:blip r:embed="rId7"/>
                  <a:stretch>
                    <a:fillRect r="-24286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Plus 29"/>
            <p:cNvSpPr/>
            <p:nvPr/>
          </p:nvSpPr>
          <p:spPr>
            <a:xfrm>
              <a:off x="4727059" y="5632414"/>
              <a:ext cx="286603" cy="286603"/>
            </a:xfrm>
            <a:prstGeom prst="mathPlu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Plus 30"/>
            <p:cNvSpPr/>
            <p:nvPr/>
          </p:nvSpPr>
          <p:spPr>
            <a:xfrm>
              <a:off x="6992789" y="6021977"/>
              <a:ext cx="286603" cy="286603"/>
            </a:xfrm>
            <a:prstGeom prst="mathPlu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3"/>
                <p:cNvSpPr txBox="1"/>
                <p:nvPr/>
              </p:nvSpPr>
              <p:spPr>
                <a:xfrm>
                  <a:off x="5895266" y="6055171"/>
                  <a:ext cx="427026" cy="4383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fr-FR" sz="2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  <m:t>𝑪𝑫</m:t>
                            </m:r>
                          </m:e>
                        </m:acc>
                      </m:oMath>
                    </m:oMathPara>
                  </a14:m>
                  <a:endParaRPr lang="fr-FR" sz="2000" b="1" dirty="0"/>
                </a:p>
              </p:txBody>
            </p:sp>
          </mc:Choice>
          <mc:Fallback xmlns="">
            <p:sp>
              <p:nvSpPr>
                <p:cNvPr id="32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5266" y="6055171"/>
                  <a:ext cx="427026" cy="438390"/>
                </a:xfrm>
                <a:prstGeom prst="rect">
                  <a:avLst/>
                </a:prstGeom>
                <a:blipFill>
                  <a:blip r:embed="rId8"/>
                  <a:stretch>
                    <a:fillRect r="-25714"/>
                  </a:stretch>
                </a:blipFill>
              </p:spPr>
              <p:txBody>
                <a:bodyPr/>
                <a:lstStyle/>
                <a:p>
                  <a:r>
                    <a:rPr lang="fr-F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13"/>
            <p:cNvCxnSpPr/>
            <p:nvPr/>
          </p:nvCxnSpPr>
          <p:spPr>
            <a:xfrm>
              <a:off x="4891502" y="5779737"/>
              <a:ext cx="2281065" cy="383410"/>
            </a:xfrm>
            <a:prstGeom prst="straightConnector1">
              <a:avLst/>
            </a:prstGeom>
            <a:ln w="571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Connecteur droit 33"/>
          <p:cNvCxnSpPr/>
          <p:nvPr/>
        </p:nvCxnSpPr>
        <p:spPr>
          <a:xfrm>
            <a:off x="5181324" y="4835351"/>
            <a:ext cx="647700" cy="117475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7461627" y="5222726"/>
            <a:ext cx="647700" cy="117475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4553" y="3034748"/>
            <a:ext cx="9143934" cy="14772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94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Notion de vecteurs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948062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4. Vecteur nul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2829335"/>
                <a:ext cx="10018713" cy="1464369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Un vecteur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est </a:t>
                </a:r>
                <a:r>
                  <a:rPr lang="fr-FR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nul</a:t>
                </a:r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dirty="0">
                    <a:latin typeface="Comic Sans MS" panose="030F0702030302020204" pitchFamily="66" charset="0"/>
                  </a:rPr>
                  <a:t>lorsque les points A et B sont confondus.</a:t>
                </a:r>
                <a:br>
                  <a:rPr lang="fr-FR" dirty="0">
                    <a:latin typeface="Comic Sans MS" panose="030F0702030302020204" pitchFamily="66" charset="0"/>
                  </a:rPr>
                </a:br>
                <a:r>
                  <a:rPr lang="fr-FR" dirty="0">
                    <a:latin typeface="Comic Sans MS" panose="030F0702030302020204" pitchFamily="66" charset="0"/>
                  </a:rPr>
                  <a:t>On note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fr-FR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acc>
                    <m:r>
                      <a:rPr lang="fr-FR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  <m:r>
                      <a:rPr lang="fr-FR" b="1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acc>
                  </m:oMath>
                </a14:m>
                <a:endParaRPr lang="fr-FR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2829335"/>
                <a:ext cx="10018713" cy="1464369"/>
              </a:xfrm>
              <a:blipFill>
                <a:blip r:embed="rId2"/>
                <a:stretch>
                  <a:fillRect l="-9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86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Notion de vecteurs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90253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5. Vecteurs opposés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Deux vecteurs sont opposés lorsqu’ils ont:</a:t>
                </a:r>
              </a:p>
              <a:p>
                <a:pPr lvl="1"/>
                <a:r>
                  <a:rPr lang="fr-FR" sz="2400" dirty="0">
                    <a:latin typeface="Comic Sans MS" panose="030F0702030302020204" pitchFamily="66" charset="0"/>
                  </a:rPr>
                  <a:t>La même direction</a:t>
                </a:r>
              </a:p>
              <a:p>
                <a:pPr lvl="1"/>
                <a:r>
                  <a:rPr lang="fr-FR" sz="2400" dirty="0">
                    <a:latin typeface="Comic Sans MS" panose="030F0702030302020204" pitchFamily="66" charset="0"/>
                  </a:rPr>
                  <a:t>La même longueur</a:t>
                </a:r>
              </a:p>
              <a:p>
                <a:pPr lvl="1"/>
                <a:r>
                  <a:rPr lang="fr-FR" sz="2400" dirty="0">
                    <a:latin typeface="Comic Sans MS" panose="030F0702030302020204" pitchFamily="66" charset="0"/>
                  </a:rPr>
                  <a:t>De sens contraire.</a:t>
                </a:r>
              </a:p>
              <a:p>
                <a:pPr lvl="1"/>
                <a:endParaRPr lang="fr-FR" sz="2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𝑩𝑨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sont deux vecteurs opposés. On note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b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𝑩𝑨</m:t>
                        </m:r>
                      </m:e>
                    </m:acc>
                  </m:oMath>
                </a14:m>
                <a:endParaRPr lang="fr-FR" b="1" u="sng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fr-FR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blipFill>
                <a:blip r:embed="rId2"/>
                <a:stretch>
                  <a:fillRect l="-9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e 2"/>
          <p:cNvGrpSpPr/>
          <p:nvPr/>
        </p:nvGrpSpPr>
        <p:grpSpPr>
          <a:xfrm>
            <a:off x="8830414" y="2476935"/>
            <a:ext cx="2199460" cy="1919520"/>
            <a:chOff x="8830414" y="2476935"/>
            <a:chExt cx="2199460" cy="1919520"/>
          </a:xfrm>
        </p:grpSpPr>
        <p:grpSp>
          <p:nvGrpSpPr>
            <p:cNvPr id="20" name="Groupe 19"/>
            <p:cNvGrpSpPr/>
            <p:nvPr/>
          </p:nvGrpSpPr>
          <p:grpSpPr>
            <a:xfrm>
              <a:off x="8830414" y="2476935"/>
              <a:ext cx="1940518" cy="983099"/>
              <a:chOff x="8366588" y="3241611"/>
              <a:chExt cx="1940518" cy="983099"/>
            </a:xfrm>
          </p:grpSpPr>
          <p:sp>
            <p:nvSpPr>
              <p:cNvPr id="21" name="Plus 20"/>
              <p:cNvSpPr/>
              <p:nvPr/>
            </p:nvSpPr>
            <p:spPr>
              <a:xfrm>
                <a:off x="8366588" y="3466838"/>
                <a:ext cx="286603" cy="286603"/>
              </a:xfrm>
              <a:prstGeom prst="mathPlus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36" name="Groupe 35"/>
              <p:cNvGrpSpPr/>
              <p:nvPr/>
            </p:nvGrpSpPr>
            <p:grpSpPr>
              <a:xfrm>
                <a:off x="8485615" y="3241611"/>
                <a:ext cx="1821491" cy="983099"/>
                <a:chOff x="8485615" y="3241611"/>
                <a:chExt cx="1821491" cy="983099"/>
              </a:xfrm>
            </p:grpSpPr>
            <p:sp>
              <p:nvSpPr>
                <p:cNvPr id="37" name="Plus 36"/>
                <p:cNvSpPr/>
                <p:nvPr/>
              </p:nvSpPr>
              <p:spPr>
                <a:xfrm>
                  <a:off x="9805452" y="3938107"/>
                  <a:ext cx="286603" cy="286603"/>
                </a:xfrm>
                <a:prstGeom prst="mathPlus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38" name="Straight Arrow Connector 13"/>
                <p:cNvCxnSpPr/>
                <p:nvPr/>
              </p:nvCxnSpPr>
              <p:spPr>
                <a:xfrm>
                  <a:off x="8519077" y="3610630"/>
                  <a:ext cx="1438275" cy="476251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9" name="TextBox 18"/>
                    <p:cNvSpPr txBox="1"/>
                    <p:nvPr/>
                  </p:nvSpPr>
                  <p:spPr>
                    <a:xfrm>
                      <a:off x="8485615" y="3241611"/>
                      <a:ext cx="42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r-FR" sz="2000" b="1" i="1" dirty="0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oMath>
                        </m:oMathPara>
                      </a14:m>
                      <a:endParaRPr lang="fr-FR" sz="2000" b="1" dirty="0"/>
                    </a:p>
                  </p:txBody>
                </p:sp>
              </mc:Choice>
              <mc:Fallback xmlns="">
                <p:sp>
                  <p:nvSpPr>
                    <p:cNvPr id="39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485615" y="3241611"/>
                      <a:ext cx="427026" cy="400110"/>
                    </a:xfrm>
                    <a:prstGeom prst="rect">
                      <a:avLst/>
                    </a:prstGeom>
                    <a:blipFill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0" name="TextBox 19"/>
                    <p:cNvSpPr txBox="1"/>
                    <p:nvPr/>
                  </p:nvSpPr>
                  <p:spPr>
                    <a:xfrm>
                      <a:off x="9880080" y="3636300"/>
                      <a:ext cx="42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r-FR" sz="2000" b="1" i="1" dirty="0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oMath>
                        </m:oMathPara>
                      </a14:m>
                      <a:endParaRPr lang="fr-FR" sz="2000" b="1" dirty="0"/>
                    </a:p>
                  </p:txBody>
                </p:sp>
              </mc:Choice>
              <mc:Fallback xmlns="">
                <p:sp>
                  <p:nvSpPr>
                    <p:cNvPr id="4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80080" y="3636300"/>
                      <a:ext cx="427026" cy="400110"/>
                    </a:xfrm>
                    <a:prstGeom prst="rect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1" name="TextBox 31"/>
                    <p:cNvSpPr txBox="1"/>
                    <p:nvPr/>
                  </p:nvSpPr>
                  <p:spPr>
                    <a:xfrm>
                      <a:off x="9114727" y="3292069"/>
                      <a:ext cx="427026" cy="43839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fr-FR" sz="20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𝑨𝑩</m:t>
                                </m:r>
                              </m:e>
                            </m:acc>
                          </m:oMath>
                        </m:oMathPara>
                      </a14:m>
                      <a:endParaRPr lang="fr-FR" sz="2000" b="1" dirty="0"/>
                    </a:p>
                  </p:txBody>
                </p:sp>
              </mc:Choice>
              <mc:Fallback xmlns="">
                <p:sp>
                  <p:nvSpPr>
                    <p:cNvPr id="41" name="TextBox 3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114727" y="3292069"/>
                      <a:ext cx="427026" cy="438390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 r="-2571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42" name="Groupe 41"/>
            <p:cNvGrpSpPr/>
            <p:nvPr/>
          </p:nvGrpSpPr>
          <p:grpSpPr>
            <a:xfrm>
              <a:off x="9089356" y="3413356"/>
              <a:ext cx="1940518" cy="983099"/>
              <a:chOff x="8366588" y="3241611"/>
              <a:chExt cx="1940518" cy="983099"/>
            </a:xfrm>
          </p:grpSpPr>
          <p:sp>
            <p:nvSpPr>
              <p:cNvPr id="43" name="Plus 42"/>
              <p:cNvSpPr/>
              <p:nvPr/>
            </p:nvSpPr>
            <p:spPr>
              <a:xfrm>
                <a:off x="8366588" y="3466838"/>
                <a:ext cx="286603" cy="286603"/>
              </a:xfrm>
              <a:prstGeom prst="mathPlus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44" name="Groupe 43"/>
              <p:cNvGrpSpPr/>
              <p:nvPr/>
            </p:nvGrpSpPr>
            <p:grpSpPr>
              <a:xfrm>
                <a:off x="8485615" y="3241611"/>
                <a:ext cx="1821491" cy="983099"/>
                <a:chOff x="8485615" y="3241611"/>
                <a:chExt cx="1821491" cy="983099"/>
              </a:xfrm>
            </p:grpSpPr>
            <p:sp>
              <p:nvSpPr>
                <p:cNvPr id="45" name="Plus 44"/>
                <p:cNvSpPr/>
                <p:nvPr/>
              </p:nvSpPr>
              <p:spPr>
                <a:xfrm>
                  <a:off x="9805452" y="3938107"/>
                  <a:ext cx="286603" cy="286603"/>
                </a:xfrm>
                <a:prstGeom prst="mathPlus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46" name="Straight Arrow Connector 13"/>
                <p:cNvCxnSpPr/>
                <p:nvPr/>
              </p:nvCxnSpPr>
              <p:spPr>
                <a:xfrm>
                  <a:off x="8519077" y="3610630"/>
                  <a:ext cx="1438275" cy="476251"/>
                </a:xfrm>
                <a:prstGeom prst="straightConnector1">
                  <a:avLst/>
                </a:prstGeom>
                <a:ln w="57150">
                  <a:solidFill>
                    <a:srgbClr val="0070C0"/>
                  </a:solidFill>
                  <a:headEnd type="triangle"/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TextBox 18"/>
                    <p:cNvSpPr txBox="1"/>
                    <p:nvPr/>
                  </p:nvSpPr>
                  <p:spPr>
                    <a:xfrm>
                      <a:off x="8485615" y="3241611"/>
                      <a:ext cx="42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r-FR" sz="2000" b="1" i="1" dirty="0" smtClean="0">
                                <a:latin typeface="Cambria Math" panose="02040503050406030204" pitchFamily="18" charset="0"/>
                              </a:rPr>
                              <m:t>𝑨</m:t>
                            </m:r>
                          </m:oMath>
                        </m:oMathPara>
                      </a14:m>
                      <a:endParaRPr lang="fr-FR" sz="2000" b="1" dirty="0"/>
                    </a:p>
                  </p:txBody>
                </p:sp>
              </mc:Choice>
              <mc:Fallback xmlns="">
                <p:sp>
                  <p:nvSpPr>
                    <p:cNvPr id="47" name="TextBox 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485615" y="3241611"/>
                      <a:ext cx="427026" cy="40011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TextBox 19"/>
                    <p:cNvSpPr txBox="1"/>
                    <p:nvPr/>
                  </p:nvSpPr>
                  <p:spPr>
                    <a:xfrm>
                      <a:off x="9880080" y="3636300"/>
                      <a:ext cx="427026" cy="40011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fr-FR" sz="2000" b="1" i="1" dirty="0" smtClean="0">
                                <a:latin typeface="Cambria Math" panose="02040503050406030204" pitchFamily="18" charset="0"/>
                              </a:rPr>
                              <m:t>𝑩</m:t>
                            </m:r>
                          </m:oMath>
                        </m:oMathPara>
                      </a14:m>
                      <a:endParaRPr lang="fr-FR" sz="2000" b="1" dirty="0"/>
                    </a:p>
                  </p:txBody>
                </p:sp>
              </mc:Choice>
              <mc:Fallback xmlns="">
                <p:sp>
                  <p:nvSpPr>
                    <p:cNvPr id="48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880080" y="3636300"/>
                      <a:ext cx="427026" cy="400110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9" name="TextBox 31"/>
                    <p:cNvSpPr txBox="1"/>
                    <p:nvPr/>
                  </p:nvSpPr>
                  <p:spPr>
                    <a:xfrm>
                      <a:off x="9114727" y="3292069"/>
                      <a:ext cx="427026" cy="43839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fr-FR" sz="20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sz="20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US" sz="2000" b="1" i="1" dirty="0" smtClean="0">
                                    <a:solidFill>
                                      <a:srgbClr val="FFC000"/>
                                    </a:solidFill>
                                    <a:latin typeface="Cambria Math" panose="02040503050406030204" pitchFamily="18" charset="0"/>
                                  </a:rPr>
                                  <m:t>𝑨</m:t>
                                </m:r>
                              </m:e>
                            </m:acc>
                          </m:oMath>
                        </m:oMathPara>
                      </a14:m>
                      <a:endParaRPr lang="fr-FR" sz="2000" b="1" dirty="0"/>
                    </a:p>
                  </p:txBody>
                </p:sp>
              </mc:Choice>
              <mc:Fallback xmlns="">
                <p:sp>
                  <p:nvSpPr>
                    <p:cNvPr id="49" name="TextBox 3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114727" y="3292069"/>
                      <a:ext cx="427026" cy="43839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 r="-2428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fr-F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377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16 p 211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17 p 212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344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Coordonnées de vecteur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7" y="1590830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Coordonnées d’un vecteur dans un repère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3418209"/>
                <a:ext cx="5694345" cy="3088609"/>
              </a:xfrm>
              <a:ln>
                <a:solidFill>
                  <a:srgbClr val="FF0000"/>
                </a:solidFill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Dans un </a:t>
                </a:r>
                <a:r>
                  <a:rPr lang="fr-FR" b="1" dirty="0">
                    <a:latin typeface="Comic Sans MS" panose="030F0702030302020204" pitchFamily="66" charset="0"/>
                  </a:rPr>
                  <a:t>repère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1" i="1" dirty="0">
                            <a:latin typeface="Cambria Math" panose="02040503050406030204" pitchFamily="18" charset="0"/>
                          </a:rPr>
                          <m:t>𝑶</m:t>
                        </m:r>
                        <m:r>
                          <a:rPr lang="fr-FR" b="1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b="1" i="1" dirty="0"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fr-FR" b="1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fr-FR" b="1" i="1" dirty="0">
                            <a:latin typeface="Cambria Math" panose="02040503050406030204" pitchFamily="18" charset="0"/>
                          </a:rPr>
                          <m:t>𝑱</m:t>
                        </m:r>
                      </m:e>
                    </m:d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, si on a les points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fr-FR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b="1" i="1" dirty="0" err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sub>
                    </m:sSub>
                    <m:r>
                      <a:rPr lang="fr-FR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𝑩</m:t>
                    </m:r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  <m:r>
                      <a:rPr lang="fr-FR" b="1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fr-FR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  <m:r>
                      <a:rPr lang="fr-FR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2800" dirty="0">
                    <a:latin typeface="Comic Sans MS" panose="030F0702030302020204" pitchFamily="66" charset="0"/>
                  </a:rPr>
                  <a:t>,</a:t>
                </a:r>
                <a:br>
                  <a:rPr lang="fr-FR" sz="2800" dirty="0">
                    <a:latin typeface="Comic Sans MS" panose="030F0702030302020204" pitchFamily="66" charset="0"/>
                  </a:rPr>
                </a:br>
                <a:r>
                  <a:rPr lang="fr-FR" dirty="0">
                    <a:latin typeface="Comic Sans MS" panose="030F0702030302020204" pitchFamily="66" charset="0"/>
                  </a:rPr>
                  <a:t>alors le </a:t>
                </a:r>
                <a:r>
                  <a:rPr lang="fr-FR" b="1" dirty="0">
                    <a:solidFill>
                      <a:srgbClr val="00B050"/>
                    </a:solidFill>
                    <a:latin typeface="Comic Sans MS" panose="030F0702030302020204" pitchFamily="66" charset="0"/>
                  </a:rPr>
                  <a:t>vecteur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a pour coordonnées :</a:t>
                </a:r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3418209"/>
                <a:ext cx="5694345" cy="3088609"/>
              </a:xfrm>
              <a:blipFill>
                <a:blip r:embed="rId2"/>
                <a:stretch>
                  <a:fillRect l="-149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/>
              <p:cNvSpPr txBox="1"/>
              <p:nvPr/>
            </p:nvSpPr>
            <p:spPr>
              <a:xfrm>
                <a:off x="3313583" y="5399848"/>
                <a:ext cx="1991513" cy="7341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1" dirty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d>
                        <m:dPr>
                          <m:ctrlPr>
                            <a:rPr lang="fr-FR" sz="240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fr-FR" sz="2400" b="1" i="1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fr-FR" sz="2400" b="1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400" b="1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sz="2400" b="1" i="1" dirty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</m:e>
                                  <m:sub>
                                    <m:r>
                                      <a:rPr lang="en-US" sz="2400" b="1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fr-FR" sz="2400" b="1" i="1" dirty="0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sz="2400" b="1" i="1" dirty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sz="2400" b="1" i="1" dirty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fr-FR" sz="2400" b="1" i="1" dirty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1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e>
                                  <m:sub>
                                    <m:r>
                                      <a:rPr lang="en-US" sz="2400" b="1" i="1" dirty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𝑨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2" name="ZoneText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583" y="5399848"/>
                <a:ext cx="1991513" cy="7341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42961" y="5841580"/>
            <a:ext cx="683339" cy="365125"/>
          </a:xfrm>
        </p:spPr>
        <p:txBody>
          <a:bodyPr/>
          <a:lstStyle/>
          <a:p>
            <a:fld id="{3A61E259-A82A-4652-B66A-7488AC197EC8}" type="slidenum">
              <a:rPr lang="fr-FR" smtClean="0"/>
              <a:t>14</a:t>
            </a:fld>
            <a:endParaRPr lang="fr-FR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02134" y="2619298"/>
            <a:ext cx="3733800" cy="3514725"/>
          </a:xfrm>
          <a:prstGeom prst="rect">
            <a:avLst/>
          </a:prstGeom>
        </p:spPr>
      </p:pic>
      <p:sp>
        <p:nvSpPr>
          <p:cNvPr id="25" name="Plus 24"/>
          <p:cNvSpPr/>
          <p:nvPr/>
        </p:nvSpPr>
        <p:spPr>
          <a:xfrm>
            <a:off x="9891089" y="3666917"/>
            <a:ext cx="286603" cy="286603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9"/>
              <p:cNvSpPr txBox="1"/>
              <p:nvPr/>
            </p:nvSpPr>
            <p:spPr>
              <a:xfrm>
                <a:off x="10034390" y="3311050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    ;    )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6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4390" y="3311050"/>
                <a:ext cx="427026" cy="400110"/>
              </a:xfrm>
              <a:prstGeom prst="rect">
                <a:avLst/>
              </a:prstGeom>
              <a:blipFill>
                <a:blip r:embed="rId5"/>
                <a:stretch>
                  <a:fillRect r="-168571" b="-15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19"/>
              <p:cNvSpPr txBox="1"/>
              <p:nvPr/>
            </p:nvSpPr>
            <p:spPr>
              <a:xfrm>
                <a:off x="9155521" y="4247987"/>
                <a:ext cx="427026" cy="438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7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5521" y="4247987"/>
                <a:ext cx="427026" cy="438390"/>
              </a:xfrm>
              <a:prstGeom prst="rect">
                <a:avLst/>
              </a:prstGeom>
              <a:blipFill>
                <a:blip r:embed="rId6"/>
                <a:stretch>
                  <a:fillRect r="-242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Plus 27"/>
          <p:cNvSpPr/>
          <p:nvPr/>
        </p:nvSpPr>
        <p:spPr>
          <a:xfrm>
            <a:off x="7955450" y="4648097"/>
            <a:ext cx="286603" cy="286603"/>
          </a:xfrm>
          <a:prstGeom prst="mathPlu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19"/>
              <p:cNvSpPr txBox="1"/>
              <p:nvPr/>
            </p:nvSpPr>
            <p:spPr>
              <a:xfrm>
                <a:off x="7669122" y="4869145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000" b="1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    ;    )</m:t>
                      </m:r>
                    </m:oMath>
                  </m:oMathPara>
                </a14:m>
                <a:endParaRPr lang="fr-FR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9122" y="4869145"/>
                <a:ext cx="427026" cy="400110"/>
              </a:xfrm>
              <a:prstGeom prst="rect">
                <a:avLst/>
              </a:prstGeom>
              <a:blipFill>
                <a:blip r:embed="rId7"/>
                <a:stretch>
                  <a:fillRect r="-171429" b="-1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13"/>
          <p:cNvCxnSpPr/>
          <p:nvPr/>
        </p:nvCxnSpPr>
        <p:spPr>
          <a:xfrm flipH="1">
            <a:off x="8096148" y="3826698"/>
            <a:ext cx="1930401" cy="97790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space réservé du contenu 18"/>
          <p:cNvSpPr txBox="1">
            <a:spLocks/>
          </p:cNvSpPr>
          <p:nvPr/>
        </p:nvSpPr>
        <p:spPr>
          <a:xfrm>
            <a:off x="1484307" y="2229428"/>
            <a:ext cx="10018713" cy="117282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2800" u="sng" dirty="0">
                <a:latin typeface="Comic Sans MS" panose="030F0702030302020204" pitchFamily="66" charset="0"/>
              </a:rPr>
              <a:t>Propriété</a:t>
            </a:r>
          </a:p>
        </p:txBody>
      </p:sp>
    </p:spTree>
    <p:extLst>
      <p:ext uri="{BB962C8B-B14F-4D97-AF65-F5344CB8AC3E}">
        <p14:creationId xmlns:p14="http://schemas.microsoft.com/office/powerpoint/2010/main" val="117075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22" grpId="0"/>
      <p:bldP spid="25" grpId="0" animBg="1"/>
      <p:bldP spid="26" grpId="0"/>
      <p:bldP spid="27" grpId="0"/>
      <p:bldP spid="28" grpId="0" animBg="1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484310" y="1931548"/>
            <a:ext cx="10018713" cy="459510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fr-FR" sz="2800" u="sng" dirty="0">
                <a:latin typeface="Comic Sans MS" panose="030F0702030302020204" pitchFamily="66" charset="0"/>
              </a:rPr>
              <a:t>Remarque</a:t>
            </a:r>
          </a:p>
          <a:p>
            <a:pPr marL="0" indent="0">
              <a:buNone/>
            </a:pPr>
            <a:endParaRPr lang="fr-FR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fr-FR" sz="2400" dirty="0">
                <a:latin typeface="Comic Sans MS" panose="030F0702030302020204" pitchFamily="66" charset="0"/>
              </a:rPr>
              <a:t>Ces coordonnées correspondent au déplacement horizontal puis vertical pour aller de A à B affectés de signes :</a:t>
            </a:r>
          </a:p>
          <a:p>
            <a:pPr marL="0" indent="0">
              <a:buNone/>
            </a:pPr>
            <a:r>
              <a:rPr lang="fr-FR" sz="2400" dirty="0">
                <a:latin typeface="Comic Sans MS" panose="030F0702030302020204" pitchFamily="66" charset="0"/>
              </a:rPr>
              <a:t>+ vers la droite et le haut ;</a:t>
            </a:r>
          </a:p>
          <a:p>
            <a:pPr marL="0" indent="0">
              <a:buNone/>
            </a:pPr>
            <a:r>
              <a:rPr lang="fr-FR" sz="2400" dirty="0">
                <a:latin typeface="Comic Sans MS" panose="030F0702030302020204" pitchFamily="66" charset="0"/>
              </a:rPr>
              <a:t>– vers la gauche et vers le bas .</a:t>
            </a:r>
          </a:p>
          <a:p>
            <a:pPr marL="0" indent="0">
              <a:buNone/>
            </a:pPr>
            <a:endParaRPr lang="fr-FR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4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fr-FR" sz="2400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Coordonnées de vecteur</a:t>
            </a:r>
          </a:p>
        </p:txBody>
      </p:sp>
    </p:spTree>
    <p:extLst>
      <p:ext uri="{BB962C8B-B14F-4D97-AF65-F5344CB8AC3E}">
        <p14:creationId xmlns:p14="http://schemas.microsoft.com/office/powerpoint/2010/main" val="817079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Coordonnées de vecteur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974565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2800" u="sng" dirty="0">
                <a:latin typeface="Comic Sans MS" panose="030F0702030302020204" pitchFamily="66" charset="0"/>
              </a:rPr>
              <a:t>Exemple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3007395"/>
                <a:ext cx="10018713" cy="1996601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Calculer les coordonnées du vecteur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. </a:t>
                </a:r>
                <a:endParaRPr lang="fr-FR" dirty="0"/>
              </a:p>
              <a:p>
                <a:pPr marL="0" indent="0">
                  <a:buNone/>
                </a:pPr>
                <a:endParaRPr lang="fr-FR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3007395"/>
                <a:ext cx="10018713" cy="1996601"/>
              </a:xfrm>
              <a:blipFill>
                <a:blip r:embed="rId2"/>
                <a:stretch>
                  <a:fillRect l="-9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03205" y="5362355"/>
            <a:ext cx="683339" cy="365125"/>
          </a:xfrm>
        </p:spPr>
        <p:txBody>
          <a:bodyPr/>
          <a:lstStyle/>
          <a:p>
            <a:fld id="{3A61E259-A82A-4652-B66A-7488AC197EC8}" type="slidenum">
              <a:rPr lang="fr-FR" smtClean="0"/>
              <a:t>16</a:t>
            </a:fld>
            <a:endParaRPr lang="fr-FR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2378" y="2140073"/>
            <a:ext cx="3733800" cy="3514725"/>
          </a:xfrm>
          <a:prstGeom prst="rect">
            <a:avLst/>
          </a:prstGeom>
        </p:spPr>
      </p:pic>
      <p:sp>
        <p:nvSpPr>
          <p:cNvPr id="25" name="Plus 24"/>
          <p:cNvSpPr/>
          <p:nvPr/>
        </p:nvSpPr>
        <p:spPr>
          <a:xfrm>
            <a:off x="9851333" y="3187692"/>
            <a:ext cx="286603" cy="286603"/>
          </a:xfrm>
          <a:prstGeom prst="mathPlus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19"/>
              <p:cNvSpPr txBox="1"/>
              <p:nvPr/>
            </p:nvSpPr>
            <p:spPr>
              <a:xfrm>
                <a:off x="9994634" y="2831825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    ;    )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6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4634" y="2831825"/>
                <a:ext cx="427026" cy="400110"/>
              </a:xfrm>
              <a:prstGeom prst="rect">
                <a:avLst/>
              </a:prstGeom>
              <a:blipFill>
                <a:blip r:embed="rId4"/>
                <a:stretch>
                  <a:fillRect r="-168571" b="-1538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19"/>
              <p:cNvSpPr txBox="1"/>
              <p:nvPr/>
            </p:nvSpPr>
            <p:spPr>
              <a:xfrm>
                <a:off x="9115765" y="3768762"/>
                <a:ext cx="427026" cy="438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7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5765" y="3768762"/>
                <a:ext cx="427026" cy="438390"/>
              </a:xfrm>
              <a:prstGeom prst="rect">
                <a:avLst/>
              </a:prstGeom>
              <a:blipFill>
                <a:blip r:embed="rId5"/>
                <a:stretch>
                  <a:fillRect r="-2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Plus 27"/>
          <p:cNvSpPr/>
          <p:nvPr/>
        </p:nvSpPr>
        <p:spPr>
          <a:xfrm>
            <a:off x="7915694" y="4168872"/>
            <a:ext cx="286603" cy="286603"/>
          </a:xfrm>
          <a:prstGeom prst="mathPlu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19"/>
              <p:cNvSpPr txBox="1"/>
              <p:nvPr/>
            </p:nvSpPr>
            <p:spPr>
              <a:xfrm>
                <a:off x="7629366" y="4389920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r>
                        <a:rPr lang="en-US" sz="2000" b="1" i="0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    ;    )</m:t>
                      </m:r>
                    </m:oMath>
                  </m:oMathPara>
                </a14:m>
                <a:endParaRPr lang="fr-FR" sz="2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9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366" y="4389920"/>
                <a:ext cx="427026" cy="400110"/>
              </a:xfrm>
              <a:prstGeom prst="rect">
                <a:avLst/>
              </a:prstGeom>
              <a:blipFill>
                <a:blip r:embed="rId6"/>
                <a:stretch>
                  <a:fillRect r="-171429" b="-151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13"/>
          <p:cNvCxnSpPr/>
          <p:nvPr/>
        </p:nvCxnSpPr>
        <p:spPr>
          <a:xfrm flipH="1">
            <a:off x="8056392" y="3347473"/>
            <a:ext cx="1930401" cy="97790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051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II – Coordonnées de vecteur</a:t>
            </a:r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590253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Vecteurs égaux et coordonnées</a:t>
            </a:r>
          </a:p>
        </p:txBody>
      </p:sp>
      <p:sp>
        <p:nvSpPr>
          <p:cNvPr id="8" name="Espace réservé du contenu 18"/>
          <p:cNvSpPr>
            <a:spLocks noGrp="1"/>
          </p:cNvSpPr>
          <p:nvPr>
            <p:ph idx="1"/>
          </p:nvPr>
        </p:nvSpPr>
        <p:spPr>
          <a:xfrm>
            <a:off x="1484309" y="3644347"/>
            <a:ext cx="10018713" cy="1563758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Deux vecteurs sont égaux si et seulement si ils ont les mêmes coordonnées.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5" name="Espace réservé du contenu 18"/>
          <p:cNvSpPr txBox="1">
            <a:spLocks/>
          </p:cNvSpPr>
          <p:nvPr/>
        </p:nvSpPr>
        <p:spPr>
          <a:xfrm>
            <a:off x="1484309" y="2471526"/>
            <a:ext cx="10018713" cy="117282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2800" u="sng" dirty="0">
                <a:latin typeface="Comic Sans MS" panose="030F0702030302020204" pitchFamily="66" charset="0"/>
              </a:rPr>
              <a:t>Propriété</a:t>
            </a:r>
          </a:p>
        </p:txBody>
      </p:sp>
    </p:spTree>
    <p:extLst>
      <p:ext uri="{BB962C8B-B14F-4D97-AF65-F5344CB8AC3E}">
        <p14:creationId xmlns:p14="http://schemas.microsoft.com/office/powerpoint/2010/main" val="3976293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20, 21 p 212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23, 24 p 212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25 p 212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07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Introduction aux vecteurs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r="1068"/>
          <a:stretch/>
        </p:blipFill>
        <p:spPr>
          <a:xfrm>
            <a:off x="2797398" y="1529045"/>
            <a:ext cx="7180506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86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Introduction aux vecteurs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2011"/>
          <a:stretch/>
        </p:blipFill>
        <p:spPr>
          <a:xfrm>
            <a:off x="2788082" y="1565836"/>
            <a:ext cx="7252146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593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Introduction aux vecteurs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1574"/>
          <a:stretch/>
        </p:blipFill>
        <p:spPr>
          <a:xfrm>
            <a:off x="2791498" y="1582468"/>
            <a:ext cx="7218809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31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Introduction aux vecteurs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366" y="1590260"/>
            <a:ext cx="7258050" cy="44291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6334747" y="3062077"/>
                <a:ext cx="358496" cy="310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𝑈𝐸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4747" y="3062077"/>
                <a:ext cx="358496" cy="310598"/>
              </a:xfrm>
              <a:prstGeom prst="rect">
                <a:avLst/>
              </a:prstGeom>
              <a:blipFill>
                <a:blip r:embed="rId3"/>
                <a:stretch>
                  <a:fillRect l="-15254" r="-15254" b="-78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540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Notion de vecteur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1. Translation</a:t>
            </a:r>
            <a:endParaRPr lang="fr-FR" sz="2800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Espace réservé du contenu 18"/>
          <p:cNvSpPr>
            <a:spLocks noGrp="1"/>
          </p:cNvSpPr>
          <p:nvPr>
            <p:ph idx="1"/>
          </p:nvPr>
        </p:nvSpPr>
        <p:spPr>
          <a:xfrm>
            <a:off x="1484309" y="2547679"/>
            <a:ext cx="10018713" cy="2246244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On considère deux points </a:t>
            </a:r>
            <a:r>
              <a:rPr lang="fr-FR" i="1" dirty="0">
                <a:latin typeface="Comic Sans MS" panose="030F0702030302020204" pitchFamily="66" charset="0"/>
              </a:rPr>
              <a:t>A </a:t>
            </a:r>
            <a:r>
              <a:rPr lang="fr-FR" dirty="0">
                <a:latin typeface="Comic Sans MS" panose="030F0702030302020204" pitchFamily="66" charset="0"/>
              </a:rPr>
              <a:t>et </a:t>
            </a:r>
            <a:r>
              <a:rPr lang="fr-FR" i="1" dirty="0">
                <a:latin typeface="Comic Sans MS" panose="030F0702030302020204" pitchFamily="66" charset="0"/>
              </a:rPr>
              <a:t>B </a:t>
            </a:r>
            <a:r>
              <a:rPr lang="fr-FR" dirty="0">
                <a:latin typeface="Comic Sans MS" panose="030F0702030302020204" pitchFamily="66" charset="0"/>
              </a:rPr>
              <a:t>du plan.</a:t>
            </a:r>
          </a:p>
          <a:p>
            <a:pPr marL="0" indent="0">
              <a:buNone/>
            </a:pPr>
            <a:r>
              <a:rPr lang="fr-FR" dirty="0">
                <a:latin typeface="Comic Sans MS" panose="030F0702030302020204" pitchFamily="66" charset="0"/>
              </a:rPr>
              <a:t>On appelle 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translation qui transforme </a:t>
            </a:r>
            <a:r>
              <a:rPr lang="fr-FR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A </a:t>
            </a:r>
            <a:r>
              <a:rPr lang="fr-FR" b="1" dirty="0">
                <a:solidFill>
                  <a:srgbClr val="FF0000"/>
                </a:solidFill>
                <a:latin typeface="Comic Sans MS" panose="030F0702030302020204" pitchFamily="66" charset="0"/>
              </a:rPr>
              <a:t>en </a:t>
            </a:r>
            <a:r>
              <a:rPr lang="fr-FR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B </a:t>
            </a:r>
            <a:r>
              <a:rPr lang="fr-FR" dirty="0">
                <a:latin typeface="Comic Sans MS" panose="030F0702030302020204" pitchFamily="66" charset="0"/>
              </a:rPr>
              <a:t>la transformation qui, à tout point </a:t>
            </a:r>
            <a:r>
              <a:rPr lang="fr-FR" i="1" dirty="0">
                <a:latin typeface="Comic Sans MS" panose="030F0702030302020204" pitchFamily="66" charset="0"/>
              </a:rPr>
              <a:t>M </a:t>
            </a:r>
            <a:r>
              <a:rPr lang="fr-FR" dirty="0">
                <a:latin typeface="Comic Sans MS" panose="030F0702030302020204" pitchFamily="66" charset="0"/>
              </a:rPr>
              <a:t>du plan, associe l’unique point </a:t>
            </a:r>
            <a:r>
              <a:rPr lang="fr-FR" i="1" dirty="0">
                <a:latin typeface="Comic Sans MS" panose="030F0702030302020204" pitchFamily="66" charset="0"/>
              </a:rPr>
              <a:t>M</a:t>
            </a:r>
            <a:r>
              <a:rPr lang="fr-FR" dirty="0">
                <a:latin typeface="Comic Sans MS" panose="030F0702030302020204" pitchFamily="66" charset="0"/>
              </a:rPr>
              <a:t>′ tel que [</a:t>
            </a:r>
            <a:r>
              <a:rPr lang="fr-FR" i="1" dirty="0">
                <a:latin typeface="Comic Sans MS" panose="030F0702030302020204" pitchFamily="66" charset="0"/>
              </a:rPr>
              <a:t>AM</a:t>
            </a:r>
            <a:r>
              <a:rPr lang="fr-FR" dirty="0">
                <a:latin typeface="Comic Sans MS" panose="030F0702030302020204" pitchFamily="66" charset="0"/>
              </a:rPr>
              <a:t>′] et [</a:t>
            </a:r>
            <a:r>
              <a:rPr lang="fr-FR" i="1" dirty="0">
                <a:latin typeface="Comic Sans MS" panose="030F0702030302020204" pitchFamily="66" charset="0"/>
              </a:rPr>
              <a:t>BM</a:t>
            </a:r>
            <a:r>
              <a:rPr lang="fr-FR" dirty="0">
                <a:latin typeface="Comic Sans MS" panose="030F0702030302020204" pitchFamily="66" charset="0"/>
              </a:rPr>
              <a:t>] ont même milieu.</a:t>
            </a:r>
          </a:p>
          <a:p>
            <a:pPr marL="0" indent="0">
              <a:buNone/>
            </a:pPr>
            <a:endParaRPr lang="fr-FR" dirty="0">
              <a:latin typeface="Comic Sans MS" panose="030F0702030302020204" pitchFamily="66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171" y="4256653"/>
            <a:ext cx="6694988" cy="24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3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Notion de vecteurs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364969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2. Vecteur associé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ln>
                <a:noFill/>
              </a:ln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À chaque translation est associé un </a:t>
                </a:r>
                <a:r>
                  <a:rPr lang="fr-FR" b="1" dirty="0">
                    <a:latin typeface="Comic Sans MS" panose="030F0702030302020204" pitchFamily="66" charset="0"/>
                  </a:rPr>
                  <a:t>vecteur</a:t>
                </a:r>
                <a:r>
                  <a:rPr lang="fr-FR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Pour </a:t>
                </a:r>
                <a:r>
                  <a:rPr lang="fr-FR" i="1" dirty="0">
                    <a:latin typeface="Comic Sans MS" panose="030F0702030302020204" pitchFamily="66" charset="0"/>
                  </a:rPr>
                  <a:t>A </a:t>
                </a:r>
                <a:r>
                  <a:rPr lang="fr-FR" dirty="0">
                    <a:latin typeface="Comic Sans MS" panose="030F0702030302020204" pitchFamily="66" charset="0"/>
                  </a:rPr>
                  <a:t>et </a:t>
                </a:r>
                <a:r>
                  <a:rPr lang="fr-FR" i="1" dirty="0">
                    <a:latin typeface="Comic Sans MS" panose="030F0702030302020204" pitchFamily="66" charset="0"/>
                  </a:rPr>
                  <a:t>B </a:t>
                </a:r>
                <a:r>
                  <a:rPr lang="fr-FR" dirty="0">
                    <a:latin typeface="Comic Sans MS" panose="030F0702030302020204" pitchFamily="66" charset="0"/>
                  </a:rPr>
                  <a:t>deux points, le </a:t>
                </a:r>
                <a:r>
                  <a:rPr lang="fr-FR" b="1" dirty="0">
                    <a:latin typeface="Comic Sans MS" panose="030F0702030302020204" pitchFamily="66" charset="0"/>
                  </a:rPr>
                  <a:t>vecteur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fr-FR" i="1" dirty="0">
                    <a:latin typeface="Comic Sans MS" panose="030F0702030302020204" pitchFamily="66" charset="0"/>
                  </a:rPr>
                  <a:t> </a:t>
                </a:r>
                <a:r>
                  <a:rPr lang="fr-FR" dirty="0">
                    <a:latin typeface="Comic Sans MS" panose="030F0702030302020204" pitchFamily="66" charset="0"/>
                  </a:rPr>
                  <a:t>est associé à la translation qui transforme </a:t>
                </a:r>
                <a:r>
                  <a:rPr lang="fr-FR" i="1" dirty="0">
                    <a:latin typeface="Comic Sans MS" panose="030F0702030302020204" pitchFamily="66" charset="0"/>
                  </a:rPr>
                  <a:t>A </a:t>
                </a:r>
                <a:r>
                  <a:rPr lang="fr-FR" dirty="0">
                    <a:latin typeface="Comic Sans MS" panose="030F0702030302020204" pitchFamily="66" charset="0"/>
                  </a:rPr>
                  <a:t>en </a:t>
                </a:r>
                <a:r>
                  <a:rPr lang="fr-FR" i="1" dirty="0">
                    <a:latin typeface="Comic Sans MS" panose="030F0702030302020204" pitchFamily="66" charset="0"/>
                  </a:rPr>
                  <a:t>B</a:t>
                </a:r>
                <a:r>
                  <a:rPr lang="fr-FR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La </a:t>
                </a:r>
                <a:r>
                  <a:rPr lang="fr-FR" b="1" dirty="0">
                    <a:latin typeface="Comic Sans MS" panose="030F0702030302020204" pitchFamily="66" charset="0"/>
                  </a:rPr>
                  <a:t>notation </a:t>
                </a:r>
                <a:r>
                  <a:rPr lang="fr-FR" dirty="0">
                    <a:latin typeface="Comic Sans MS" panose="030F0702030302020204" pitchFamily="66" charset="0"/>
                  </a:rPr>
                  <a:t>« vecteur »</a:t>
                </a:r>
                <a:r>
                  <a:rPr lang="fr-FR" b="1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i="1" dirty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regroupe les trois informations la définissant :</a:t>
                </a: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la direction (celle de la droite (</a:t>
                </a:r>
                <a:r>
                  <a:rPr lang="fr-FR" i="1" dirty="0">
                    <a:latin typeface="Comic Sans MS" panose="030F0702030302020204" pitchFamily="66" charset="0"/>
                  </a:rPr>
                  <a:t>AB</a:t>
                </a:r>
                <a:r>
                  <a:rPr lang="fr-FR" dirty="0">
                    <a:latin typeface="Comic Sans MS" panose="030F0702030302020204" pitchFamily="66" charset="0"/>
                  </a:rPr>
                  <a:t>))</a:t>
                </a: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le sens (de </a:t>
                </a:r>
                <a:r>
                  <a:rPr lang="fr-FR" i="1" dirty="0">
                    <a:latin typeface="Comic Sans MS" panose="030F0702030302020204" pitchFamily="66" charset="0"/>
                  </a:rPr>
                  <a:t>A </a:t>
                </a:r>
                <a:r>
                  <a:rPr lang="fr-FR" dirty="0">
                    <a:latin typeface="Comic Sans MS" panose="030F0702030302020204" pitchFamily="66" charset="0"/>
                  </a:rPr>
                  <a:t>vers </a:t>
                </a:r>
                <a:r>
                  <a:rPr lang="fr-FR" i="1" dirty="0">
                    <a:latin typeface="Comic Sans MS" panose="030F0702030302020204" pitchFamily="66" charset="0"/>
                  </a:rPr>
                  <a:t>B</a:t>
                </a:r>
                <a:r>
                  <a:rPr lang="fr-FR" dirty="0">
                    <a:latin typeface="Comic Sans MS" panose="030F0702030302020204" pitchFamily="66" charset="0"/>
                  </a:rPr>
                  <a:t>)</a:t>
                </a: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la longueur </a:t>
                </a:r>
                <a:r>
                  <a:rPr lang="fr-FR" i="1" dirty="0">
                    <a:latin typeface="Comic Sans MS" panose="030F0702030302020204" pitchFamily="66" charset="0"/>
                  </a:rPr>
                  <a:t>AB</a:t>
                </a:r>
                <a:r>
                  <a:rPr lang="fr-FR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fr-FR" i="1" dirty="0">
                    <a:latin typeface="Comic Sans MS" panose="030F0702030302020204" pitchFamily="66" charset="0"/>
                  </a:rPr>
                  <a:t>	A </a:t>
                </a:r>
                <a:r>
                  <a:rPr lang="fr-FR" dirty="0">
                    <a:latin typeface="Comic Sans MS" panose="030F0702030302020204" pitchFamily="66" charset="0"/>
                  </a:rPr>
                  <a:t>est l’</a:t>
                </a:r>
                <a:r>
                  <a:rPr lang="fr-FR" b="1" dirty="0">
                    <a:latin typeface="Comic Sans MS" panose="030F0702030302020204" pitchFamily="66" charset="0"/>
                  </a:rPr>
                  <a:t>origine </a:t>
                </a:r>
                <a:r>
                  <a:rPr lang="fr-FR" dirty="0">
                    <a:latin typeface="Comic Sans MS" panose="030F0702030302020204" pitchFamily="66" charset="0"/>
                  </a:rPr>
                  <a:t>du vecteur et </a:t>
                </a:r>
                <a:r>
                  <a:rPr lang="fr-FR" i="1" dirty="0">
                    <a:latin typeface="Comic Sans MS" panose="030F0702030302020204" pitchFamily="66" charset="0"/>
                  </a:rPr>
                  <a:t>B </a:t>
                </a:r>
                <a:r>
                  <a:rPr lang="fr-FR" dirty="0">
                    <a:latin typeface="Comic Sans MS" panose="030F0702030302020204" pitchFamily="66" charset="0"/>
                  </a:rPr>
                  <a:t>son </a:t>
                </a:r>
                <a:r>
                  <a:rPr lang="fr-FR" b="1" dirty="0">
                    <a:latin typeface="Comic Sans MS" panose="030F0702030302020204" pitchFamily="66" charset="0"/>
                  </a:rPr>
                  <a:t>extrémité</a:t>
                </a:r>
                <a:r>
                  <a:rPr lang="fr-FR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blipFill>
                <a:blip r:embed="rId2"/>
                <a:stretch>
                  <a:fillRect l="-15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5201" y="4436843"/>
            <a:ext cx="2006374" cy="14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54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Exercices</a:t>
            </a:r>
          </a:p>
        </p:txBody>
      </p:sp>
      <p:sp>
        <p:nvSpPr>
          <p:cNvPr id="19" name="Espace réservé du contenu 18"/>
          <p:cNvSpPr>
            <a:spLocks noGrp="1"/>
          </p:cNvSpPr>
          <p:nvPr>
            <p:ph idx="1"/>
          </p:nvPr>
        </p:nvSpPr>
        <p:spPr>
          <a:xfrm>
            <a:off x="1484310" y="2425148"/>
            <a:ext cx="10018713" cy="2345635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6, 9 p 210</a:t>
            </a:r>
          </a:p>
          <a:p>
            <a:pPr marL="0" indent="0">
              <a:buNone/>
            </a:pPr>
            <a:r>
              <a:rPr lang="fr-FR" sz="2800" dirty="0">
                <a:latin typeface="Comic Sans MS" panose="030F0702030302020204" pitchFamily="66" charset="0"/>
              </a:rPr>
              <a:t>10, 11 p 211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Espace réservé du contenu 18"/>
          <p:cNvSpPr txBox="1">
            <a:spLocks/>
          </p:cNvSpPr>
          <p:nvPr/>
        </p:nvSpPr>
        <p:spPr>
          <a:xfrm>
            <a:off x="1484309" y="1749284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endParaRPr lang="fr-FR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4311" y="-3315"/>
            <a:ext cx="10018713" cy="1752599"/>
          </a:xfrm>
        </p:spPr>
        <p:txBody>
          <a:bodyPr/>
          <a:lstStyle/>
          <a:p>
            <a:r>
              <a:rPr lang="fr-FR" dirty="0">
                <a:latin typeface="Comic Sans MS" panose="030F0702030302020204" pitchFamily="66" charset="0"/>
              </a:rPr>
              <a:t>I – Notion de vecteurs</a:t>
            </a:r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Espace réservé du contenu 18"/>
          <p:cNvSpPr txBox="1">
            <a:spLocks/>
          </p:cNvSpPr>
          <p:nvPr/>
        </p:nvSpPr>
        <p:spPr>
          <a:xfrm>
            <a:off x="1484309" y="1364969"/>
            <a:ext cx="10018713" cy="88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fr-FR" sz="32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3. Vecteurs égaux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Espace réservé du contenu 18"/>
              <p:cNvSpPr>
                <a:spLocks noGrp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ln>
                <a:noFill/>
              </a:ln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dirty="0">
                    <a:solidFill>
                      <a:schemeClr val="accent1">
                        <a:lumMod val="75000"/>
                      </a:schemeClr>
                    </a:solidFill>
                    <a:latin typeface="Comic Sans MS" panose="030F0702030302020204" pitchFamily="66" charset="0"/>
                  </a:rPr>
                  <a:t>a) Définition</a:t>
                </a: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Deux vecteurs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et</a:t>
                </a:r>
                <a:r>
                  <a:rPr lang="fr-FR" dirty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sont égaux si la </a:t>
                </a:r>
                <a:r>
                  <a:rPr lang="fr-FR" b="1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translation</a:t>
                </a:r>
                <a:r>
                  <a:rPr lang="fr-FR" dirty="0">
                    <a:solidFill>
                      <a:srgbClr val="0070C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fr-FR" dirty="0">
                    <a:latin typeface="Comic Sans MS" panose="030F0702030302020204" pitchFamily="66" charset="0"/>
                  </a:rPr>
                  <a:t>qui transforme</a:t>
                </a:r>
                <a14:m>
                  <m:oMath xmlns:m="http://schemas.openxmlformats.org/officeDocument/2006/math">
                    <m:r>
                      <a:rPr lang="fr-FR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en </a:t>
                </a:r>
                <a14:m>
                  <m:oMath xmlns:m="http://schemas.openxmlformats.org/officeDocument/2006/math">
                    <m:r>
                      <a:rPr lang="fr-FR" b="1" i="1" dirty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transforme aussi </a:t>
                </a:r>
                <a14:m>
                  <m:oMath xmlns:m="http://schemas.openxmlformats.org/officeDocument/2006/math">
                    <m:r>
                      <a:rPr lang="fr-FR" b="1" i="1" dirty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en </a:t>
                </a:r>
                <a14:m>
                  <m:oMath xmlns:m="http://schemas.openxmlformats.org/officeDocument/2006/math">
                    <m:r>
                      <a:rPr lang="fr-FR" b="1" i="1" dirty="0">
                        <a:latin typeface="Cambria Math" panose="02040503050406030204" pitchFamily="18" charset="0"/>
                      </a:rPr>
                      <m:t>𝑫</m:t>
                    </m:r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fr-FR" dirty="0">
                    <a:latin typeface="Comic Sans MS" panose="030F0702030302020204" pitchFamily="66" charset="0"/>
                  </a:rPr>
                  <a:t>   On note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dirty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endParaRPr lang="fr-FR" u="sng" dirty="0">
                  <a:latin typeface="Comic Sans MS" panose="030F0702030302020204" pitchFamily="66" charset="0"/>
                </a:endParaRPr>
              </a:p>
              <a:p>
                <a:r>
                  <a:rPr lang="fr-FR" dirty="0">
                    <a:latin typeface="Comic Sans MS" panose="030F0702030302020204" pitchFamily="66" charset="0"/>
                  </a:rPr>
                  <a:t>Deux vecteurs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et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</m:e>
                    </m:acc>
                  </m:oMath>
                </a14:m>
                <a:r>
                  <a:rPr lang="fr-FR" dirty="0">
                    <a:latin typeface="Comic Sans MS" panose="030F0702030302020204" pitchFamily="66" charset="0"/>
                  </a:rPr>
                  <a:t> sont égaux s’ils ont:</a:t>
                </a:r>
                <a:endParaRPr lang="fr-FR" u="sng" dirty="0">
                  <a:latin typeface="Comic Sans MS" panose="030F0702030302020204" pitchFamily="66" charset="0"/>
                </a:endParaRPr>
              </a:p>
              <a:p>
                <a:pPr lvl="1"/>
                <a:r>
                  <a:rPr lang="fr-FR" dirty="0">
                    <a:latin typeface="Comic Sans MS" panose="030F0702030302020204" pitchFamily="66" charset="0"/>
                  </a:rPr>
                  <a:t>même direction</a:t>
                </a:r>
                <a:endParaRPr lang="fr-FR" sz="2200" u="sng" dirty="0">
                  <a:latin typeface="Comic Sans MS" panose="030F0702030302020204" pitchFamily="66" charset="0"/>
                </a:endParaRPr>
              </a:p>
              <a:p>
                <a:pPr lvl="1"/>
                <a:r>
                  <a:rPr lang="fr-FR" dirty="0">
                    <a:latin typeface="Comic Sans MS" panose="030F0702030302020204" pitchFamily="66" charset="0"/>
                  </a:rPr>
                  <a:t>même sens</a:t>
                </a:r>
                <a:endParaRPr lang="fr-FR" sz="2200" u="sng" dirty="0">
                  <a:latin typeface="Comic Sans MS" panose="030F0702030302020204" pitchFamily="66" charset="0"/>
                </a:endParaRPr>
              </a:p>
              <a:p>
                <a:pPr lvl="1"/>
                <a:r>
                  <a:rPr lang="fr-FR" dirty="0">
                    <a:latin typeface="Comic Sans MS" panose="030F0702030302020204" pitchFamily="66" charset="0"/>
                  </a:rPr>
                  <a:t>même longueur</a:t>
                </a:r>
              </a:p>
            </p:txBody>
          </p:sp>
        </mc:Choice>
        <mc:Fallback xmlns="">
          <p:sp>
            <p:nvSpPr>
              <p:cNvPr id="8" name="Espace réservé du contenu 1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84309" y="2087212"/>
                <a:ext cx="10018713" cy="4366593"/>
              </a:xfrm>
              <a:blipFill>
                <a:blip r:embed="rId2"/>
                <a:stretch>
                  <a:fillRect l="-152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5"/>
              <p:cNvSpPr txBox="1"/>
              <p:nvPr/>
            </p:nvSpPr>
            <p:spPr>
              <a:xfrm>
                <a:off x="9203999" y="4366951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14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3999" y="4366951"/>
                <a:ext cx="427026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e 5"/>
          <p:cNvGrpSpPr/>
          <p:nvPr/>
        </p:nvGrpSpPr>
        <p:grpSpPr>
          <a:xfrm>
            <a:off x="8366588" y="3241611"/>
            <a:ext cx="1940518" cy="983099"/>
            <a:chOff x="8366588" y="3241611"/>
            <a:chExt cx="1940518" cy="983099"/>
          </a:xfrm>
        </p:grpSpPr>
        <p:sp>
          <p:nvSpPr>
            <p:cNvPr id="10" name="Plus 9"/>
            <p:cNvSpPr/>
            <p:nvPr/>
          </p:nvSpPr>
          <p:spPr>
            <a:xfrm>
              <a:off x="8366588" y="3466838"/>
              <a:ext cx="286603" cy="286603"/>
            </a:xfrm>
            <a:prstGeom prst="mathPlus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5" name="Groupe 4"/>
            <p:cNvGrpSpPr/>
            <p:nvPr/>
          </p:nvGrpSpPr>
          <p:grpSpPr>
            <a:xfrm>
              <a:off x="8485615" y="3241611"/>
              <a:ext cx="1821491" cy="983099"/>
              <a:chOff x="8485615" y="3241611"/>
              <a:chExt cx="1821491" cy="983099"/>
            </a:xfrm>
          </p:grpSpPr>
          <p:sp>
            <p:nvSpPr>
              <p:cNvPr id="9" name="Plus 8"/>
              <p:cNvSpPr/>
              <p:nvPr/>
            </p:nvSpPr>
            <p:spPr>
              <a:xfrm>
                <a:off x="9805452" y="3938107"/>
                <a:ext cx="286603" cy="286603"/>
              </a:xfrm>
              <a:prstGeom prst="mathPlus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11" name="Straight Arrow Connector 13"/>
              <p:cNvCxnSpPr/>
              <p:nvPr/>
            </p:nvCxnSpPr>
            <p:spPr>
              <a:xfrm>
                <a:off x="8519077" y="3610630"/>
                <a:ext cx="1438275" cy="476251"/>
              </a:xfrm>
              <a:prstGeom prst="straightConnector1">
                <a:avLst/>
              </a:prstGeom>
              <a:ln w="57150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8"/>
                  <p:cNvSpPr txBox="1"/>
                  <p:nvPr/>
                </p:nvSpPr>
                <p:spPr>
                  <a:xfrm>
                    <a:off x="8485615" y="3241611"/>
                    <a:ext cx="427026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sz="2000" b="1" i="1" dirty="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fr-FR" sz="2000" b="1" dirty="0"/>
                  </a:p>
                </p:txBody>
              </p:sp>
            </mc:Choice>
            <mc:Fallback xmlns="">
              <p:sp>
                <p:nvSpPr>
                  <p:cNvPr id="12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85615" y="3241611"/>
                    <a:ext cx="427026" cy="400110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9"/>
                  <p:cNvSpPr txBox="1"/>
                  <p:nvPr/>
                </p:nvSpPr>
                <p:spPr>
                  <a:xfrm>
                    <a:off x="9880080" y="3636300"/>
                    <a:ext cx="427026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fr-FR" sz="2000" b="1" i="1" dirty="0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oMath>
                      </m:oMathPara>
                    </a14:m>
                    <a:endParaRPr lang="fr-FR" sz="2000" b="1" dirty="0"/>
                  </a:p>
                </p:txBody>
              </p:sp>
            </mc:Choice>
            <mc:Fallback xmlns="">
              <p:sp>
                <p:nvSpPr>
                  <p:cNvPr id="13" name="TextBox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880080" y="3636300"/>
                    <a:ext cx="427026" cy="400110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TextBox 31"/>
                  <p:cNvSpPr txBox="1"/>
                  <p:nvPr/>
                </p:nvSpPr>
                <p:spPr>
                  <a:xfrm>
                    <a:off x="9114727" y="3292069"/>
                    <a:ext cx="427026" cy="43839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fr-FR" sz="2000" b="1" i="1" dirty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1" i="1" dirty="0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𝑨𝑩</m:t>
                              </m:r>
                            </m:e>
                          </m:acc>
                        </m:oMath>
                      </m:oMathPara>
                    </a14:m>
                    <a:endParaRPr lang="fr-FR" sz="2000" b="1" dirty="0"/>
                  </a:p>
                </p:txBody>
              </p:sp>
            </mc:Choice>
            <mc:Fallback xmlns="">
              <p:sp>
                <p:nvSpPr>
                  <p:cNvPr id="15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114727" y="3292069"/>
                    <a:ext cx="427026" cy="438390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r="-25714"/>
                    </a:stretch>
                  </a:blipFill>
                </p:spPr>
                <p:txBody>
                  <a:bodyPr/>
                  <a:lstStyle/>
                  <a:p>
                    <a:r>
                      <a:rPr lang="fr-F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17" name="Plus 16"/>
          <p:cNvSpPr/>
          <p:nvPr/>
        </p:nvSpPr>
        <p:spPr>
          <a:xfrm>
            <a:off x="9035375" y="4636523"/>
            <a:ext cx="286603" cy="286603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Plus 17"/>
          <p:cNvSpPr/>
          <p:nvPr/>
        </p:nvSpPr>
        <p:spPr>
          <a:xfrm>
            <a:off x="10487576" y="5131693"/>
            <a:ext cx="286603" cy="286603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Straight Arrow Connector 23"/>
          <p:cNvCxnSpPr/>
          <p:nvPr/>
        </p:nvCxnSpPr>
        <p:spPr>
          <a:xfrm>
            <a:off x="9192603" y="4798253"/>
            <a:ext cx="1438275" cy="476251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33"/>
              <p:cNvSpPr txBox="1"/>
              <p:nvPr/>
            </p:nvSpPr>
            <p:spPr>
              <a:xfrm>
                <a:off x="9704115" y="4579058"/>
                <a:ext cx="427026" cy="4383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𝑪𝑫</m:t>
                          </m:r>
                        </m:e>
                      </m:acc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0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04115" y="4579058"/>
                <a:ext cx="427026" cy="438390"/>
              </a:xfrm>
              <a:prstGeom prst="rect">
                <a:avLst/>
              </a:prstGeom>
              <a:blipFill>
                <a:blip r:embed="rId7"/>
                <a:stretch>
                  <a:fillRect r="-2428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6"/>
              <p:cNvSpPr txBox="1"/>
              <p:nvPr/>
            </p:nvSpPr>
            <p:spPr>
              <a:xfrm>
                <a:off x="10524830" y="4803464"/>
                <a:ext cx="4270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dirty="0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1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4830" y="4803464"/>
                <a:ext cx="427026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55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18" grpId="0" animBg="1"/>
      <p:bldP spid="20" grpId="0"/>
      <p:bldP spid="2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1364</TotalTime>
  <Words>351</Words>
  <Application>Microsoft Office PowerPoint</Application>
  <PresentationFormat>Grand écran</PresentationFormat>
  <Paragraphs>118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Comic Sans MS</vt:lpstr>
      <vt:lpstr>Corbel</vt:lpstr>
      <vt:lpstr>Parallaxe</vt:lpstr>
      <vt:lpstr>Chapitre 2 :  Vecteurs (1)</vt:lpstr>
      <vt:lpstr>Introduction aux vecteurs</vt:lpstr>
      <vt:lpstr>Introduction aux vecteurs</vt:lpstr>
      <vt:lpstr>Introduction aux vecteurs</vt:lpstr>
      <vt:lpstr>Introduction aux vecteurs</vt:lpstr>
      <vt:lpstr>I – Notion de vecteur</vt:lpstr>
      <vt:lpstr>I – Notion de vecteurs</vt:lpstr>
      <vt:lpstr>Exercices</vt:lpstr>
      <vt:lpstr>I – Notion de vecteurs</vt:lpstr>
      <vt:lpstr>I – Notion de vecteurs</vt:lpstr>
      <vt:lpstr>I – Notion de vecteurs</vt:lpstr>
      <vt:lpstr>I – Notion de vecteurs</vt:lpstr>
      <vt:lpstr>Exercices</vt:lpstr>
      <vt:lpstr>II – Coordonnées de vecteur</vt:lpstr>
      <vt:lpstr>II – Coordonnées de vecteur</vt:lpstr>
      <vt:lpstr>II – Coordonnées de vecteur</vt:lpstr>
      <vt:lpstr>II – Coordonnées de vecteur</vt:lpstr>
      <vt:lpstr>Exercices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 :  Géométrie plane</dc:title>
  <dc:creator>Megane Felt</dc:creator>
  <cp:lastModifiedBy>Megane Felt</cp:lastModifiedBy>
  <cp:revision>55</cp:revision>
  <dcterms:created xsi:type="dcterms:W3CDTF">2016-09-03T15:57:04Z</dcterms:created>
  <dcterms:modified xsi:type="dcterms:W3CDTF">2016-09-26T18:00:54Z</dcterms:modified>
</cp:coreProperties>
</file>