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368" r:id="rId4"/>
    <p:sldId id="359" r:id="rId5"/>
    <p:sldId id="369" r:id="rId6"/>
    <p:sldId id="352" r:id="rId7"/>
    <p:sldId id="370" r:id="rId8"/>
    <p:sldId id="365" r:id="rId9"/>
    <p:sldId id="367" r:id="rId10"/>
    <p:sldId id="371" r:id="rId11"/>
    <p:sldId id="372" r:id="rId12"/>
    <p:sldId id="373" r:id="rId13"/>
    <p:sldId id="374" r:id="rId14"/>
    <p:sldId id="375" r:id="rId15"/>
    <p:sldId id="3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7-06-01T21:41:08.387"/>
    </inkml:context>
    <inkml:brush xml:id="br0">
      <inkml:brushProperty name="width" value="0.05" units="cm"/>
      <inkml:brushProperty name="height" value="0.05" units="cm"/>
      <inkml:brushProperty name="color" value="#7030A0"/>
      <inkml:brushProperty name="fitToCurve" value="1"/>
    </inkml:brush>
  </inkml:definitions>
  <inkml:traceGroup>
    <inkml:annotationXML>
      <emma:emma xmlns:emma="http://www.w3.org/2003/04/emma" version="1.0">
        <emma:interpretation id="{162B389C-93E4-4A1D-8777-B36A2DD5874C}" emma:medium="tactile" emma:mode="ink">
          <msink:context xmlns:msink="http://schemas.microsoft.com/ink/2010/main" type="inkDrawing" rotatedBoundingBox="26581,10360 27845,10881 27717,11190 26453,10669" shapeName="Other"/>
        </emma:interpretation>
      </emma:emma>
    </inkml:annotationXML>
    <inkml:trace contextRef="#ctx0" brushRef="#br0">0 74 0,'0'-37'312,"37"37"-296,-1 0 31,1 0-32,0 0 63,-37-37-46,37 37-1,0 0 31,-1 0 1,1 0 15,0 0 0,0 0-15,0 0-32,0 0 16,-1 0 15,1 0 16,0 0-46,0 0 77,0 0-31,-1 0 0,1 0-31,-37 37-31,37-37 62,-37 37-62,37-37 77,-37 37-46,37-37 16,-1 0-16,-36 37-1,37-37 1,0 0 31,-37 37-46,0-1 15,37-36-32,0 0 16,-37 37-15,37-37 47,-37 37 30,36-37-77,1 0 93,-37 37-77,0 0 46,37-37-63,0 0 48,-37 36-16,0 1 62,37-37-62,-37 37 0,0 0-32,0 0 79,36-37 16,-36 36 46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06/06/2017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6.png"/><Relationship Id="rId7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6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Chapitre 14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Trigonométrie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947" y="1524248"/>
            <a:ext cx="4703499" cy="4773009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37" y="2160106"/>
            <a:ext cx="6068776" cy="1656548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145" y="3787752"/>
            <a:ext cx="6041130" cy="68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07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Questions flash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26692" y="1955417"/>
            <a:ext cx="6775362" cy="2966373"/>
          </a:xfrm>
        </p:spPr>
        <p:txBody>
          <a:bodyPr/>
          <a:lstStyle/>
          <a:p>
            <a:r>
              <a:rPr lang="fr-FR" sz="2800" dirty="0">
                <a:latin typeface="Comic Sans MS" panose="030F0702030302020204" pitchFamily="66" charset="0"/>
              </a:rPr>
              <a:t>Question 1 :</a:t>
            </a:r>
          </a:p>
          <a:p>
            <a:pPr marL="0" indent="0">
              <a:buNone/>
            </a:pPr>
            <a:br>
              <a:rPr lang="fr-FR" sz="2800" dirty="0">
                <a:latin typeface="Comic Sans MS" panose="030F0702030302020204" pitchFamily="66" charset="0"/>
              </a:rPr>
            </a:br>
            <a:r>
              <a:rPr lang="fr-FR" sz="2400" dirty="0">
                <a:latin typeface="Comic Sans MS" panose="030F0702030302020204" pitchFamily="66" charset="0"/>
              </a:rPr>
              <a:t>De quelle couleur est un point du cercle </a:t>
            </a:r>
            <a:br>
              <a:rPr lang="fr-FR" sz="2400" dirty="0">
                <a:latin typeface="Comic Sans MS" panose="030F0702030302020204" pitchFamily="66" charset="0"/>
              </a:rPr>
            </a:br>
            <a:r>
              <a:rPr lang="fr-FR" sz="2400" dirty="0">
                <a:latin typeface="Comic Sans MS" panose="030F0702030302020204" pitchFamily="66" charset="0"/>
              </a:rPr>
              <a:t>ayant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abscisse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positive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et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ordonnée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négative</a:t>
            </a:r>
            <a:r>
              <a:rPr lang="fr-FR" sz="2400" dirty="0">
                <a:latin typeface="Comic Sans MS" panose="030F0702030302020204" pitchFamily="66" charset="0"/>
              </a:rPr>
              <a:t> ?   </a:t>
            </a:r>
            <a:endParaRPr lang="fr-FR" sz="1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4179612"/>
                  </p:ext>
                </p:extLst>
              </p:nvPr>
            </p:nvGraphicFramePr>
            <p:xfrm>
              <a:off x="1460545" y="4921790"/>
              <a:ext cx="8857396" cy="9144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𝒓𝒐𝒖𝒈𝒆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𝒗𝒆𝒓𝒕𝒆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𝒃𝒍𝒆𝒖𝒆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𝒋𝒂𝒖𝒏𝒆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4179612"/>
                  </p:ext>
                </p:extLst>
              </p:nvPr>
            </p:nvGraphicFramePr>
            <p:xfrm>
              <a:off x="1460545" y="4921790"/>
              <a:ext cx="8857396" cy="9144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75" t="-112000" r="-300000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551" t="-112000" r="-200826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12000" r="-100275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826" t="-112000" r="-551" b="-17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054" y="1388472"/>
            <a:ext cx="3259825" cy="332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73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Questions flash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26692" y="1955417"/>
                <a:ext cx="6775362" cy="2868374"/>
              </a:xfrm>
            </p:spPr>
            <p:txBody>
              <a:bodyPr/>
              <a:lstStyle/>
              <a:p>
                <a:r>
                  <a:rPr lang="fr-FR" sz="2800" dirty="0">
                    <a:latin typeface="Comic Sans MS" panose="030F0702030302020204" pitchFamily="66" charset="0"/>
                  </a:rPr>
                  <a:t>Question 2 :</a:t>
                </a:r>
              </a:p>
              <a:p>
                <a:pPr marL="0" indent="0">
                  <a:buNone/>
                </a:pPr>
                <a:br>
                  <a:rPr lang="fr-FR" sz="2800" dirty="0">
                    <a:latin typeface="Comic Sans MS" panose="030F0702030302020204" pitchFamily="66" charset="0"/>
                  </a:rPr>
                </a:br>
                <a:r>
                  <a:rPr lang="fr-FR" dirty="0">
                    <a:latin typeface="Comic Sans MS" panose="030F0702030302020204" pitchFamily="66" charset="0"/>
                  </a:rPr>
                  <a:t>De quelle couleur est le point associé </a:t>
                </a:r>
                <a:br>
                  <a:rPr lang="fr-FR" dirty="0">
                    <a:latin typeface="Comic Sans MS" panose="030F0702030302020204" pitchFamily="66" charset="0"/>
                  </a:rPr>
                </a:br>
                <a:r>
                  <a:rPr lang="fr-FR" dirty="0">
                    <a:latin typeface="Comic Sans MS" panose="030F0702030302020204" pitchFamily="66" charset="0"/>
                  </a:rPr>
                  <a:t>au nombre réel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?</a:t>
                </a:r>
                <a:endParaRPr lang="fr-FR" sz="1600" b="1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6692" y="1955417"/>
                <a:ext cx="6775362" cy="2868374"/>
              </a:xfrm>
              <a:blipFill>
                <a:blip r:embed="rId2"/>
                <a:stretch>
                  <a:fillRect l="-29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60545" y="4921790"/>
              <a:ext cx="8857396" cy="9144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𝒓𝒐𝒖𝒈𝒆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𝒗𝒆𝒓𝒕𝒆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𝒃𝒍𝒆𝒖𝒆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𝒋𝒂𝒖𝒏𝒆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60545" y="4921790"/>
              <a:ext cx="8857396" cy="9144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5" t="-112000" r="-300000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51" t="-112000" r="-200826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12000" r="-100275" b="-1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826" t="-112000" r="-551" b="-17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2054" y="1388472"/>
            <a:ext cx="3259825" cy="332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45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Questions flash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26692" y="1955417"/>
            <a:ext cx="6531847" cy="2761201"/>
          </a:xfrm>
        </p:spPr>
        <p:txBody>
          <a:bodyPr/>
          <a:lstStyle/>
          <a:p>
            <a:r>
              <a:rPr lang="fr-FR" sz="2800" dirty="0">
                <a:latin typeface="Comic Sans MS" panose="030F0702030302020204" pitchFamily="66" charset="0"/>
              </a:rPr>
              <a:t>Question 3 :</a:t>
            </a:r>
          </a:p>
          <a:p>
            <a:pPr marL="0" indent="0">
              <a:buNone/>
            </a:pPr>
            <a:br>
              <a:rPr lang="fr-FR" sz="2800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Lequel de ces points a la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plus grande abscisse </a:t>
            </a:r>
            <a:r>
              <a:rPr lang="fr-FR" dirty="0">
                <a:latin typeface="Comic Sans MS" panose="030F0702030302020204" pitchFamily="66" charset="0"/>
              </a:rPr>
              <a:t>?</a:t>
            </a:r>
            <a:endParaRPr lang="fr-FR" sz="1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054" y="1347945"/>
            <a:ext cx="3319616" cy="33686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1360102"/>
                  </p:ext>
                </p:extLst>
              </p:nvPr>
            </p:nvGraphicFramePr>
            <p:xfrm>
              <a:off x="1737248" y="4832104"/>
              <a:ext cx="8857396" cy="123577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1360102"/>
                  </p:ext>
                </p:extLst>
              </p:nvPr>
            </p:nvGraphicFramePr>
            <p:xfrm>
              <a:off x="1737248" y="4832104"/>
              <a:ext cx="8857396" cy="123577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7857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5" t="-63566" r="-300275" b="-15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51" t="-63566" r="-201102" b="-15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63566" r="-100549" b="-15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826" t="-63566" r="-826" b="-15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14490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Questions flash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326692" y="1955417"/>
            <a:ext cx="6531847" cy="2761201"/>
          </a:xfrm>
        </p:spPr>
        <p:txBody>
          <a:bodyPr/>
          <a:lstStyle/>
          <a:p>
            <a:r>
              <a:rPr lang="fr-FR" sz="2800" dirty="0">
                <a:latin typeface="Comic Sans MS" panose="030F0702030302020204" pitchFamily="66" charset="0"/>
              </a:rPr>
              <a:t>Question 4 :</a:t>
            </a:r>
          </a:p>
          <a:p>
            <a:pPr marL="0" indent="0">
              <a:buNone/>
            </a:pPr>
            <a:br>
              <a:rPr lang="fr-FR" sz="2800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Lequel de ces points a la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plus petite ordonnée</a:t>
            </a:r>
            <a:r>
              <a:rPr lang="fr-FR" dirty="0">
                <a:latin typeface="Comic Sans MS" panose="030F0702030302020204" pitchFamily="66" charset="0"/>
              </a:rPr>
              <a:t> ?</a:t>
            </a:r>
            <a:endParaRPr lang="fr-FR" sz="16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054" y="1347945"/>
            <a:ext cx="3319616" cy="33686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248" y="4832104"/>
              <a:ext cx="8857396" cy="124320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248" y="4832104"/>
              <a:ext cx="8857396" cy="124320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8600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5" t="-63077" r="-300275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51" t="-63077" r="-201102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63077" r="-100549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826" t="-63077" r="-826" b="-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59869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Questions flash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26692" y="1955417"/>
                <a:ext cx="6531847" cy="2404548"/>
              </a:xfrm>
            </p:spPr>
            <p:txBody>
              <a:bodyPr/>
              <a:lstStyle/>
              <a:p>
                <a:r>
                  <a:rPr lang="fr-FR" sz="2800" dirty="0">
                    <a:latin typeface="Comic Sans MS" panose="030F0702030302020204" pitchFamily="66" charset="0"/>
                  </a:rPr>
                  <a:t>Question 5 :</a:t>
                </a:r>
              </a:p>
              <a:p>
                <a:pPr marL="0" indent="0">
                  <a:buNone/>
                </a:pPr>
                <a:br>
                  <a:rPr lang="fr-FR" sz="2800" dirty="0">
                    <a:latin typeface="Comic Sans MS" panose="030F0702030302020204" pitchFamily="66" charset="0"/>
                  </a:rPr>
                </a:br>
                <a14:m>
                  <m:oMath xmlns:m="http://schemas.openxmlformats.org/officeDocument/2006/math">
                    <m:r>
                      <a:rPr lang="fr-FR" b="1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fr-FR" b="1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est un réel tel que </a:t>
                </a:r>
                <a14:m>
                  <m:oMath xmlns:m="http://schemas.openxmlformats.org/officeDocument/2006/math"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r>
                      <a:rPr lang="fr-FR" b="1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alors…</a:t>
                </a: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26692" y="1955417"/>
                <a:ext cx="6531847" cy="2404548"/>
              </a:xfrm>
              <a:blipFill>
                <a:blip r:embed="rId2"/>
                <a:stretch>
                  <a:fillRect l="-30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054" y="1347945"/>
            <a:ext cx="3319616" cy="33686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248" y="4832104"/>
              <a:ext cx="8857396" cy="1316927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d>
                                  <m:d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</m:d>
                                <m:r>
                                  <a:rPr lang="en-US" sz="24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d>
                                  <m:dPr>
                                    <m:ctrlP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</m:d>
                                <m:r>
                                  <a:rPr lang="en-US" sz="2400" b="1" i="1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1" i="1" dirty="0" smtClean="0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1" i="1" dirty="0" smtClean="0">
                                            <a:solidFill>
                                              <a:srgbClr val="00B05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𝒔𝒊𝒏</m:t>
                                </m:r>
                                <m:d>
                                  <m:dPr>
                                    <m:ctrlPr>
                                      <a:rPr lang="en-US" sz="2400" b="1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𝜶</m:t>
                                    </m:r>
                                  </m:e>
                                </m:d>
                                <m:r>
                                  <a:rPr lang="en-US" sz="2400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1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1" i="1" dirty="0" smtClean="0">
                                            <a:solidFill>
                                              <a:srgbClr val="0070C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1" i="1" dirty="0" smtClean="0">
                                            <a:solidFill>
                                              <a:srgbClr val="0070C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2400" b="1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b="1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1" i="0" noProof="0" dirty="0">
                              <a:solidFill>
                                <a:srgbClr val="FFC000"/>
                              </a:solidFill>
                              <a:latin typeface="+mj-lt"/>
                            </a:rPr>
                            <a:t>Aucune de ces propositions</a:t>
                          </a:r>
                          <a:endParaRPr lang="fr-FR" sz="2400" b="1" noProof="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248" y="4832104"/>
              <a:ext cx="8857396" cy="1316927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2143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1434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/>
                            <a:t>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5972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75" t="-57746" r="-300275" b="-3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551" t="-57746" r="-201102" b="-3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 t="-57746" r="-100549" b="-3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b="1" i="0" noProof="0" dirty="0">
                              <a:solidFill>
                                <a:srgbClr val="FFC000"/>
                              </a:solidFill>
                              <a:latin typeface="+mj-lt"/>
                            </a:rPr>
                            <a:t>Aucune de ces propositions</a:t>
                          </a:r>
                          <a:endParaRPr lang="fr-FR" sz="2400" b="1" noProof="0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01952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Activité 3 p 157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273" y="1960700"/>
            <a:ext cx="10926001" cy="446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Enroulement de la droite numérique sur le cercle trigonométrique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84304" y="1747339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Le cercle trigonométrique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36252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Définitions 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4303" y="3138722"/>
            <a:ext cx="6321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Sur un cercle, on appelle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sens direct </a:t>
            </a:r>
            <a:r>
              <a:rPr lang="fr-FR" sz="2400" dirty="0">
                <a:latin typeface="Comic Sans MS" panose="030F0702030302020204" pitchFamily="66" charset="0"/>
              </a:rPr>
              <a:t>ou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sens trigonométrique</a:t>
            </a:r>
            <a:r>
              <a:rPr lang="fr-FR" sz="2400" dirty="0">
                <a:latin typeface="Comic Sans MS" panose="030F0702030302020204" pitchFamily="66" charset="0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sens contraire </a:t>
            </a:r>
            <a:r>
              <a:rPr lang="fr-FR" sz="2400" dirty="0">
                <a:latin typeface="Comic Sans MS" panose="030F0702030302020204" pitchFamily="66" charset="0"/>
              </a:rPr>
              <a:t>des aiguilles d’une montre.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4303" y="4397755"/>
            <a:ext cx="64537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Dans un repère orthonormé (O ; I ; J), on appelle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cercle trigonométrique</a:t>
            </a:r>
            <a:r>
              <a:rPr lang="fr-FR" sz="2400" dirty="0">
                <a:latin typeface="Comic Sans MS" panose="030F0702030302020204" pitchFamily="66" charset="0"/>
              </a:rPr>
              <a:t> le cercle de centre O et de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rayon 1</a:t>
            </a:r>
            <a:r>
              <a:rPr lang="fr-FR" sz="2400" dirty="0">
                <a:latin typeface="Comic Sans MS" panose="030F0702030302020204" pitchFamily="66" charset="0"/>
              </a:rPr>
              <a:t> orienté dans 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sens direct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052" y="2039726"/>
            <a:ext cx="385762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475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build="p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Enroulement de la droite numérique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84309" y="1616559"/>
            <a:ext cx="9520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Visualisation sur </a:t>
            </a:r>
            <a:r>
              <a:rPr lang="fr-FR" sz="2400" b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Géogebra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4309" y="2436358"/>
            <a:ext cx="5685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Dans le repère (O;I;J) on trace la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tangente</a:t>
            </a:r>
            <a:r>
              <a:rPr lang="fr-FR" sz="2400" dirty="0">
                <a:latin typeface="Comic Sans MS" panose="030F0702030302020204" pitchFamily="66" charset="0"/>
              </a:rPr>
              <a:t> au cercle trigonométrique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en I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84309" y="3674523"/>
            <a:ext cx="5685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place le point A(1;1). On peut ainsi munir cette droite du repère (I;A)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3971" y="1846291"/>
            <a:ext cx="4169051" cy="462385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484309" y="4874852"/>
            <a:ext cx="5685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imagine alors que la droite « 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s’enroule</a:t>
            </a:r>
            <a:r>
              <a:rPr lang="fr-FR" sz="2400" dirty="0">
                <a:latin typeface="Comic Sans MS" panose="030F0702030302020204" pitchFamily="66" charset="0"/>
              </a:rPr>
              <a:t> » sur le cercle trigonométrique</a:t>
            </a:r>
          </a:p>
        </p:txBody>
      </p:sp>
    </p:spTree>
    <p:extLst>
      <p:ext uri="{BB962C8B-B14F-4D97-AF65-F5344CB8AC3E}">
        <p14:creationId xmlns:p14="http://schemas.microsoft.com/office/powerpoint/2010/main" val="4208414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Enroulement de la droite numérique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4308" y="2237576"/>
            <a:ext cx="5685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A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chaque point de la droite</a:t>
            </a:r>
            <a:r>
              <a:rPr lang="fr-FR" sz="2400" dirty="0">
                <a:latin typeface="Comic Sans MS" panose="030F0702030302020204" pitchFamily="66" charset="0"/>
              </a:rPr>
              <a:t>, on associe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un point et un seul, du cercle</a:t>
            </a:r>
            <a:r>
              <a:rPr lang="fr-FR" sz="2400" dirty="0">
                <a:latin typeface="Comic Sans MS" panose="030F0702030302020204" pitchFamily="66" charset="0"/>
              </a:rPr>
              <a:t>. (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fr-FR" sz="2400" dirty="0">
                <a:latin typeface="Comic Sans MS" panose="030F0702030302020204" pitchFamily="66" charset="0"/>
              </a:rPr>
              <a:t> avec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M</a:t>
            </a:r>
            <a:r>
              <a:rPr lang="fr-FR" sz="2400" dirty="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84309" y="3581759"/>
            <a:ext cx="5685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chaque point du cercle</a:t>
            </a:r>
            <a:r>
              <a:rPr lang="fr-FR" sz="2400" dirty="0">
                <a:latin typeface="Comic Sans MS" panose="030F0702030302020204" pitchFamily="66" charset="0"/>
              </a:rPr>
              <a:t>, on peut associer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une infinité de points de la droite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3971" y="1846291"/>
            <a:ext cx="4169051" cy="462385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815548" y="4874852"/>
            <a:ext cx="5353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Tous les points de (IA)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distants d’une longueur de 2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π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se retrouvent au même endroit sur le cercle.</a:t>
            </a:r>
          </a:p>
        </p:txBody>
      </p:sp>
    </p:spTree>
    <p:extLst>
      <p:ext uri="{BB962C8B-B14F-4D97-AF65-F5344CB8AC3E}">
        <p14:creationId xmlns:p14="http://schemas.microsoft.com/office/powerpoint/2010/main" val="1525546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Sinus et cosinus d’un nombre réel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484302" y="1611850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84308" y="2540362"/>
            <a:ext cx="54710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Soit (O;I;J) un repère du plan, et C le cercle trigonométrique de centre 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84302" y="3811790"/>
                <a:ext cx="57196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M est un point de C associé à un réel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2" y="3811790"/>
                <a:ext cx="5719687" cy="461665"/>
              </a:xfrm>
              <a:prstGeom prst="rect">
                <a:avLst/>
              </a:prstGeom>
              <a:blipFill>
                <a:blip r:embed="rId2"/>
                <a:stretch>
                  <a:fillRect l="-1597" t="-10526" r="-1597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439" y="1595362"/>
            <a:ext cx="4822121" cy="4923183"/>
          </a:xfrm>
          <a:prstGeom prst="rect">
            <a:avLst/>
          </a:prstGeom>
        </p:spPr>
      </p:pic>
      <p:sp>
        <p:nvSpPr>
          <p:cNvPr id="10" name="Cross 7"/>
          <p:cNvSpPr/>
          <p:nvPr/>
        </p:nvSpPr>
        <p:spPr>
          <a:xfrm>
            <a:off x="8051086" y="2680714"/>
            <a:ext cx="148902" cy="160818"/>
          </a:xfrm>
          <a:prstGeom prst="plus">
            <a:avLst>
              <a:gd name="adj" fmla="val 46659"/>
            </a:avLst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7687634" y="2316546"/>
                <a:ext cx="4232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7634" y="2316546"/>
                <a:ext cx="423228" cy="461665"/>
              </a:xfrm>
              <a:prstGeom prst="rect">
                <a:avLst/>
              </a:prstGeom>
              <a:blipFill>
                <a:blip r:embed="rId4"/>
                <a:stretch>
                  <a:fillRect l="-2857" r="-1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12"/>
          <p:cNvCxnSpPr/>
          <p:nvPr/>
        </p:nvCxnSpPr>
        <p:spPr>
          <a:xfrm>
            <a:off x="8125537" y="2833914"/>
            <a:ext cx="0" cy="117545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8125537" y="2780262"/>
            <a:ext cx="1624688" cy="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7825082" y="4064416"/>
                <a:ext cx="7498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082" y="4064416"/>
                <a:ext cx="749811" cy="369332"/>
              </a:xfrm>
              <a:prstGeom prst="rect">
                <a:avLst/>
              </a:prstGeom>
              <a:blipFill>
                <a:blip r:embed="rId5"/>
                <a:stretch>
                  <a:fillRect r="-21951"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9750225" y="2608894"/>
                <a:ext cx="7498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225" y="2608894"/>
                <a:ext cx="749811" cy="369332"/>
              </a:xfrm>
              <a:prstGeom prst="rect">
                <a:avLst/>
              </a:prstGeom>
              <a:blipFill>
                <a:blip r:embed="rId6"/>
                <a:stretch>
                  <a:fillRect r="-19512"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necteur droit 5"/>
          <p:cNvCxnSpPr/>
          <p:nvPr/>
        </p:nvCxnSpPr>
        <p:spPr>
          <a:xfrm>
            <a:off x="9750225" y="4037912"/>
            <a:ext cx="196469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10" idx="0"/>
          </p:cNvCxnSpPr>
          <p:nvPr/>
        </p:nvCxnSpPr>
        <p:spPr>
          <a:xfrm flipH="1" flipV="1">
            <a:off x="8125537" y="2680714"/>
            <a:ext cx="1586452" cy="13726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9" name="Encre 28"/>
              <p14:cNvContentPartPr/>
              <p14:nvPr/>
            </p14:nvContentPartPr>
            <p14:xfrm>
              <a:off x="9528381" y="3816454"/>
              <a:ext cx="450720" cy="212400"/>
            </p14:xfrm>
          </p:contentPart>
        </mc:Choice>
        <mc:Fallback xmlns="">
          <p:pic>
            <p:nvPicPr>
              <p:cNvPr id="29" name="Encre 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19381" y="3806374"/>
                <a:ext cx="47052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726664" y="3517663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6664" y="3517663"/>
                <a:ext cx="38664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484301" y="4478613"/>
                <a:ext cx="547108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appelle cosinus de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noté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/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l’abscisse du point M.</a:t>
                </a:r>
                <a:endParaRPr lang="fr-FR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1" y="4478613"/>
                <a:ext cx="5471083" cy="830997"/>
              </a:xfrm>
              <a:prstGeom prst="rect">
                <a:avLst/>
              </a:prstGeom>
              <a:blipFill>
                <a:blip r:embed="rId10"/>
                <a:stretch>
                  <a:fillRect l="-2784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484301" y="5309610"/>
                <a:ext cx="547108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appelle sinus de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noté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/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l’ordonnée du point M.</a:t>
                </a:r>
                <a:endParaRPr lang="fr-FR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1" y="5309610"/>
                <a:ext cx="5471083" cy="830997"/>
              </a:xfrm>
              <a:prstGeom prst="rect">
                <a:avLst/>
              </a:prstGeom>
              <a:blipFill>
                <a:blip r:embed="rId11"/>
                <a:stretch>
                  <a:fillRect l="-2784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31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10" grpId="0" animBg="1"/>
      <p:bldP spid="12" grpId="0"/>
      <p:bldP spid="15" grpId="0"/>
      <p:bldP spid="18" grpId="0"/>
      <p:bldP spid="30" grpId="0"/>
      <p:bldP spid="31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484301" y="900829"/>
            <a:ext cx="9793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Lien avec la trigonométrie du triangle rectangle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484307" y="1988250"/>
                <a:ext cx="5471077" cy="12225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Supposons que le point M se trouve sur l’arc de cercle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𝐼𝐽</m:t>
                        </m:r>
                      </m:e>
                    </m:acc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𝐼𝑂𝑀</m:t>
                        </m:r>
                      </m:e>
                    </m:acc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aigu.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1988250"/>
                <a:ext cx="5471077" cy="1222514"/>
              </a:xfrm>
              <a:prstGeom prst="rect">
                <a:avLst/>
              </a:prstGeom>
              <a:blipFill>
                <a:blip r:embed="rId2"/>
                <a:stretch>
                  <a:fillRect l="-1670" t="-3980" b="-104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84301" y="3364171"/>
                <a:ext cx="5719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Dans le triangle OAM rectangle en A,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𝑂𝑀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1" y="3364171"/>
                <a:ext cx="5719687" cy="830997"/>
              </a:xfrm>
              <a:prstGeom prst="rect">
                <a:avLst/>
              </a:prstGeom>
              <a:blipFill>
                <a:blip r:embed="rId3"/>
                <a:stretch>
                  <a:fillRect l="-1597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1484301" y="4348575"/>
            <a:ext cx="5471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peut donc écrire :</a:t>
            </a: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8393" y="2286375"/>
            <a:ext cx="3736385" cy="39764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745970" y="3785286"/>
                <a:ext cx="3866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970" y="3785286"/>
                <a:ext cx="3866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84301" y="4810240"/>
                <a:ext cx="5471083" cy="643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fr-FR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𝑂𝑀</m:t>
                            </m:r>
                          </m:e>
                        </m:acc>
                      </m:e>
                    </m:d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𝑂𝐴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𝑂𝑀</m:t>
                        </m:r>
                      </m:den>
                    </m:f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𝒄𝒐</m:t>
                            </m:r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1" y="4810240"/>
                <a:ext cx="5471083" cy="6431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484301" y="5534706"/>
                <a:ext cx="5471083" cy="643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fr-FR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fr-FR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fr-FR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fr-FR" sz="2400" i="1" dirty="0">
                                <a:latin typeface="Cambria Math" panose="02040503050406030204" pitchFamily="18" charset="0"/>
                              </a:rPr>
                              <m:t>𝑂𝑀</m:t>
                            </m:r>
                          </m:e>
                        </m:acc>
                      </m:e>
                    </m:d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𝐴𝑀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𝑂𝑀</m:t>
                        </m:r>
                      </m:den>
                    </m:f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1" y="5534706"/>
                <a:ext cx="5471083" cy="6431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336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1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Propriétés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2540362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Pour tout nombre réel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: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540362"/>
                <a:ext cx="9520555" cy="461665"/>
              </a:xfrm>
              <a:prstGeom prst="rect">
                <a:avLst/>
              </a:prstGeom>
              <a:blipFill>
                <a:blip r:embed="rId2"/>
                <a:stretch>
                  <a:fillRect l="-960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4306" y="3569492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−1≤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fr-FR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6" y="3569492"/>
                <a:ext cx="9520555" cy="461665"/>
              </a:xfrm>
              <a:prstGeom prst="rect">
                <a:avLst/>
              </a:prstGeom>
              <a:blipFill>
                <a:blip r:embed="rId3"/>
                <a:stretch>
                  <a:fillRect l="-1601" t="-41333" b="-4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4" y="4136957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−1≤</m:t>
                    </m:r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fr-FR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4136957"/>
                <a:ext cx="9520555" cy="461665"/>
              </a:xfrm>
              <a:prstGeom prst="rect">
                <a:avLst/>
              </a:prstGeom>
              <a:blipFill>
                <a:blip r:embed="rId4"/>
                <a:stretch>
                  <a:fillRect l="-1601" t="-41333" b="-4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84303" y="4725768"/>
                <a:ext cx="9520555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𝒔𝒊𝒏</m:t>
                        </m:r>
                        <m:r>
                          <a:rPr lang="fr-FR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fr-FR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𝒄𝒐𝒔</m:t>
                        </m:r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3" y="4725768"/>
                <a:ext cx="9520555" cy="470000"/>
              </a:xfrm>
              <a:prstGeom prst="rect">
                <a:avLst/>
              </a:prstGeom>
              <a:blipFill>
                <a:blip r:embed="rId5"/>
                <a:stretch>
                  <a:fillRect l="-1601" t="-37662" b="-4545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0846" y="609600"/>
            <a:ext cx="5509660" cy="5625132"/>
          </a:xfrm>
          <a:prstGeom prst="rect">
            <a:avLst/>
          </a:prstGeom>
        </p:spPr>
      </p:pic>
      <p:sp>
        <p:nvSpPr>
          <p:cNvPr id="18" name="Cross 7"/>
          <p:cNvSpPr/>
          <p:nvPr/>
        </p:nvSpPr>
        <p:spPr>
          <a:xfrm>
            <a:off x="6773998" y="2081852"/>
            <a:ext cx="180961" cy="183747"/>
          </a:xfrm>
          <a:prstGeom prst="plus">
            <a:avLst>
              <a:gd name="adj" fmla="val 46659"/>
            </a:avLst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6440609" y="1576389"/>
                <a:ext cx="5143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dirty="0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fr-FR" sz="2400" b="1" dirty="0"/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609" y="1576389"/>
                <a:ext cx="51435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/>
          <p:cNvCxnSpPr/>
          <p:nvPr/>
        </p:nvCxnSpPr>
        <p:spPr>
          <a:xfrm>
            <a:off x="6864478" y="2173726"/>
            <a:ext cx="0" cy="1343049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954959" y="2173725"/>
            <a:ext cx="1974488" cy="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6592798" y="3509115"/>
                <a:ext cx="9112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798" y="3509115"/>
                <a:ext cx="911247" cy="369332"/>
              </a:xfrm>
              <a:prstGeom prst="rect">
                <a:avLst/>
              </a:prstGeom>
              <a:blipFill>
                <a:blip r:embed="rId8"/>
                <a:stretch>
                  <a:fillRect r="-1333"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8929447" y="1989059"/>
                <a:ext cx="9112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9447" y="1989059"/>
                <a:ext cx="911247" cy="369332"/>
              </a:xfrm>
              <a:prstGeom prst="rect">
                <a:avLst/>
              </a:prstGeom>
              <a:blipFill>
                <a:blip r:embed="rId9"/>
                <a:stretch>
                  <a:fillRect r="-671"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/>
          <p:cNvCxnSpPr>
            <a:endCxn id="18" idx="3"/>
          </p:cNvCxnSpPr>
          <p:nvPr/>
        </p:nvCxnSpPr>
        <p:spPr>
          <a:xfrm flipH="1" flipV="1">
            <a:off x="6881745" y="2171700"/>
            <a:ext cx="1930400" cy="1244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156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4. Valeurs remarquables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7802137"/>
                  </p:ext>
                </p:extLst>
              </p:nvPr>
            </p:nvGraphicFramePr>
            <p:xfrm>
              <a:off x="1424038" y="1825395"/>
              <a:ext cx="4128624" cy="3942962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73388">
                      <a:extLst>
                        <a:ext uri="{9D8B030D-6E8A-4147-A177-3AD203B41FA5}">
                          <a16:colId xmlns:a16="http://schemas.microsoft.com/office/drawing/2014/main" val="597674196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705571654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3637207144"/>
                        </a:ext>
                      </a:extLst>
                    </a:gridCol>
                  </a:tblGrid>
                  <a:tr h="4292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fr-FR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en-US" sz="20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𝒔𝒊𝒏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1" i="1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𝜶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68132580"/>
                      </a:ext>
                    </a:extLst>
                  </a:tr>
                  <a:tr h="4292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43123750"/>
                      </a:ext>
                    </a:extLst>
                  </a:tr>
                  <a:tr h="864796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𝟑𝟎</m:t>
                                </m:r>
                                <m:r>
                                  <a:rPr lang="fr-FR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 dirty="0"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0812586"/>
                      </a:ext>
                    </a:extLst>
                  </a:tr>
                  <a:tr h="86139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𝟒𝟓</m:t>
                                </m:r>
                                <m:r>
                                  <a:rPr lang="fr-FR" sz="24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 dirty="0"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0336891"/>
                      </a:ext>
                    </a:extLst>
                  </a:tr>
                  <a:tr h="84517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𝟔𝟎</m:t>
                                </m:r>
                                <m: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56538268"/>
                      </a:ext>
                    </a:extLst>
                  </a:tr>
                  <a:tr h="43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𝟗𝟎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065101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7802137"/>
                  </p:ext>
                </p:extLst>
              </p:nvPr>
            </p:nvGraphicFramePr>
            <p:xfrm>
              <a:off x="1424038" y="1825395"/>
              <a:ext cx="4128624" cy="3942962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73388">
                      <a:extLst>
                        <a:ext uri="{9D8B030D-6E8A-4147-A177-3AD203B41FA5}">
                          <a16:colId xmlns:a16="http://schemas.microsoft.com/office/drawing/2014/main" val="597674196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705571654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363720714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1333" r="-252332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0165" t="-1333" r="-101240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79424" t="-1333" r="-823" b="-7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13258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101333" r="-252332" b="-6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43123750"/>
                      </a:ext>
                    </a:extLst>
                  </a:tr>
                  <a:tr h="864796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106338" r="-252332" b="-252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0812586"/>
                      </a:ext>
                    </a:extLst>
                  </a:tr>
                  <a:tr h="861392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206338" r="-252332" b="-152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0336891"/>
                      </a:ext>
                    </a:extLst>
                  </a:tr>
                  <a:tr h="84517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312950" r="-252332" b="-55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5653826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18" t="-765333" r="-252332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0651013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051" y="502707"/>
            <a:ext cx="5540396" cy="5622274"/>
          </a:xfrm>
          <a:prstGeom prst="rect">
            <a:avLst/>
          </a:prstGeom>
        </p:spPr>
      </p:pic>
      <p:cxnSp>
        <p:nvCxnSpPr>
          <p:cNvPr id="13" name="Connecteur droit 12"/>
          <p:cNvCxnSpPr/>
          <p:nvPr/>
        </p:nvCxnSpPr>
        <p:spPr>
          <a:xfrm flipV="1">
            <a:off x="9116704" y="1663700"/>
            <a:ext cx="1716396" cy="1680002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9116704" y="2159001"/>
            <a:ext cx="2097396" cy="1184701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9116704" y="1244600"/>
            <a:ext cx="1233796" cy="2099102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10746970" y="1270000"/>
                <a:ext cx="654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𝟒𝟓</m:t>
                      </m:r>
                      <m:r>
                        <a:rPr lang="fr-FR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6970" y="1270000"/>
                <a:ext cx="65486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11182933" y="1836150"/>
                <a:ext cx="4276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fr-FR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2933" y="1836150"/>
                <a:ext cx="427637" cy="369332"/>
              </a:xfrm>
              <a:prstGeom prst="rect">
                <a:avLst/>
              </a:prstGeom>
              <a:blipFill>
                <a:blip r:embed="rId5"/>
                <a:stretch>
                  <a:fillRect r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/>
              <p:cNvSpPr txBox="1"/>
              <p:nvPr/>
            </p:nvSpPr>
            <p:spPr>
              <a:xfrm>
                <a:off x="10319333" y="777326"/>
                <a:ext cx="4276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fr-F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333" y="777326"/>
                <a:ext cx="427637" cy="369332"/>
              </a:xfrm>
              <a:prstGeom prst="rect">
                <a:avLst/>
              </a:prstGeom>
              <a:blipFill>
                <a:blip r:embed="rId6"/>
                <a:stretch>
                  <a:fillRect r="-2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oneTexte 20"/>
              <p:cNvSpPr txBox="1"/>
              <p:nvPr/>
            </p:nvSpPr>
            <p:spPr>
              <a:xfrm>
                <a:off x="8808335" y="205457"/>
                <a:ext cx="4276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fr-F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335" y="205457"/>
                <a:ext cx="427637" cy="369332"/>
              </a:xfrm>
              <a:prstGeom prst="rect">
                <a:avLst/>
              </a:prstGeom>
              <a:blipFill>
                <a:blip r:embed="rId7"/>
                <a:stretch>
                  <a:fillRect r="-2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11538908" y="2944512"/>
                <a:ext cx="4276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8908" y="2944512"/>
                <a:ext cx="42763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au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136343"/>
                  </p:ext>
                </p:extLst>
              </p:nvPr>
            </p:nvGraphicFramePr>
            <p:xfrm>
              <a:off x="1424038" y="1822898"/>
              <a:ext cx="4128624" cy="3948495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73388">
                      <a:extLst>
                        <a:ext uri="{9D8B030D-6E8A-4147-A177-3AD203B41FA5}">
                          <a16:colId xmlns:a16="http://schemas.microsoft.com/office/drawing/2014/main" val="597674196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705571654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363720714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fr-FR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en-US" sz="2000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𝒔𝒊𝒏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1" i="1" smtClean="0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𝜶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681325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431237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𝟑𝟎</m:t>
                                </m:r>
                                <m:r>
                                  <a:rPr lang="fr-FR" sz="24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 dirty="0"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08125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𝟒𝟓</m:t>
                                </m:r>
                                <m:r>
                                  <a:rPr lang="fr-FR" sz="24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 dirty="0"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0336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𝟔𝟎</m:t>
                                </m:r>
                                <m:r>
                                  <a:rPr lang="fr-FR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fr-FR" sz="2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fr-FR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56538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𝟗𝟎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065101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au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136343"/>
                  </p:ext>
                </p:extLst>
              </p:nvPr>
            </p:nvGraphicFramePr>
            <p:xfrm>
              <a:off x="1424038" y="1822898"/>
              <a:ext cx="4128624" cy="3948495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73388">
                      <a:extLst>
                        <a:ext uri="{9D8B030D-6E8A-4147-A177-3AD203B41FA5}">
                          <a16:colId xmlns:a16="http://schemas.microsoft.com/office/drawing/2014/main" val="597674196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705571654"/>
                        </a:ext>
                      </a:extLst>
                    </a:gridCol>
                    <a:gridCol w="1477618">
                      <a:extLst>
                        <a:ext uri="{9D8B030D-6E8A-4147-A177-3AD203B41FA5}">
                          <a16:colId xmlns:a16="http://schemas.microsoft.com/office/drawing/2014/main" val="363720714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2667" r="-252332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2667" r="-101240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2667" r="-823" b="-7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13258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102667" r="-252332" b="-6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102667" r="-101240" b="-6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102667" r="-823" b="-6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3123750"/>
                      </a:ext>
                    </a:extLst>
                  </a:tr>
                  <a:tr h="85858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107801" r="-252332" b="-2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107801" r="-101240" b="-2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107801" r="-823" b="-2546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0812586"/>
                      </a:ext>
                    </a:extLst>
                  </a:tr>
                  <a:tr h="85972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207801" r="-252332" b="-1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207801" r="-101240" b="-1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207801" r="-823" b="-1546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336891"/>
                      </a:ext>
                    </a:extLst>
                  </a:tr>
                  <a:tr h="85858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307801" r="-252332" b="-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307801" r="-101240" b="-546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307801" r="-823" b="-546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653826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518" t="-766667" r="-252332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80165" t="-766667" r="-101240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9"/>
                          <a:stretch>
                            <a:fillRect l="-179424" t="-766667" r="-823" b="-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0651013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891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3734</TotalTime>
  <Words>646</Words>
  <Application>Microsoft Office PowerPoint</Application>
  <PresentationFormat>Grand écran</PresentationFormat>
  <Paragraphs>146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Corbel</vt:lpstr>
      <vt:lpstr>Parallaxe</vt:lpstr>
      <vt:lpstr>Chapitre 14 :  Trigonométrie</vt:lpstr>
      <vt:lpstr>Activité 3 p 157</vt:lpstr>
      <vt:lpstr>I – Enroulement de la droite numérique sur le cercle trigonométrique</vt:lpstr>
      <vt:lpstr>Présentation PowerPoint</vt:lpstr>
      <vt:lpstr>Présentation PowerPoint</vt:lpstr>
      <vt:lpstr>II – Sinus et cosinus d’un nombre réel</vt:lpstr>
      <vt:lpstr>Présentation PowerPoint</vt:lpstr>
      <vt:lpstr>Présentation PowerPoint</vt:lpstr>
      <vt:lpstr>Présentation PowerPoint</vt:lpstr>
      <vt:lpstr>Exercices</vt:lpstr>
      <vt:lpstr>Questions flash</vt:lpstr>
      <vt:lpstr>Questions flash</vt:lpstr>
      <vt:lpstr>Questions flash</vt:lpstr>
      <vt:lpstr>Questions flash</vt:lpstr>
      <vt:lpstr>Questions flash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Fonctions affines</dc:title>
  <dc:creator>Megane Felt</dc:creator>
  <cp:lastModifiedBy>Toshiba</cp:lastModifiedBy>
  <cp:revision>245</cp:revision>
  <dcterms:created xsi:type="dcterms:W3CDTF">2016-09-03T15:57:04Z</dcterms:created>
  <dcterms:modified xsi:type="dcterms:W3CDTF">2017-06-06T07:49:39Z</dcterms:modified>
</cp:coreProperties>
</file>