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359" r:id="rId4"/>
    <p:sldId id="352" r:id="rId5"/>
    <p:sldId id="365" r:id="rId6"/>
    <p:sldId id="366" r:id="rId7"/>
    <p:sldId id="3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pPr/>
              <a:t>01/06/2017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pPr/>
              <a:t>6/1/2017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Chapitre 13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Echantillonnage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Echantillon et fluctuation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51856" y="55242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484304" y="1747339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Notion d’échantillon</a:t>
            </a:r>
            <a:endParaRPr lang="fr-FR" sz="3200" dirty="0">
              <a:latin typeface="Comic Sans MS" panose="030F0702030302020204" pitchFamily="66" charset="0"/>
            </a:endParaRPr>
          </a:p>
        </p:txBody>
      </p:sp>
      <p:sp>
        <p:nvSpPr>
          <p:cNvPr id="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436252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Définition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3" y="3232234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Comic Sans MS" panose="030F0702030302020204" pitchFamily="66" charset="0"/>
              </a:rPr>
              <a:t>Un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échantillon</a:t>
            </a:r>
            <a:r>
              <a:rPr lang="fr-FR" sz="2400" dirty="0">
                <a:latin typeface="Comic Sans MS" panose="030F0702030302020204" pitchFamily="66" charset="0"/>
              </a:rPr>
              <a:t> de taille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n</a:t>
            </a:r>
            <a:r>
              <a:rPr lang="fr-FR" sz="2400" dirty="0">
                <a:latin typeface="Comic Sans MS" panose="030F0702030302020204" pitchFamily="66" charset="0"/>
              </a:rPr>
              <a:t> est constitué des résultats obtenus par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n</a:t>
            </a:r>
            <a:r>
              <a:rPr lang="fr-FR" sz="2400" dirty="0">
                <a:latin typeface="Comic Sans MS" panose="030F0702030302020204" pitchFamily="66" charset="0"/>
              </a:rPr>
              <a:t> répétitions indépendantes d’une même </a:t>
            </a:r>
            <a:r>
              <a:rPr lang="fr-FR" sz="24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expérience aléatoire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7" name="Espace réservé du contenu 18"/>
          <p:cNvSpPr txBox="1">
            <a:spLocks/>
          </p:cNvSpPr>
          <p:nvPr/>
        </p:nvSpPr>
        <p:spPr>
          <a:xfrm>
            <a:off x="1484310" y="4193497"/>
            <a:ext cx="10018713" cy="64376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u="sng" dirty="0">
                <a:latin typeface="Comic Sans MS" panose="030F0702030302020204" pitchFamily="66" charset="0"/>
              </a:rPr>
              <a:t>Exemples :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84303" y="4803080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lance une pièce 50 fois et on regarde si on obtient face ou pile.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84303" y="5668540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prélève 100 pièces produites par une machine et on regarde si elles sont défectueuses ou pas.</a:t>
            </a:r>
          </a:p>
        </p:txBody>
      </p:sp>
    </p:spTree>
    <p:extLst>
      <p:ext uri="{BB962C8B-B14F-4D97-AF65-F5344CB8AC3E}">
        <p14:creationId xmlns:p14="http://schemas.microsoft.com/office/powerpoint/2010/main" val="1765930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 build="p"/>
      <p:bldP spid="10" grpId="0"/>
      <p:bldP spid="17" grpId="0" build="p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Fluctuation d’échantillonnage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84309" y="1846291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Deux échantillons de même taille issus de la même expérience aléatoire ne sont généralement pas identiques.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9" y="2847177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appelle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fluctuation d’échantillonnage</a:t>
            </a:r>
            <a:r>
              <a:rPr lang="fr-FR" sz="2400" b="1" dirty="0">
                <a:latin typeface="Comic Sans MS" panose="030F0702030302020204" pitchFamily="66" charset="0"/>
              </a:rPr>
              <a:t> </a:t>
            </a:r>
            <a:r>
              <a:rPr lang="fr-FR" sz="2400" dirty="0">
                <a:latin typeface="Comic Sans MS" panose="030F0702030302020204" pitchFamily="66" charset="0"/>
              </a:rPr>
              <a:t>les variations des fréquences des valeurs relevées.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84309" y="3848063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Plus la taille de l’échantillon augmente plus les fréquences observées se rapprochent de la proportion théorique.</a:t>
            </a:r>
          </a:p>
        </p:txBody>
      </p:sp>
    </p:spTree>
    <p:extLst>
      <p:ext uri="{BB962C8B-B14F-4D97-AF65-F5344CB8AC3E}">
        <p14:creationId xmlns:p14="http://schemas.microsoft.com/office/powerpoint/2010/main" val="42084144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Intervalle de fluctuation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484302" y="1611850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Définition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84307" y="2540362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Dans une population, on note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</a:t>
            </a:r>
            <a:r>
              <a:rPr lang="fr-FR" sz="2400" dirty="0">
                <a:latin typeface="Comic Sans MS" panose="030F0702030302020204" pitchFamily="66" charset="0"/>
              </a:rPr>
              <a:t> la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proportion effective</a:t>
            </a:r>
            <a:r>
              <a:rPr lang="fr-FR" sz="2400" dirty="0">
                <a:latin typeface="Comic Sans MS" panose="030F0702030302020204" pitchFamily="66" charset="0"/>
              </a:rPr>
              <a:t> d’individus ayant un caractère donné.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484304" y="3421641"/>
                <a:ext cx="952055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On considère un échantillon de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taille</a:t>
                </a:r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</a:t>
                </a:r>
                <a:r>
                  <a:rPr lang="fr-FR" sz="2400" dirty="0">
                    <a:latin typeface="Comic Sans MS" panose="030F0702030302020204" pitchFamily="66" charset="0"/>
                  </a:rPr>
                  <a:t> dans cette population et on calcule la </a:t>
                </a:r>
                <a:r>
                  <a:rPr lang="fr-FR" sz="2400" b="1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fréquence</a:t>
                </a:r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du caractère observé dans cet échantillon.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3421641"/>
                <a:ext cx="9520555" cy="1200329"/>
              </a:xfrm>
              <a:prstGeom prst="rect">
                <a:avLst/>
              </a:prstGeom>
              <a:blipFill>
                <a:blip r:embed="rId2"/>
                <a:stretch>
                  <a:fillRect l="-1601" t="-15736" r="-1344" b="-106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484302" y="4666276"/>
                <a:ext cx="9520555" cy="1040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Si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alors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fr-FR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appartient à l’intervalle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en-US" sz="2400" b="1" dirty="0">
                    <a:solidFill>
                      <a:srgbClr val="FFC000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rad>
                          </m:den>
                        </m:f>
                        <m:r>
                          <a:rPr lang="en-US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2400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sz="2400" b="1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avec une probabilité d’environ 0,95.</a:t>
                </a: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2" y="4666276"/>
                <a:ext cx="9520555" cy="1040991"/>
              </a:xfrm>
              <a:prstGeom prst="rect">
                <a:avLst/>
              </a:prstGeom>
              <a:blipFill>
                <a:blip r:embed="rId3"/>
                <a:stretch>
                  <a:fillRect l="-1601" t="-18129" b="-1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580005" y="5846113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𝑰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</a:t>
                </a:r>
                <a:r>
                  <a:rPr lang="fr-FR" sz="2400" b="1" dirty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appelé intervalle de fluctuation au seuil de 95%</a:t>
                </a:r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005" y="5846113"/>
                <a:ext cx="9520555" cy="461665"/>
              </a:xfrm>
              <a:prstGeom prst="rect">
                <a:avLst/>
              </a:prstGeom>
              <a:blipFill>
                <a:blip r:embed="rId4"/>
                <a:stretch>
                  <a:fillRect l="-128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8431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Prise de décision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Espace réservé du contenu 18"/>
          <p:cNvSpPr>
            <a:spLocks noGrp="1"/>
          </p:cNvSpPr>
          <p:nvPr>
            <p:ph idx="1"/>
          </p:nvPr>
        </p:nvSpPr>
        <p:spPr>
          <a:xfrm>
            <a:off x="1484309" y="1698322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Méthode :</a:t>
            </a:r>
          </a:p>
        </p:txBody>
      </p:sp>
      <p:sp>
        <p:nvSpPr>
          <p:cNvPr id="8" name="Rectangle 7"/>
          <p:cNvSpPr/>
          <p:nvPr/>
        </p:nvSpPr>
        <p:spPr>
          <a:xfrm>
            <a:off x="1484307" y="2540362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émet une hypothèse sur la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proportion</a:t>
            </a:r>
            <a:r>
              <a:rPr lang="fr-FR" sz="2400" dirty="0">
                <a:latin typeface="Comic Sans MS" panose="030F0702030302020204" pitchFamily="66" charset="0"/>
              </a:rPr>
              <a:t> du caractère de la population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p.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84306" y="3569492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On déterminer </a:t>
            </a: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l’intervalle de fluctuation au seuil de 95% </a:t>
            </a:r>
            <a:r>
              <a:rPr lang="fr-FR" sz="2400" dirty="0">
                <a:latin typeface="Comic Sans MS" panose="030F0702030302020204" pitchFamily="66" charset="0"/>
              </a:rPr>
              <a:t>de la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proportion</a:t>
            </a:r>
            <a:r>
              <a:rPr lang="fr-FR" sz="2400" dirty="0">
                <a:latin typeface="Comic Sans MS" panose="030F0702030302020204" pitchFamily="66" charset="0"/>
              </a:rPr>
              <a:t>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 </a:t>
            </a:r>
            <a:r>
              <a:rPr lang="fr-FR" sz="2400" dirty="0">
                <a:latin typeface="Comic Sans MS" panose="030F0702030302020204" pitchFamily="66" charset="0"/>
              </a:rPr>
              <a:t>dans des échantillons de </a:t>
            </a:r>
            <a:r>
              <a:rPr lang="fr-F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taille n</a:t>
            </a:r>
            <a:r>
              <a:rPr lang="fr-FR" sz="2400" dirty="0">
                <a:latin typeface="Comic Sans MS" panose="030F0702030302020204" pitchFamily="66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84305" y="4509187"/>
                <a:ext cx="9520555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00100" lvl="1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Si la </a:t>
                </a:r>
                <a:r>
                  <a:rPr lang="fr-FR" sz="2400" b="1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fréquence</a:t>
                </a:r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fr-FR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observée n’appartient pas à cet </a:t>
                </a:r>
                <a:r>
                  <a:rPr lang="fr-FR" sz="2400" b="1" dirty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intervalle</a:t>
                </a:r>
                <a:r>
                  <a:rPr lang="fr-FR" sz="2400" dirty="0">
                    <a:latin typeface="Comic Sans MS" panose="030F0702030302020204" pitchFamily="66" charset="0"/>
                  </a:rPr>
                  <a:t>, on rejette l’hypothèse faite sur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p</a:t>
                </a:r>
                <a:r>
                  <a:rPr lang="fr-FR" sz="2400" dirty="0">
                    <a:latin typeface="Comic Sans MS" panose="030F0702030302020204" pitchFamily="66" charset="0"/>
                  </a:rPr>
                  <a:t> avec un risque d’erreur de 5%.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5" y="4509187"/>
                <a:ext cx="9520555" cy="1200329"/>
              </a:xfrm>
              <a:prstGeom prst="rect">
                <a:avLst/>
              </a:prstGeom>
              <a:blipFill>
                <a:blip r:embed="rId2"/>
                <a:stretch>
                  <a:fillRect t="-15736" r="-1793" b="-1066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484304" y="5709516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00100" lvl="1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Si la </a:t>
                </a:r>
                <a:r>
                  <a:rPr lang="fr-FR" sz="2400" b="1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fréquence</a:t>
                </a:r>
                <a:r>
                  <a:rPr lang="fr-FR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fr-FR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observée appartient à cet </a:t>
                </a:r>
                <a:r>
                  <a:rPr lang="fr-FR" sz="2400" b="1" dirty="0">
                    <a:solidFill>
                      <a:schemeClr val="accent6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intervalle</a:t>
                </a:r>
                <a:r>
                  <a:rPr lang="fr-FR" sz="2400" dirty="0">
                    <a:latin typeface="Comic Sans MS" panose="030F0702030302020204" pitchFamily="66" charset="0"/>
                  </a:rPr>
                  <a:t>, on ne peut pas rejeter l’hypothèse faite sur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p.</a:t>
                </a:r>
                <a:endParaRPr lang="fr-FR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4" y="5709516"/>
                <a:ext cx="9520555" cy="830997"/>
              </a:xfrm>
              <a:prstGeom prst="rect">
                <a:avLst/>
              </a:prstGeom>
              <a:blipFill>
                <a:blip r:embed="rId3"/>
                <a:stretch>
                  <a:fillRect t="-22794" r="-1729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7156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8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III – Intervalle de confiance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484302" y="1611850"/>
            <a:ext cx="95205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Définition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484302" y="3876094"/>
                <a:ext cx="9520555" cy="1040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Si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fr-FR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𝟐𝟓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2400" b="1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, alors </a:t>
                </a:r>
                <a:r>
                  <a:rPr lang="fr-FR" sz="2400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p </a:t>
                </a:r>
                <a:r>
                  <a:rPr lang="fr-FR" sz="2400" dirty="0">
                    <a:latin typeface="Comic Sans MS" panose="030F0702030302020204" pitchFamily="66" charset="0"/>
                  </a:rPr>
                  <a:t>appartient à l’intervalle</a:t>
                </a:r>
              </a:p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:r>
                  <a:rPr lang="en-US" sz="2400" b="1" dirty="0">
                    <a:solidFill>
                      <a:srgbClr val="FFC000"/>
                    </a:solidFill>
                  </a:rPr>
                  <a:t>	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rad>
                          </m:den>
                        </m:f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fr-FR" sz="2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n-US" sz="2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sz="24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400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sz="2400" dirty="0">
                    <a:latin typeface="Comic Sans MS" panose="030F0702030302020204" pitchFamily="66" charset="0"/>
                  </a:rPr>
                  <a:t>avec une probabilité d’environ 0,95.</a:t>
                </a: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2" y="3876094"/>
                <a:ext cx="9520555" cy="1040991"/>
              </a:xfrm>
              <a:prstGeom prst="rect">
                <a:avLst/>
              </a:prstGeom>
              <a:blipFill>
                <a:blip r:embed="rId2"/>
                <a:stretch>
                  <a:fillRect l="-1601" t="-18129" b="-1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328545" y="5264016"/>
                <a:ext cx="952055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>
                      <a:lumMod val="75000"/>
                    </a:schemeClr>
                  </a:buClr>
                  <a:buSzPct val="145000"/>
                </a:pP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𝑰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 est </a:t>
                </a:r>
                <a:r>
                  <a:rPr lang="fr-FR" sz="2400" b="1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appelé intervalle de confiance au seuil de 95%</a:t>
                </a:r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8545" y="5264016"/>
                <a:ext cx="9520555" cy="461665"/>
              </a:xfrm>
              <a:prstGeom prst="rect">
                <a:avLst/>
              </a:prstGeom>
              <a:blipFill>
                <a:blip r:embed="rId3"/>
                <a:stretch>
                  <a:fillRect l="-192" t="-10667" b="-30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484307" y="2540362"/>
            <a:ext cx="9520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L’intervalle de confiance permet d’avoir une estimation de la proportion inconnue de la population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</a:t>
            </a:r>
            <a:r>
              <a:rPr lang="fr-FR" sz="2400" dirty="0">
                <a:latin typeface="Comic Sans MS" panose="030F0702030302020204" pitchFamily="66" charset="0"/>
              </a:rPr>
              <a:t> avec une probabilité de 0,95.</a:t>
            </a:r>
          </a:p>
        </p:txBody>
      </p:sp>
    </p:spTree>
    <p:extLst>
      <p:ext uri="{BB962C8B-B14F-4D97-AF65-F5344CB8AC3E}">
        <p14:creationId xmlns:p14="http://schemas.microsoft.com/office/powerpoint/2010/main" val="39662709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8" grpId="0"/>
      <p:bldP spid="11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10929188" y="5882045"/>
            <a:ext cx="573835" cy="38080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59303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Estimer la proportion d’un caractère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Espace réservé du contenu 18"/>
          <p:cNvSpPr>
            <a:spLocks noGrp="1"/>
          </p:cNvSpPr>
          <p:nvPr>
            <p:ph idx="1"/>
          </p:nvPr>
        </p:nvSpPr>
        <p:spPr>
          <a:xfrm>
            <a:off x="1484309" y="1698322"/>
            <a:ext cx="10018713" cy="643766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latin typeface="Comic Sans MS" panose="030F0702030302020204" pitchFamily="66" charset="0"/>
              </a:rPr>
              <a:t>Méthode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484307" y="2540362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On réalise un échantillon de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taille n</a:t>
                </a:r>
                <a:r>
                  <a:rPr lang="fr-FR" sz="2400" dirty="0">
                    <a:latin typeface="Comic Sans MS" panose="030F0702030302020204" pitchFamily="66" charset="0"/>
                  </a:rPr>
                  <a:t> et on y obtient une </a:t>
                </a:r>
                <a:r>
                  <a:rPr lang="fr-FR" sz="2400" b="1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fréquence observée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7" y="2540362"/>
                <a:ext cx="9520555" cy="830997"/>
              </a:xfrm>
              <a:prstGeom prst="rect">
                <a:avLst/>
              </a:prstGeom>
              <a:blipFill>
                <a:blip r:embed="rId2"/>
                <a:stretch>
                  <a:fillRect l="-1601" t="-22794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84306" y="3569492"/>
                <a:ext cx="9520555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Clr>
                    <a:schemeClr val="accent1">
                      <a:lumMod val="75000"/>
                    </a:schemeClr>
                  </a:buClr>
                  <a:buSzPct val="145000"/>
                  <a:buFont typeface="Arial" panose="020B0604020202020204" pitchFamily="34" charset="0"/>
                  <a:buChar char="•"/>
                </a:pPr>
                <a:r>
                  <a:rPr lang="fr-FR" sz="2400" dirty="0">
                    <a:latin typeface="Comic Sans MS" panose="030F0702030302020204" pitchFamily="66" charset="0"/>
                  </a:rPr>
                  <a:t>On détermine </a:t>
                </a:r>
                <a:r>
                  <a:rPr lang="fr-FR" sz="2400" b="1" dirty="0">
                    <a:solidFill>
                      <a:srgbClr val="7030A0"/>
                    </a:solidFill>
                    <a:latin typeface="Comic Sans MS" panose="030F0702030302020204" pitchFamily="66" charset="0"/>
                  </a:rPr>
                  <a:t>l’intervalle de confiance au seuil de 95% </a:t>
                </a:r>
                <a:r>
                  <a:rPr lang="fr-FR" sz="2400" dirty="0">
                    <a:latin typeface="Comic Sans MS" panose="030F0702030302020204" pitchFamily="66" charset="0"/>
                  </a:rPr>
                  <a:t>à partir de </a:t>
                </a:r>
                <a:r>
                  <a:rPr lang="fr-FR" sz="24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</a:t>
                </a:r>
                <a:r>
                  <a:rPr lang="fr-FR" sz="2400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fr-FR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fr-FR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306" y="3569492"/>
                <a:ext cx="9520555" cy="830997"/>
              </a:xfrm>
              <a:prstGeom prst="rect">
                <a:avLst/>
              </a:prstGeom>
              <a:blipFill>
                <a:blip r:embed="rId3"/>
                <a:stretch>
                  <a:fillRect l="-1601" t="-22794" b="-1617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484305" y="4518019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La proportion réelle </a:t>
            </a:r>
            <a:r>
              <a:rPr lang="fr-FR" sz="2400" dirty="0">
                <a:latin typeface="Comic Sans MS" panose="030F0702030302020204" pitchFamily="66" charset="0"/>
              </a:rPr>
              <a:t>dans la population se situe dans cet </a:t>
            </a:r>
            <a:r>
              <a:rPr lang="fr-FR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intervalle</a:t>
            </a:r>
            <a:r>
              <a:rPr lang="fr-FR" sz="2400" dirty="0">
                <a:latin typeface="Comic Sans MS" panose="030F0702030302020204" pitchFamily="66" charset="0"/>
              </a:rPr>
              <a:t> avec une probabilité d’environ 0,95.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84306" y="5466546"/>
            <a:ext cx="95205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SzPct val="145000"/>
              <a:buFont typeface="Arial" panose="020B0604020202020204" pitchFamily="34" charset="0"/>
              <a:buChar char="•"/>
            </a:pPr>
            <a:r>
              <a:rPr lang="fr-FR" sz="2400" dirty="0">
                <a:latin typeface="Comic Sans MS" panose="030F0702030302020204" pitchFamily="66" charset="0"/>
              </a:rPr>
              <a:t>Si la </a:t>
            </a:r>
            <a:r>
              <a:rPr lang="fr-FR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proportion p </a:t>
            </a:r>
            <a:r>
              <a:rPr lang="fr-FR" sz="2400" dirty="0">
                <a:latin typeface="Comic Sans MS" panose="030F0702030302020204" pitchFamily="66" charset="0"/>
              </a:rPr>
              <a:t>n’est pas dans </a:t>
            </a:r>
            <a:r>
              <a:rPr lang="fr-FR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l’intervalle de confiance</a:t>
            </a:r>
            <a:r>
              <a:rPr lang="fr-FR" sz="2400" dirty="0">
                <a:latin typeface="Comic Sans MS" panose="030F0702030302020204" pitchFamily="66" charset="0"/>
              </a:rPr>
              <a:t>, alors l’estimation faite n’est pas fiable.</a:t>
            </a:r>
          </a:p>
        </p:txBody>
      </p:sp>
    </p:spTree>
    <p:extLst>
      <p:ext uri="{BB962C8B-B14F-4D97-AF65-F5344CB8AC3E}">
        <p14:creationId xmlns:p14="http://schemas.microsoft.com/office/powerpoint/2010/main" val="1238913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8" grpId="0"/>
      <p:bldP spid="11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3529</TotalTime>
  <Words>431</Words>
  <Application>Microsoft Office PowerPoint</Application>
  <PresentationFormat>Grand écran</PresentationFormat>
  <Paragraphs>46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Comic Sans MS</vt:lpstr>
      <vt:lpstr>Corbel</vt:lpstr>
      <vt:lpstr>Parallaxe</vt:lpstr>
      <vt:lpstr>Chapitre 13 :  Echantillonnage</vt:lpstr>
      <vt:lpstr>I – Echantillon et fluctuation</vt:lpstr>
      <vt:lpstr>Présentation PowerPoint</vt:lpstr>
      <vt:lpstr>II – Intervalle de fluctuation</vt:lpstr>
      <vt:lpstr>Présentation PowerPoint</vt:lpstr>
      <vt:lpstr>III – Intervalle de confiance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4 : Fonctions affines</dc:title>
  <dc:creator>Megane Felt</dc:creator>
  <cp:lastModifiedBy>Toshiba</cp:lastModifiedBy>
  <cp:revision>233</cp:revision>
  <dcterms:created xsi:type="dcterms:W3CDTF">2016-09-03T15:57:04Z</dcterms:created>
  <dcterms:modified xsi:type="dcterms:W3CDTF">2017-06-01T21:06:29Z</dcterms:modified>
</cp:coreProperties>
</file>