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81" r:id="rId3"/>
    <p:sldId id="359" r:id="rId4"/>
    <p:sldId id="357" r:id="rId5"/>
    <p:sldId id="363" r:id="rId6"/>
    <p:sldId id="373" r:id="rId7"/>
    <p:sldId id="361" r:id="rId8"/>
    <p:sldId id="362" r:id="rId9"/>
    <p:sldId id="364" r:id="rId10"/>
    <p:sldId id="352" r:id="rId11"/>
    <p:sldId id="353" r:id="rId12"/>
    <p:sldId id="345" r:id="rId13"/>
    <p:sldId id="370" r:id="rId14"/>
    <p:sldId id="371" r:id="rId15"/>
    <p:sldId id="365" r:id="rId16"/>
    <p:sldId id="367" r:id="rId17"/>
    <p:sldId id="369" r:id="rId18"/>
    <p:sldId id="366" r:id="rId19"/>
    <p:sldId id="368" r:id="rId20"/>
    <p:sldId id="3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280" autoAdjust="0"/>
  </p:normalViewPr>
  <p:slideViewPr>
    <p:cSldViewPr snapToGrid="0">
      <p:cViewPr varScale="1">
        <p:scale>
          <a:sx n="109" d="100"/>
          <a:sy n="109" d="100"/>
        </p:scale>
        <p:origin x="-7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Chapitre 12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Droites dans le plan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Droites parallèles, droites sécantes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484308" y="2926331"/>
            <a:ext cx="8521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Deux droites du plan sont parallèles ou sécantes. </a:t>
            </a:r>
            <a:endParaRPr lang="fr-FR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4307" y="2137826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Positions relatives de deux droites du plan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1484307" y="4117702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Les droites d’équations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sont parallèles car elles sont parallèles à l’axe des ordonnées.</a:t>
                </a: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117702"/>
                <a:ext cx="9520555" cy="830997"/>
              </a:xfrm>
              <a:prstGeom prst="rect">
                <a:avLst/>
              </a:prstGeom>
              <a:blipFill>
                <a:blip r:embed="rId2"/>
                <a:stretch>
                  <a:fillRect l="-1601" t="-22628" b="-153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1484304" y="4998981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Une droite d’équation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une droite d’équation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sont sécantes car l’une est parallèle à (OJ) et l’autre pas.</a:t>
                </a: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4998981"/>
                <a:ext cx="9520555" cy="830997"/>
              </a:xfrm>
              <a:prstGeom prst="rect">
                <a:avLst/>
              </a:prstGeom>
              <a:blipFill>
                <a:blip r:embed="rId3"/>
                <a:stretch>
                  <a:fillRect l="-1601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1484305" y="1536024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Le plan est muni d’un repère</a:t>
                </a:r>
                <a:r>
                  <a:rPr lang="fr-FR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  <m: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1536024"/>
                <a:ext cx="9520555" cy="461665"/>
              </a:xfrm>
              <a:prstGeom prst="rect">
                <a:avLst/>
              </a:prstGeom>
              <a:blipFill>
                <a:blip r:embed="rId4"/>
                <a:stretch>
                  <a:fillRect l="-960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484305" y="3498335"/>
            <a:ext cx="8521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On distingue trois cas :</a:t>
            </a:r>
            <a:endParaRPr lang="fr-FR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Rectangle 27"/>
              <p:cNvSpPr/>
              <p:nvPr/>
            </p:nvSpPr>
            <p:spPr>
              <a:xfrm>
                <a:off x="1484303" y="5806696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Les droites d’équations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peuvent être parallèles ou sécantes.</a:t>
                </a: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3" y="5806696"/>
                <a:ext cx="9520555" cy="830997"/>
              </a:xfrm>
              <a:prstGeom prst="rect">
                <a:avLst/>
              </a:prstGeom>
              <a:blipFill>
                <a:blip r:embed="rId5"/>
                <a:stretch>
                  <a:fillRect l="-1601" t="-22794" r="-128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78431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7" grpId="0"/>
      <p:bldP spid="20" grpId="0" animBg="1"/>
      <p:bldP spid="21" grpId="0" animBg="1"/>
      <p:bldP spid="24" grpId="0" animBg="1"/>
      <p:bldP spid="26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08632" y="950596"/>
            <a:ext cx="1717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1408632" y="1712924"/>
                <a:ext cx="95205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Les droites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d’équations respectives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et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sont parallèles si, et seulement si, elles ont le même coefficient directeur, c’est-à-dire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632" y="1712924"/>
                <a:ext cx="9520555" cy="1200329"/>
              </a:xfrm>
              <a:prstGeom prst="rect">
                <a:avLst/>
              </a:prstGeom>
              <a:blipFill>
                <a:blip r:embed="rId2"/>
                <a:stretch>
                  <a:fillRect l="-960" t="-4061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836" y="2868470"/>
            <a:ext cx="3733800" cy="3514725"/>
          </a:xfrm>
          <a:prstGeom prst="rect">
            <a:avLst/>
          </a:prstGeom>
        </p:spPr>
      </p:pic>
      <p:cxnSp>
        <p:nvCxnSpPr>
          <p:cNvPr id="15" name="Straight Connector 17"/>
          <p:cNvCxnSpPr/>
          <p:nvPr/>
        </p:nvCxnSpPr>
        <p:spPr>
          <a:xfrm flipV="1">
            <a:off x="7349836" y="2963748"/>
            <a:ext cx="3733800" cy="192867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7"/>
          <p:cNvCxnSpPr/>
          <p:nvPr/>
        </p:nvCxnSpPr>
        <p:spPr>
          <a:xfrm flipV="1">
            <a:off x="7445370" y="3864576"/>
            <a:ext cx="3733800" cy="19286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9"/>
              <p:cNvSpPr txBox="1"/>
              <p:nvPr/>
            </p:nvSpPr>
            <p:spPr>
              <a:xfrm>
                <a:off x="10236200" y="2841451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fr-FR" sz="2000" b="1" dirty="0"/>
              </a:p>
            </p:txBody>
          </p:sp>
        </mc:Choice>
        <mc:Fallback>
          <p:sp>
            <p:nvSpPr>
              <p:cNvPr id="18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6200" y="2841451"/>
                <a:ext cx="427026" cy="400110"/>
              </a:xfrm>
              <a:prstGeom prst="rect">
                <a:avLst/>
              </a:prstGeom>
              <a:blipFill>
                <a:blip r:embed="rId4"/>
                <a:stretch>
                  <a:fillRect r="-2857" b="-15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TextBox 19"/>
              <p:cNvSpPr txBox="1"/>
              <p:nvPr/>
            </p:nvSpPr>
            <p:spPr>
              <a:xfrm>
                <a:off x="10586398" y="4147604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fr-FR" sz="2000" b="1" dirty="0"/>
              </a:p>
            </p:txBody>
          </p:sp>
        </mc:Choice>
        <mc:Fallback>
          <p:sp>
            <p:nvSpPr>
              <p:cNvPr id="19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6398" y="4147604"/>
                <a:ext cx="427026" cy="400110"/>
              </a:xfrm>
              <a:prstGeom prst="rect">
                <a:avLst/>
              </a:prstGeom>
              <a:blipFill>
                <a:blip r:embed="rId5"/>
                <a:stretch>
                  <a:fillRect l="-1429" r="-2857" b="-15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TextBox 19"/>
              <p:cNvSpPr txBox="1"/>
              <p:nvPr/>
            </p:nvSpPr>
            <p:spPr>
              <a:xfrm>
                <a:off x="2172412" y="4540926"/>
                <a:ext cx="3702444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fr-FR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fr-FR" sz="2800" dirty="0"/>
                      <m:t> </m:t>
                    </m:r>
                    <m:r>
                      <m:rPr>
                        <m:nor/>
                      </m:rPr>
                      <a:rPr lang="en-US" sz="2800" b="0" i="0" dirty="0" smtClean="0"/>
                      <m:t>//</m:t>
                    </m:r>
                    <m:r>
                      <m:rPr>
                        <m:nor/>
                      </m:rPr>
                      <a:rPr lang="fr-FR" sz="2800" dirty="0"/>
                      <m:t> </m:t>
                    </m:r>
                    <m:sSub>
                      <m:sSubPr>
                        <m:ctrlPr>
                          <a:rPr lang="fr-FR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sz="2800"/>
                      <m:t>⇔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8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fr-FR" sz="2800" b="1" dirty="0"/>
                  <a:t> 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412" y="4540926"/>
                <a:ext cx="370244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328589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32 et 33 p 187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5729" y="2027375"/>
            <a:ext cx="5959111" cy="192177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5729" y="3941602"/>
            <a:ext cx="5959111" cy="228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1427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54 p 189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928" y="2574235"/>
            <a:ext cx="6189474" cy="216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1988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63 p 190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002" y="1749284"/>
            <a:ext cx="5155325" cy="467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24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Intersection de deux droites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84309" y="2991511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Méthode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1484308" y="1682002"/>
                <a:ext cx="9497887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Soient deux droites d’équations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fr-F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avec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2400" b="1" i="1" dirty="0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fr-FR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 Leur intersection est un point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fr-F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fr-F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fr-FR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fr-FR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fr-FR" sz="2400" dirty="0">
                    <a:latin typeface="Comic Sans MS" panose="030F0702030302020204" pitchFamily="66" charset="0"/>
                  </a:rPr>
                  <a:t>dont les coordonnées vérifient les deux équations.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8" y="1682002"/>
                <a:ext cx="9497887" cy="1200329"/>
              </a:xfrm>
              <a:prstGeom prst="rect">
                <a:avLst/>
              </a:prstGeom>
              <a:blipFill>
                <a:blip r:embed="rId2"/>
                <a:stretch>
                  <a:fillRect l="-962" t="-4061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461640" y="3853637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résout par substitution le système formé par les deux équations de droites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5471814" y="4722723"/>
                <a:ext cx="2043701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fr-FR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814" y="4722723"/>
                <a:ext cx="2043701" cy="916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07156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9" grpId="0" animBg="1"/>
      <p:bldP spid="10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61640" y="712137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Exemple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Rectangle 9"/>
              <p:cNvSpPr/>
              <p:nvPr/>
            </p:nvSpPr>
            <p:spPr>
              <a:xfrm>
                <a:off x="1461640" y="1628655"/>
                <a:ext cx="95205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Le plan est muni d’un repère (O ; I ; J). 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Déterminer l’intersection des deux </a:t>
                </a:r>
                <a:r>
                  <a:rPr lang="fr-FR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droites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d’équations respectives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b="1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fr-FR" sz="2400" b="1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:endParaRPr lang="fr-FR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640" y="1628655"/>
                <a:ext cx="9520555" cy="1200329"/>
              </a:xfrm>
              <a:prstGeom prst="rect">
                <a:avLst/>
              </a:prstGeom>
              <a:blipFill>
                <a:blip r:embed="rId2"/>
                <a:stretch>
                  <a:fillRect l="-1024" t="-4061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1461640" y="3666811"/>
                <a:ext cx="1926553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640" y="3666811"/>
                <a:ext cx="1926553" cy="916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461640" y="3112381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résout par substitution le système suivant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3388193" y="3666811"/>
                <a:ext cx="2918299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93" y="3666811"/>
                <a:ext cx="2918299" cy="9161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6306492" y="3666811"/>
                <a:ext cx="2918299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492" y="3666811"/>
                <a:ext cx="2918299" cy="916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9313065" y="3666811"/>
                <a:ext cx="2189958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fr-FR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065" y="3666811"/>
                <a:ext cx="2189958" cy="9161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2829386" y="4659399"/>
                <a:ext cx="2189958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9386" y="4659399"/>
                <a:ext cx="2189958" cy="9161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5119275" y="4659399"/>
                <a:ext cx="3239348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24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e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fr-FR" sz="24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fr-FR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endParaRPr lang="fr-FR" sz="24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275" y="4659399"/>
                <a:ext cx="3239348" cy="9161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461639" y="5651212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 système a alors pour unique solution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639" y="5651212"/>
                <a:ext cx="9520555" cy="461665"/>
              </a:xfrm>
              <a:prstGeom prst="rect">
                <a:avLst/>
              </a:prstGeom>
              <a:blipFill>
                <a:blip r:embed="rId9"/>
                <a:stretch>
                  <a:fillRect l="-1665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1465575" y="6182135"/>
                <a:ext cx="1003744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 point d’intersection des deux droites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fr-F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I(-6;-5)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575" y="6182135"/>
                <a:ext cx="10037448" cy="461665"/>
              </a:xfrm>
              <a:prstGeom prst="rect">
                <a:avLst/>
              </a:prstGeom>
              <a:blipFill>
                <a:blip r:embed="rId10"/>
                <a:stretch>
                  <a:fillRect l="-1518" t="-40789" r="-61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02630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8" grpId="0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49 et 50 p 188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686" y="1998563"/>
            <a:ext cx="5700713" cy="45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3910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Alignement de trois points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84309" y="2886965"/>
            <a:ext cx="9497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Les points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fr-FR" sz="2400" dirty="0">
                <a:latin typeface="Comic Sans MS" panose="030F0702030302020204" pitchFamily="66" charset="0"/>
              </a:rPr>
              <a:t>,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fr-FR" sz="2400" dirty="0">
                <a:latin typeface="Comic Sans MS" panose="030F0702030302020204" pitchFamily="66" charset="0"/>
              </a:rPr>
              <a:t> et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fr-FR" sz="2400" dirty="0">
                <a:latin typeface="Comic Sans MS" panose="030F0702030302020204" pitchFamily="66" charset="0"/>
              </a:rPr>
              <a:t> sont alignés si, et seulement si, les droites (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fr-FR" sz="2400" dirty="0">
                <a:latin typeface="Comic Sans MS" panose="030F0702030302020204" pitchFamily="66" charset="0"/>
              </a:rPr>
              <a:t>) et (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fr-FR" sz="2400" dirty="0">
                <a:latin typeface="Comic Sans MS" panose="030F0702030302020204" pitchFamily="66" charset="0"/>
              </a:rPr>
              <a:t>) ont même coefficient directeur.</a:t>
            </a:r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84309" y="1672348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484309" y="2370707"/>
                <a:ext cx="94978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Soient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B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fr-FR" sz="2400" dirty="0">
                    <a:latin typeface="Comic Sans MS" panose="030F0702030302020204" pitchFamily="66" charset="0"/>
                  </a:rPr>
                  <a:t> trois points du plan tels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2370707"/>
                <a:ext cx="9497887" cy="461665"/>
              </a:xfrm>
              <a:prstGeom prst="rect">
                <a:avLst/>
              </a:prstGeom>
              <a:blipFill>
                <a:blip r:embed="rId2"/>
                <a:stretch>
                  <a:fillRect l="-962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96136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build="p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61640" y="712137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61640" y="1628655"/>
            <a:ext cx="9520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Le plan est muni d’un repère (O ; I ; J). Soient les points </a:t>
            </a: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A(5;5)</a:t>
            </a:r>
            <a:r>
              <a:rPr lang="fr-FR" sz="2400" dirty="0">
                <a:latin typeface="Comic Sans MS" panose="030F0702030302020204" pitchFamily="66" charset="0"/>
              </a:rPr>
              <a:t>,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B(9;3)</a:t>
            </a:r>
            <a:r>
              <a:rPr lang="fr-FR" sz="2400" dirty="0">
                <a:latin typeface="Comic Sans MS" panose="030F0702030302020204" pitchFamily="66" charset="0"/>
              </a:rPr>
              <a:t> et 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C(-13;14)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Montrer que les points A, B et C sont alignés.</a:t>
            </a:r>
            <a:endParaRPr lang="fr-FR" sz="2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Rectangle 7"/>
              <p:cNvSpPr/>
              <p:nvPr/>
            </p:nvSpPr>
            <p:spPr>
              <a:xfrm>
                <a:off x="1461640" y="3112381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vérifie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 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640" y="3112381"/>
                <a:ext cx="9520555" cy="461665"/>
              </a:xfrm>
              <a:prstGeom prst="rect">
                <a:avLst/>
              </a:prstGeom>
              <a:blipFill>
                <a:blip r:embed="rId2"/>
                <a:stretch>
                  <a:fillRect l="-1665" t="-41333" b="-4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461639" y="4121846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Pour (AB) 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65575" y="5881543"/>
            <a:ext cx="10037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Les coefficients directeurs sont égaux, donc les points A, B et C sont alignés.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61639" y="3574046"/>
            <a:ext cx="103858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calcule alors les coefficients directeurs des droites (AB) et (AC).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3488681" y="3970520"/>
                <a:ext cx="4435125" cy="85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sz="24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fr-FR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681" y="3970520"/>
                <a:ext cx="4435125" cy="8541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3488681" y="4913751"/>
                <a:ext cx="4960910" cy="855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</m:sub>
                          </m:sSub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</m:t>
                              </m:r>
                            </m:sub>
                          </m:sSub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</m:t>
                          </m:r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fr-FR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681" y="4913751"/>
                <a:ext cx="4960910" cy="8558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1461639" y="5001945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Pour (AC) :</a:t>
            </a:r>
          </a:p>
        </p:txBody>
      </p:sp>
    </p:spTree>
    <p:extLst>
      <p:ext uri="{BB962C8B-B14F-4D97-AF65-F5344CB8AC3E}">
        <p14:creationId xmlns:p14="http://schemas.microsoft.com/office/powerpoint/2010/main" xmlns="" val="878554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18" grpId="0"/>
      <p:bldP spid="19" grpId="0"/>
      <p:bldP spid="20" grpId="0"/>
      <p:bldP spid="21" grpId="0" animBg="1"/>
      <p:bldP spid="2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Caractérisation d’une droite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84304" y="4012078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Une droite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parallèle à l’axe des ordonnées</a:t>
            </a:r>
            <a:r>
              <a:rPr lang="fr-FR" sz="2400" dirty="0">
                <a:latin typeface="Comic Sans MS" panose="030F0702030302020204" pitchFamily="66" charset="0"/>
              </a:rPr>
              <a:t> a une équation de la forme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4304" y="4924066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Une droite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parallèle à l’axe des ordonnées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a une équation de la forme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84304" y="2154462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Equation d’une droite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Rectangle 7"/>
              <p:cNvSpPr/>
              <p:nvPr/>
            </p:nvSpPr>
            <p:spPr>
              <a:xfrm>
                <a:off x="1484305" y="1536024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Le plan est muni d’un repère</a:t>
                </a:r>
                <a:r>
                  <a:rPr lang="fr-FR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  <m: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m:rPr>
                            <m:sty m:val="p"/>
                          </m:rPr>
                          <a:rPr lang="fr-FR" sz="24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1536024"/>
                <a:ext cx="9520555" cy="461665"/>
              </a:xfrm>
              <a:prstGeom prst="rect">
                <a:avLst/>
              </a:prstGeom>
              <a:blipFill>
                <a:blip r:embed="rId2"/>
                <a:stretch>
                  <a:fillRect l="-960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787427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Propriété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4" y="3420596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Toute droite du plan est caractérisée par une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équation</a:t>
            </a:r>
            <a:r>
              <a:rPr lang="fr-FR" sz="2400" dirty="0">
                <a:latin typeface="Comic Sans MS" panose="030F0702030302020204" pitchFamily="66" charset="0"/>
              </a:rPr>
              <a:t>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1982468" y="5889356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étant des nombres réels quelconques.</a:t>
                </a: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468" y="5889356"/>
                <a:ext cx="9520555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3154689" y="4352729"/>
                <a:ext cx="979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689" y="4352729"/>
                <a:ext cx="97917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3644279" y="5271632"/>
                <a:ext cx="17524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𝒂𝒙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279" y="5271632"/>
                <a:ext cx="1752403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8" grpId="0" animBg="1"/>
      <p:bldP spid="9" grpId="0" build="p"/>
      <p:bldP spid="10" grpId="0"/>
      <p:bldP spid="15" grpId="0" animBg="1"/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35, 36, 37 et 39 p 187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289" y="2335557"/>
            <a:ext cx="4941611" cy="213691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289" y="4455630"/>
            <a:ext cx="4941611" cy="84616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289" y="1785044"/>
            <a:ext cx="4941611" cy="63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757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Appartenance d’un point à une droite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1484302" y="2318139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Soient (d) la droite d’équation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et un point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fr-FR" sz="2400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2" y="2318139"/>
                <a:ext cx="9520555" cy="461665"/>
              </a:xfrm>
              <a:prstGeom prst="rect">
                <a:avLst/>
              </a:prstGeom>
              <a:blipFill>
                <a:blip r:embed="rId2"/>
                <a:stretch>
                  <a:fillRect l="-960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1484304" y="3014520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fr-FR" sz="2400" b="1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appartient à la droite (d) si, et seulement si </a:t>
                </a: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3014520"/>
                <a:ext cx="9520555" cy="461665"/>
              </a:xfrm>
              <a:prstGeom prst="rect">
                <a:avLst/>
              </a:prstGeom>
              <a:blipFill>
                <a:blip r:embed="rId3"/>
                <a:stretch>
                  <a:fillRect l="-128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ce réservé du contenu 18"/>
          <p:cNvSpPr>
            <a:spLocks noGrp="1"/>
          </p:cNvSpPr>
          <p:nvPr>
            <p:ph idx="1"/>
          </p:nvPr>
        </p:nvSpPr>
        <p:spPr>
          <a:xfrm>
            <a:off x="1484303" y="1674373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911782" y="3638426"/>
                <a:ext cx="21947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fr-FR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sub>
                      </m:sSub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b>
                        <m:sSubPr>
                          <m:ctrlPr>
                            <a:rPr lang="fr-FR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24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sub>
                      </m:sSub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782" y="3638426"/>
                <a:ext cx="2194703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08414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8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9, 11 et 13 p 186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55" y="1749284"/>
            <a:ext cx="6728296" cy="95332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655" y="2879921"/>
            <a:ext cx="6728296" cy="91261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/>
          <a:srcRect b="57372"/>
          <a:stretch/>
        </p:blipFill>
        <p:spPr>
          <a:xfrm>
            <a:off x="4234594" y="4961622"/>
            <a:ext cx="4270733" cy="6626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4594" y="4455211"/>
            <a:ext cx="4270733" cy="50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020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19 et 20 p 186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292" y="3235187"/>
            <a:ext cx="7240804" cy="137325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9037" y="2732397"/>
            <a:ext cx="5337313" cy="54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872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Coefficients d’une droite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1484305" y="1854076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La droite d’équation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est la représentation graphique de la fonction affine définie par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/>
                  <a:t>.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1854076"/>
                <a:ext cx="9520555" cy="830997"/>
              </a:xfrm>
              <a:prstGeom prst="rect">
                <a:avLst/>
              </a:prstGeom>
              <a:blipFill>
                <a:blip r:embed="rId2"/>
                <a:stretch>
                  <a:fillRect l="-960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1484304" y="3014520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 nombre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donc le coefficient directeur de la droite d’équation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3014520"/>
                <a:ext cx="9520555" cy="830997"/>
              </a:xfrm>
              <a:prstGeom prst="rect">
                <a:avLst/>
              </a:prstGeom>
              <a:blipFill>
                <a:blip r:embed="rId3"/>
                <a:stretch>
                  <a:fillRect l="-1601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1484303" y="4125773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Le nombre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l’ordonnée à l’origine de cette droite.</a:t>
                </a: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3" y="4125773"/>
                <a:ext cx="9520555" cy="461665"/>
              </a:xfrm>
              <a:prstGeom prst="rect">
                <a:avLst/>
              </a:prstGeom>
              <a:blipFill>
                <a:blip r:embed="rId4"/>
                <a:stretch>
                  <a:fillRect l="-1601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07558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a) Calcul du coefficient directeur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5191565" y="4530170"/>
                <a:ext cx="1914177" cy="790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fr-FR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F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FR" sz="24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fr-FR" sz="2400" b="1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565" y="4530170"/>
                <a:ext cx="1914177" cy="7906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191565" y="4530170"/>
            <a:ext cx="1964609" cy="95688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Rectangle 10"/>
              <p:cNvSpPr/>
              <p:nvPr/>
            </p:nvSpPr>
            <p:spPr>
              <a:xfrm>
                <a:off x="1431301" y="3341545"/>
                <a:ext cx="94978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fr-FR" sz="24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fr-FR" sz="24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𝑩</m:t>
                    </m:r>
                    <m:d>
                      <m:dPr>
                        <m:ctrlP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2400" b="1" i="1" dirty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fr-FR" sz="2400" b="1" i="1" dirty="0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fr-FR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fr-FR" sz="2400" b="1" i="1" dirty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fr-FR" sz="2400" b="1" i="1" dirty="0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</m:e>
                    </m:d>
                    <m:r>
                      <a:rPr lang="fr-FR" sz="24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sont deux points distincts appartenant à cette droite, alors :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301" y="3341545"/>
                <a:ext cx="9497887" cy="830997"/>
              </a:xfrm>
              <a:prstGeom prst="rect">
                <a:avLst/>
              </a:prstGeom>
              <a:blipFill>
                <a:blip r:embed="rId3"/>
                <a:stretch>
                  <a:fillRect l="-1027" t="-5882" r="-1220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84309" y="1672348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484309" y="2370707"/>
                <a:ext cx="94978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Soit une droite non parallèle à l’axe des ordonnées,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son coefficient directeur.</a:t>
                </a: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2370707"/>
                <a:ext cx="9497887" cy="830997"/>
              </a:xfrm>
              <a:prstGeom prst="rect">
                <a:avLst/>
              </a:prstGeom>
              <a:blipFill>
                <a:blip r:embed="rId4"/>
                <a:stretch>
                  <a:fillRect l="-962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02420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 animBg="1"/>
      <p:bldP spid="17" grpId="0" build="p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b) Calcul de l’ordonnée à l’origine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484309" y="1868135"/>
                <a:ext cx="94978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Le point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fr-FR" sz="24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appartient à cette droite donc ses coordonnées vérifient l’équation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  </a:t>
                </a: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1868135"/>
                <a:ext cx="9497887" cy="830997"/>
              </a:xfrm>
              <a:prstGeom prst="rect">
                <a:avLst/>
              </a:prstGeom>
              <a:blipFill>
                <a:blip r:embed="rId2"/>
                <a:stretch>
                  <a:fillRect l="-962" t="-5839" r="-1860" b="-153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1484309" y="2847177"/>
                <a:ext cx="94978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b>
                      <m:sSub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2847177"/>
                <a:ext cx="9497887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1484309" y="3570235"/>
                <a:ext cx="94978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latin typeface="Comic Sans MS" panose="030F0702030302020204" pitchFamily="66" charset="0"/>
                  </a:rPr>
                  <a:t>On en déduit :		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b>
                      <m:sSubPr>
                        <m:ctrlP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9" y="3570235"/>
                <a:ext cx="9497887" cy="461665"/>
              </a:xfrm>
              <a:prstGeom prst="rect">
                <a:avLst/>
              </a:prstGeom>
              <a:blipFill>
                <a:blip r:embed="rId4"/>
                <a:stretch>
                  <a:fillRect l="-962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850337" y="3456887"/>
            <a:ext cx="2799496" cy="75475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5773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15 à 18 p 186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234" y="2653748"/>
            <a:ext cx="4795356" cy="321338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234" y="2087218"/>
            <a:ext cx="4795356" cy="56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952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3469</TotalTime>
  <Words>338</Words>
  <Application>Microsoft Office PowerPoint</Application>
  <PresentationFormat>Personnalisé</PresentationFormat>
  <Paragraphs>102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Parallaxe</vt:lpstr>
      <vt:lpstr>Chapitre 12 :  Droites dans le plan</vt:lpstr>
      <vt:lpstr>I – Caractérisation d’une droite</vt:lpstr>
      <vt:lpstr>Diapositive 3</vt:lpstr>
      <vt:lpstr>Exercices 9, 11 et 13 p 186</vt:lpstr>
      <vt:lpstr>Exercices 19 et 20 p 186</vt:lpstr>
      <vt:lpstr>Diapositive 6</vt:lpstr>
      <vt:lpstr>Diapositive 7</vt:lpstr>
      <vt:lpstr>Diapositive 8</vt:lpstr>
      <vt:lpstr>Exercices 15 à 18 p 186</vt:lpstr>
      <vt:lpstr>II – Droites parallèles, droites sécantes</vt:lpstr>
      <vt:lpstr>Diapositive 11</vt:lpstr>
      <vt:lpstr>Exercices 32 et 33 p 187</vt:lpstr>
      <vt:lpstr>Exercice 54 p 189</vt:lpstr>
      <vt:lpstr>Exercice 63 p 190</vt:lpstr>
      <vt:lpstr>Diapositive 15</vt:lpstr>
      <vt:lpstr>Diapositive 16</vt:lpstr>
      <vt:lpstr>Exercices 49 et 50 p 188</vt:lpstr>
      <vt:lpstr>Diapositive 18</vt:lpstr>
      <vt:lpstr>Diapositive 19</vt:lpstr>
      <vt:lpstr>Exercices 35, 36, 37 et 39 p 187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Fonctions affines</dc:title>
  <dc:creator>Megane Felt</dc:creator>
  <cp:lastModifiedBy>Lycée des Coteaux</cp:lastModifiedBy>
  <cp:revision>224</cp:revision>
  <dcterms:created xsi:type="dcterms:W3CDTF">2016-09-03T15:57:04Z</dcterms:created>
  <dcterms:modified xsi:type="dcterms:W3CDTF">2017-05-03T10:14:19Z</dcterms:modified>
</cp:coreProperties>
</file>