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92" r:id="rId3"/>
    <p:sldId id="281" r:id="rId4"/>
    <p:sldId id="393" r:id="rId5"/>
    <p:sldId id="370" r:id="rId6"/>
    <p:sldId id="371" r:id="rId7"/>
    <p:sldId id="357" r:id="rId8"/>
    <p:sldId id="360" r:id="rId9"/>
    <p:sldId id="394" r:id="rId10"/>
    <p:sldId id="395" r:id="rId11"/>
    <p:sldId id="372" r:id="rId12"/>
    <p:sldId id="396" r:id="rId13"/>
    <p:sldId id="397" r:id="rId14"/>
    <p:sldId id="398" r:id="rId15"/>
    <p:sldId id="399" r:id="rId16"/>
    <p:sldId id="402" r:id="rId17"/>
    <p:sldId id="404" r:id="rId18"/>
    <p:sldId id="403" r:id="rId19"/>
    <p:sldId id="400" r:id="rId20"/>
    <p:sldId id="401" r:id="rId21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27/04/2017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27/04/2017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0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33600" y="1380068"/>
            <a:ext cx="9369423" cy="2616199"/>
          </a:xfrm>
        </p:spPr>
        <p:txBody>
          <a:bodyPr>
            <a:norm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Chapitre 11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Les fonctions (3)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26 et 27 p 123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-1" b="-1"/>
          <a:stretch/>
        </p:blipFill>
        <p:spPr>
          <a:xfrm>
            <a:off x="2888723" y="2500312"/>
            <a:ext cx="7210884" cy="302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7844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Fonctions homographiques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2550818"/>
                <a:ext cx="9607763" cy="26466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Soient </a:t>
                </a:r>
                <a:r>
                  <a:rPr lang="fr-FR" sz="2400" b="1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:r>
                  <a:rPr lang="fr-FR" sz="2400" b="1" i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b</a:t>
                </a:r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:r>
                  <a:rPr lang="fr-FR" sz="2400" b="1" i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c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:r>
                  <a:rPr lang="fr-FR" sz="2400" b="1" i="1" dirty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d</a:t>
                </a:r>
                <a:r>
                  <a:rPr lang="fr-FR" sz="2400" dirty="0">
                    <a:latin typeface="Comic Sans MS" panose="030F0702030302020204" pitchFamily="66" charset="0"/>
                  </a:rPr>
                  <a:t> quatre nombres réels tels que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fr-FR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latin typeface="Comic Sans MS" panose="030F0702030302020204" pitchFamily="66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La fonction définie sur </a:t>
                </a:r>
                <a:r>
                  <a:rPr lang="fr-FR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ℝ par </a:t>
                </a:r>
              </a:p>
              <a:p>
                <a:pPr algn="ctr"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↦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fr-FR" sz="2400" b="1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24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fr-FR" sz="2400" dirty="0">
                  <a:latin typeface="Comic Sans MS" panose="030F0702030302020204" pitchFamily="66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endParaRPr lang="fr-FR" sz="2400" dirty="0">
                  <a:latin typeface="Comic Sans MS" panose="030F0702030302020204" pitchFamily="66" charset="0"/>
                </a:endParaRP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est appelée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fonction homographique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550818"/>
                <a:ext cx="9607763" cy="2646687"/>
              </a:xfrm>
              <a:prstGeom prst="rect">
                <a:avLst/>
              </a:prstGeom>
              <a:blipFill>
                <a:blip r:embed="rId2"/>
                <a:stretch>
                  <a:fillRect l="-951" t="-1839" b="-413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84307" y="5481776"/>
                <a:ext cx="960776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Cette fonction est définie pour les valeurs de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n’annulant pas le dénominateur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  <a:endParaRPr lang="fr-FR" sz="2400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481776"/>
                <a:ext cx="9607763" cy="830997"/>
              </a:xfrm>
              <a:prstGeom prst="rect">
                <a:avLst/>
              </a:prstGeom>
              <a:blipFill>
                <a:blip r:embed="rId3"/>
                <a:stretch>
                  <a:fillRect l="-951" t="-5839" r="-444" b="-160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0291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036822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Exemples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4307" y="1823264"/>
                <a:ext cx="9859554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1) Soit la fonction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définie par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1823264"/>
                <a:ext cx="9859554" cy="614655"/>
              </a:xfrm>
              <a:prstGeom prst="rect">
                <a:avLst/>
              </a:prstGeom>
              <a:blipFill>
                <a:blip r:embed="rId2"/>
                <a:stretch>
                  <a:fillRect l="-927" b="-9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84307" y="2483190"/>
                <a:ext cx="9859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Ici on a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24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483190"/>
                <a:ext cx="9859554" cy="461665"/>
              </a:xfrm>
              <a:prstGeom prst="rect">
                <a:avLst/>
              </a:prstGeom>
              <a:blipFill>
                <a:blip r:embed="rId3"/>
                <a:stretch>
                  <a:fillRect l="-927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3054072"/>
                <a:ext cx="9859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donc une fonction homographique.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54072"/>
                <a:ext cx="9859554" cy="461665"/>
              </a:xfrm>
              <a:prstGeom prst="rect">
                <a:avLst/>
              </a:prstGeom>
              <a:blipFill>
                <a:blip r:embed="rId4"/>
                <a:stretch>
                  <a:fillRect l="-494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84307" y="3734170"/>
                <a:ext cx="102327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Elle est définie pour les valeurs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telles que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donc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734170"/>
                <a:ext cx="10232772" cy="461665"/>
              </a:xfrm>
              <a:prstGeom prst="rect">
                <a:avLst/>
              </a:prstGeom>
              <a:blipFill>
                <a:blip r:embed="rId5"/>
                <a:stretch>
                  <a:fillRect l="-893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4410768"/>
                <a:ext cx="9859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La fonction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donc définie sur </a:t>
                </a:r>
                <a14:m>
                  <m:oMath xmlns:m="http://schemas.openxmlformats.org/officeDocument/2006/math">
                    <m:d>
                      <m:dPr>
                        <m:begChr m:val="]"/>
                        <m:endChr m:val="["/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∞;−3</m:t>
                        </m:r>
                      </m:e>
                    </m:d>
                    <m:r>
                      <a:rPr lang="fr-F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]"/>
                        <m:endChr m:val="["/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+∞</m:t>
                        </m: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410768"/>
                <a:ext cx="9859554" cy="461665"/>
              </a:xfrm>
              <a:prstGeom prst="rect">
                <a:avLst/>
              </a:prstGeom>
              <a:blipFill>
                <a:blip r:embed="rId6"/>
                <a:stretch>
                  <a:fillRect l="-927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84307" y="5087366"/>
                <a:ext cx="985955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La courbe représentative de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ne contient donc aucun point d’abscisse -3.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087366"/>
                <a:ext cx="9859554" cy="830997"/>
              </a:xfrm>
              <a:prstGeom prst="rect">
                <a:avLst/>
              </a:prstGeom>
              <a:blipFill>
                <a:blip r:embed="rId7"/>
                <a:stretch>
                  <a:fillRect l="-927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181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  <p:bldP spid="9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637" y="723900"/>
            <a:ext cx="580072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0302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4307" y="1823264"/>
                <a:ext cx="9859554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2) Soit la fonction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définie par g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3−4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1823264"/>
                <a:ext cx="9859554" cy="614655"/>
              </a:xfrm>
              <a:prstGeom prst="rect">
                <a:avLst/>
              </a:prstGeom>
              <a:blipFill>
                <a:blip r:embed="rId2"/>
                <a:stretch>
                  <a:fillRect l="-927" b="-99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84307" y="2483190"/>
                <a:ext cx="9859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Ici on a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𝒅</m:t>
                    </m:r>
                    <m:r>
                      <a:rPr lang="fr-FR" sz="24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483190"/>
                <a:ext cx="9859554" cy="461665"/>
              </a:xfrm>
              <a:prstGeom prst="rect">
                <a:avLst/>
              </a:prstGeom>
              <a:blipFill>
                <a:blip r:embed="rId3"/>
                <a:stretch>
                  <a:fillRect l="-927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3054072"/>
                <a:ext cx="9859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donc une fonction homographique.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054072"/>
                <a:ext cx="9859554" cy="461665"/>
              </a:xfrm>
              <a:prstGeom prst="rect">
                <a:avLst/>
              </a:prstGeom>
              <a:blipFill>
                <a:blip r:embed="rId4"/>
                <a:stretch>
                  <a:fillRect l="-185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84307" y="3734170"/>
                <a:ext cx="1023277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Elle est définie pour les valeurs de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telles que </a:t>
                </a:r>
                <a14:m>
                  <m:oMath xmlns:m="http://schemas.openxmlformats.org/officeDocument/2006/math">
                    <m:r>
                      <a:rPr lang="fr-FR" sz="2400" b="0" i="0" dirty="0" smtClean="0">
                        <a:latin typeface="Cambria Math" panose="02040503050406030204" pitchFamily="18" charset="0"/>
                      </a:rPr>
                      <m:t>2−</m:t>
                    </m:r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donc </a:t>
                </a:r>
                <a14:m>
                  <m:oMath xmlns:m="http://schemas.openxmlformats.org/officeDocument/2006/math">
                    <m:r>
                      <a:rPr lang="fr-FR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fr-FR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3734170"/>
                <a:ext cx="10232772" cy="461665"/>
              </a:xfrm>
              <a:prstGeom prst="rect">
                <a:avLst/>
              </a:prstGeom>
              <a:blipFill>
                <a:blip r:embed="rId5"/>
                <a:stretch>
                  <a:fillRect l="-893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7" y="4410768"/>
                <a:ext cx="9859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La fonction </a:t>
                </a:r>
                <a14:m>
                  <m:oMath xmlns:m="http://schemas.openxmlformats.org/officeDocument/2006/math"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donc définie sur </a:t>
                </a:r>
                <a14:m>
                  <m:oMath xmlns:m="http://schemas.openxmlformats.org/officeDocument/2006/math">
                    <m:d>
                      <m:dPr>
                        <m:begChr m:val="]"/>
                        <m:endChr m:val="["/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∞;2</m:t>
                        </m:r>
                      </m:e>
                    </m:d>
                    <m:r>
                      <a:rPr lang="fr-F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]"/>
                        <m:endChr m:val="["/>
                        <m:ctrlPr>
                          <a:rPr lang="fr-F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+∞</m:t>
                        </m: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4410768"/>
                <a:ext cx="9859554" cy="461665"/>
              </a:xfrm>
              <a:prstGeom prst="rect">
                <a:avLst/>
              </a:prstGeom>
              <a:blipFill>
                <a:blip r:embed="rId6"/>
                <a:stretch>
                  <a:fillRect l="-927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84307" y="5087366"/>
                <a:ext cx="985955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fr-FR" sz="2400" dirty="0">
                    <a:latin typeface="Comic Sans MS" panose="030F0702030302020204" pitchFamily="66" charset="0"/>
                  </a:rPr>
                  <a:t>La courbe représentative de </a:t>
                </a:r>
                <a14:m>
                  <m:oMath xmlns:m="http://schemas.openxmlformats.org/officeDocument/2006/math">
                    <m:r>
                      <a:rPr lang="fr-FR" sz="2400" b="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ne contient donc aucun point d’abscisse 2.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087366"/>
                <a:ext cx="9859554" cy="830997"/>
              </a:xfrm>
              <a:prstGeom prst="rect">
                <a:avLst/>
              </a:prstGeom>
              <a:blipFill>
                <a:blip r:embed="rId7"/>
                <a:stretch>
                  <a:fillRect l="-927" t="-5882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90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  <p:bldP spid="9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795337"/>
            <a:ext cx="5153025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21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44, 49 et 50 p 124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b="38468"/>
          <a:stretch/>
        </p:blipFill>
        <p:spPr>
          <a:xfrm>
            <a:off x="2123695" y="1899167"/>
            <a:ext cx="8434768" cy="173759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695" y="3768499"/>
            <a:ext cx="8434768" cy="286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6614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100 p 127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307" y="2379592"/>
            <a:ext cx="8228720" cy="251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308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Enoncé 4 p 115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778" y="2325687"/>
            <a:ext cx="7717777" cy="319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859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Enoncé 3 p 118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86" y="2090057"/>
            <a:ext cx="10474237" cy="313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9676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053" y="1049068"/>
            <a:ext cx="66675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09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Enoncé 5 p 120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206" y="2395794"/>
            <a:ext cx="10542846" cy="20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8298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Rappels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84311" y="2056692"/>
            <a:ext cx="9607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On dit que deux nombres sont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inverses</a:t>
            </a:r>
            <a:r>
              <a:rPr lang="fr-FR" sz="2400" b="1" dirty="0"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lorsque</a:t>
            </a:r>
            <a:r>
              <a:rPr lang="fr-FR" sz="2400" b="1" dirty="0"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leur produit est égal à 1.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6" name="Oval 4"/>
          <p:cNvSpPr/>
          <p:nvPr/>
        </p:nvSpPr>
        <p:spPr>
          <a:xfrm>
            <a:off x="2427392" y="3740366"/>
            <a:ext cx="2413000" cy="9017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omic Sans MS" panose="030F0702030302020204" pitchFamily="66" charset="0"/>
              </a:rPr>
              <a:t>Nombre</a:t>
            </a:r>
          </a:p>
        </p:txBody>
      </p:sp>
      <p:sp>
        <p:nvSpPr>
          <p:cNvPr id="7" name="Oval 13"/>
          <p:cNvSpPr/>
          <p:nvPr/>
        </p:nvSpPr>
        <p:spPr>
          <a:xfrm>
            <a:off x="6001148" y="3740366"/>
            <a:ext cx="2413000" cy="9017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Comic Sans MS" panose="030F0702030302020204" pitchFamily="66" charset="0"/>
              </a:rPr>
              <a:t>Inverse</a:t>
            </a:r>
          </a:p>
        </p:txBody>
      </p:sp>
      <p:sp>
        <p:nvSpPr>
          <p:cNvPr id="9" name="TextBox 14"/>
          <p:cNvSpPr txBox="1"/>
          <p:nvPr/>
        </p:nvSpPr>
        <p:spPr>
          <a:xfrm>
            <a:off x="5174157" y="3772934"/>
            <a:ext cx="826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/>
              <a:t>X</a:t>
            </a:r>
          </a:p>
        </p:txBody>
      </p:sp>
      <p:sp>
        <p:nvSpPr>
          <p:cNvPr id="10" name="TextBox 17"/>
          <p:cNvSpPr txBox="1"/>
          <p:nvPr/>
        </p:nvSpPr>
        <p:spPr>
          <a:xfrm>
            <a:off x="8505636" y="3588268"/>
            <a:ext cx="4253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latin typeface="Comic Sans MS" panose="030F0702030302020204" pitchFamily="66" charset="0"/>
              </a:rPr>
              <a:t>=</a:t>
            </a:r>
            <a:r>
              <a:rPr lang="fr-FR" sz="2800" dirty="0"/>
              <a:t> 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9076813" y="3467731"/>
            <a:ext cx="425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fr-F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7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Fonction inverse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646420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84307" y="2550818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fonction inverse est définie sur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]"/>
                        <m:endChr m:val="["/>
                        <m:ctrlPr>
                          <a:rPr lang="fr-F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∞;0</m:t>
                        </m:r>
                      </m:e>
                    </m:d>
                    <m:r>
                      <a:rPr lang="fr-FR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]"/>
                        <m:endChr m:val="["/>
                        <m:ctrlPr>
                          <a:rPr lang="fr-FR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0;+∞</m:t>
                        </m:r>
                      </m:e>
                    </m:d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par :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550818"/>
                <a:ext cx="9607763" cy="461665"/>
              </a:xfrm>
              <a:prstGeom prst="rect">
                <a:avLst/>
              </a:prstGeom>
              <a:blipFill>
                <a:blip r:embed="rId2"/>
                <a:stretch>
                  <a:fillRect l="-1585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178152" y="3241224"/>
                <a:ext cx="170187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8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8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8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8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f>
                      <m:fPr>
                        <m:ctrlPr>
                          <a:rPr lang="fr-FR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fr-FR" sz="2800" dirty="0">
                    <a:latin typeface="Comic Sans MS" panose="030F0702030302020204" pitchFamily="66" charset="0"/>
                  </a:rPr>
                  <a:t> </a:t>
                </a:r>
                <a:endParaRPr lang="fr-FR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152" y="3241224"/>
                <a:ext cx="1701876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484306" y="4349974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0 est une « 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valeur interdite</a:t>
            </a:r>
            <a:r>
              <a:rPr lang="fr-FR" sz="2400" dirty="0">
                <a:latin typeface="Comic Sans MS" panose="030F0702030302020204" pitchFamily="66" charset="0"/>
              </a:rPr>
              <a:t> » pour la fonction inverse.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6" y="4900429"/>
            <a:ext cx="9607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dit que la fonction inverse n’est pas définie en 0.</a:t>
            </a:r>
          </a:p>
        </p:txBody>
      </p:sp>
    </p:spTree>
    <p:extLst>
      <p:ext uri="{BB962C8B-B14F-4D97-AF65-F5344CB8AC3E}">
        <p14:creationId xmlns:p14="http://schemas.microsoft.com/office/powerpoint/2010/main" val="3228109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/>
      <p:bldP spid="3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4307" y="1036822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Représentation graphique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84307" y="1823264"/>
            <a:ext cx="98595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latin typeface="Comic Sans MS" panose="030F0702030302020204" pitchFamily="66" charset="0"/>
              </a:rPr>
              <a:t>La courbe représentative de la fonction inverse est 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hyperbole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t="16866"/>
          <a:stretch/>
        </p:blipFill>
        <p:spPr>
          <a:xfrm>
            <a:off x="3127513" y="2486596"/>
            <a:ext cx="6271158" cy="423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221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/>
          <a:srcRect l="28951" t="20343" r="2372" b="5583"/>
          <a:stretch/>
        </p:blipFill>
        <p:spPr>
          <a:xfrm>
            <a:off x="6785213" y="1846187"/>
            <a:ext cx="4306857" cy="3776687"/>
          </a:xfrm>
          <a:prstGeom prst="rect">
            <a:avLst/>
          </a:prstGeom>
        </p:spPr>
      </p:pic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84306" y="3440502"/>
            <a:ext cx="53056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courbe représentative de la fonction inverse admet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 centre de symétrie</a:t>
            </a:r>
            <a:r>
              <a:rPr lang="fr-FR" sz="2400" dirty="0">
                <a:latin typeface="Comic Sans MS" panose="030F0702030302020204" pitchFamily="66" charset="0"/>
              </a:rPr>
              <a:t> :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l’origine du repère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484307" y="775620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latin typeface="Comic Sans MS" panose="030F0702030302020204" pitchFamily="66" charset="0"/>
              </a:rPr>
              <a:t>Propriétés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5124695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Pour tout nombre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on a :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5124695"/>
                <a:ext cx="9607763" cy="461665"/>
              </a:xfrm>
              <a:prstGeom prst="rect">
                <a:avLst/>
              </a:prstGeom>
              <a:blipFill>
                <a:blip r:embed="rId3"/>
                <a:stretch>
                  <a:fillRect l="-1585" t="-41333" b="-4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18802" y="5713841"/>
                <a:ext cx="23182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fr-FR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fr-FR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fr-FR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802" y="5713841"/>
                <a:ext cx="2318263" cy="461665"/>
              </a:xfrm>
              <a:prstGeom prst="rect">
                <a:avLst/>
              </a:prstGeom>
              <a:blipFill>
                <a:blip r:embed="rId4"/>
                <a:stretch>
                  <a:fillRect l="-263" r="-789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ross 7"/>
          <p:cNvSpPr/>
          <p:nvPr/>
        </p:nvSpPr>
        <p:spPr>
          <a:xfrm>
            <a:off x="9494900" y="3517377"/>
            <a:ext cx="180961" cy="183747"/>
          </a:xfrm>
          <a:prstGeom prst="plus">
            <a:avLst>
              <a:gd name="adj" fmla="val 46659"/>
            </a:avLst>
          </a:prstGeom>
          <a:solidFill>
            <a:srgbClr val="FF000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8"/>
              <p:cNvSpPr txBox="1"/>
              <p:nvPr/>
            </p:nvSpPr>
            <p:spPr>
              <a:xfrm>
                <a:off x="9176343" y="3811585"/>
                <a:ext cx="7915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6343" y="3811585"/>
                <a:ext cx="79157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9"/>
          <p:cNvCxnSpPr/>
          <p:nvPr/>
        </p:nvCxnSpPr>
        <p:spPr>
          <a:xfrm flipV="1">
            <a:off x="8839478" y="3596003"/>
            <a:ext cx="734940" cy="8588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0"/>
          <p:cNvCxnSpPr/>
          <p:nvPr/>
        </p:nvCxnSpPr>
        <p:spPr>
          <a:xfrm flipH="1" flipV="1">
            <a:off x="9572128" y="3604591"/>
            <a:ext cx="2939" cy="265551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/>
              <p:cNvSpPr txBox="1"/>
              <p:nvPr/>
            </p:nvSpPr>
            <p:spPr>
              <a:xfrm>
                <a:off x="8119976" y="3303780"/>
                <a:ext cx="7915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9976" y="3303780"/>
                <a:ext cx="791570" cy="400110"/>
              </a:xfrm>
              <a:prstGeom prst="rect">
                <a:avLst/>
              </a:prstGeom>
              <a:blipFill>
                <a:blip r:embed="rId6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/>
              <p:cNvSpPr txBox="1"/>
              <p:nvPr/>
            </p:nvSpPr>
            <p:spPr>
              <a:xfrm>
                <a:off x="7663053" y="3478065"/>
                <a:ext cx="7915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053" y="3478065"/>
                <a:ext cx="79157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13"/>
          <p:cNvCxnSpPr>
            <a:stCxn id="23" idx="2"/>
          </p:cNvCxnSpPr>
          <p:nvPr/>
        </p:nvCxnSpPr>
        <p:spPr>
          <a:xfrm flipH="1" flipV="1">
            <a:off x="8160118" y="3870143"/>
            <a:ext cx="1" cy="33973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/>
              <p:cNvSpPr txBox="1"/>
              <p:nvPr/>
            </p:nvSpPr>
            <p:spPr>
              <a:xfrm>
                <a:off x="8726773" y="3979762"/>
                <a:ext cx="10031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</m:t>
                      </m:r>
                      <m:r>
                        <a:rPr lang="en-US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</m:t>
                      </m:r>
                      <m:r>
                        <a:rPr lang="en-US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773" y="3979762"/>
                <a:ext cx="1003103" cy="400110"/>
              </a:xfrm>
              <a:prstGeom prst="rect">
                <a:avLst/>
              </a:prstGeom>
              <a:blipFill>
                <a:blip r:embed="rId8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ross 17"/>
          <p:cNvSpPr/>
          <p:nvPr/>
        </p:nvSpPr>
        <p:spPr>
          <a:xfrm>
            <a:off x="8069638" y="4026126"/>
            <a:ext cx="180961" cy="183747"/>
          </a:xfrm>
          <a:prstGeom prst="plus">
            <a:avLst>
              <a:gd name="adj" fmla="val 46659"/>
            </a:avLst>
          </a:prstGeom>
          <a:solidFill>
            <a:srgbClr val="FF000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484306" y="1738729"/>
            <a:ext cx="5305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La courbe représentative de la fonction inverse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ne coupe pas l’axe des abscisses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cxnSp>
        <p:nvCxnSpPr>
          <p:cNvPr id="26" name="Straight Connector 9"/>
          <p:cNvCxnSpPr/>
          <p:nvPr/>
        </p:nvCxnSpPr>
        <p:spPr>
          <a:xfrm flipV="1">
            <a:off x="8146480" y="4111473"/>
            <a:ext cx="692998" cy="6526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8205331" y="3604592"/>
            <a:ext cx="1382334" cy="472041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884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3" grpId="0"/>
      <p:bldP spid="13" grpId="0" animBg="1"/>
      <p:bldP spid="14" grpId="0"/>
      <p:bldP spid="19" grpId="0"/>
      <p:bldP spid="20" grpId="0"/>
      <p:bldP spid="22" grpId="0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1672592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fonction inverse est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décroissante sur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]−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fr-FR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1672592"/>
                <a:ext cx="9607763" cy="461665"/>
              </a:xfrm>
              <a:prstGeom prst="rect">
                <a:avLst/>
              </a:prstGeom>
              <a:blipFill>
                <a:blip r:embed="rId2"/>
                <a:stretch>
                  <a:fillRect l="-1585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84306" y="2152051"/>
                <a:ext cx="96077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La fonction inverse est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décroissante sur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]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;+</m:t>
                    </m:r>
                    <m:r>
                      <a:rPr lang="fr-FR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sz="24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6" y="2152051"/>
                <a:ext cx="9607763" cy="461665"/>
              </a:xfrm>
              <a:prstGeom prst="rect">
                <a:avLst/>
              </a:prstGeom>
              <a:blipFill>
                <a:blip r:embed="rId3"/>
                <a:stretch>
                  <a:fillRect l="-1585" t="-40789" b="-447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484307" y="753909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Variations et signe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au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6796457"/>
                  </p:ext>
                </p:extLst>
              </p:nvPr>
            </p:nvGraphicFramePr>
            <p:xfrm>
              <a:off x="2902100" y="3189156"/>
              <a:ext cx="6772173" cy="186120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762539">
                      <a:extLst>
                        <a:ext uri="{9D8B030D-6E8A-4147-A177-3AD203B41FA5}">
                          <a16:colId xmlns:a16="http://schemas.microsoft.com/office/drawing/2014/main" val="2913730793"/>
                        </a:ext>
                      </a:extLst>
                    </a:gridCol>
                    <a:gridCol w="1285461">
                      <a:extLst>
                        <a:ext uri="{9D8B030D-6E8A-4147-A177-3AD203B41FA5}">
                          <a16:colId xmlns:a16="http://schemas.microsoft.com/office/drawing/2014/main" val="2850375820"/>
                        </a:ext>
                      </a:extLst>
                    </a:gridCol>
                    <a:gridCol w="2279373">
                      <a:extLst>
                        <a:ext uri="{9D8B030D-6E8A-4147-A177-3AD203B41FA5}">
                          <a16:colId xmlns:a16="http://schemas.microsoft.com/office/drawing/2014/main" val="385188986"/>
                        </a:ext>
                      </a:extLst>
                    </a:gridCol>
                    <a:gridCol w="1444800">
                      <a:extLst>
                        <a:ext uri="{9D8B030D-6E8A-4147-A177-3AD203B41FA5}">
                          <a16:colId xmlns:a16="http://schemas.microsoft.com/office/drawing/2014/main" val="1472542335"/>
                        </a:ext>
                      </a:extLst>
                    </a:gridCol>
                  </a:tblGrid>
                  <a:tr h="4400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000" b="0" dirty="0">
                              <a:latin typeface="Comic Sans MS" panose="030F0702030302020204" pitchFamily="66" charset="0"/>
                            </a:rPr>
                            <a:t>-</a:t>
                          </a:r>
                          <a:r>
                            <a:rPr lang="fr-FR" sz="2400" b="0" dirty="0">
                              <a:latin typeface="Comic Sans MS" panose="030F0702030302020204" pitchFamily="66" charset="0"/>
                            </a:rPr>
                            <a:t>∞</a:t>
                          </a:r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fr-FR" sz="2000" b="0" dirty="0">
                              <a:latin typeface="Comic Sans MS" panose="030F0702030302020204" pitchFamily="66" charset="0"/>
                            </a:rPr>
                            <a:t>+</a:t>
                          </a:r>
                          <a:r>
                            <a:rPr lang="fr-FR" sz="2400" b="0" dirty="0">
                              <a:latin typeface="Comic Sans MS" panose="030F0702030302020204" pitchFamily="66" charset="0"/>
                            </a:rPr>
                            <a:t>∞</a:t>
                          </a:r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84735166"/>
                      </a:ext>
                    </a:extLst>
                  </a:tr>
                  <a:tr h="1404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Variations de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fr-FR" sz="2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oMath>
                          </a14:m>
                          <a:endParaRPr lang="fr-FR" sz="240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3970619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au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6796457"/>
                  </p:ext>
                </p:extLst>
              </p:nvPr>
            </p:nvGraphicFramePr>
            <p:xfrm>
              <a:off x="2902100" y="3189156"/>
              <a:ext cx="6772173" cy="186120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762539">
                      <a:extLst>
                        <a:ext uri="{9D8B030D-6E8A-4147-A177-3AD203B41FA5}">
                          <a16:colId xmlns:a16="http://schemas.microsoft.com/office/drawing/2014/main" val="2913730793"/>
                        </a:ext>
                      </a:extLst>
                    </a:gridCol>
                    <a:gridCol w="1285461">
                      <a:extLst>
                        <a:ext uri="{9D8B030D-6E8A-4147-A177-3AD203B41FA5}">
                          <a16:colId xmlns:a16="http://schemas.microsoft.com/office/drawing/2014/main" val="2850375820"/>
                        </a:ext>
                      </a:extLst>
                    </a:gridCol>
                    <a:gridCol w="2279373">
                      <a:extLst>
                        <a:ext uri="{9D8B030D-6E8A-4147-A177-3AD203B41FA5}">
                          <a16:colId xmlns:a16="http://schemas.microsoft.com/office/drawing/2014/main" val="385188986"/>
                        </a:ext>
                      </a:extLst>
                    </a:gridCol>
                    <a:gridCol w="1444800">
                      <a:extLst>
                        <a:ext uri="{9D8B030D-6E8A-4147-A177-3AD203B41FA5}">
                          <a16:colId xmlns:a16="http://schemas.microsoft.com/office/drawing/2014/main" val="147254233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fr-FR" sz="2000" b="0" dirty="0">
                              <a:latin typeface="Comic Sans MS" panose="030F0702030302020204" pitchFamily="66" charset="0"/>
                            </a:rPr>
                            <a:t>-</a:t>
                          </a:r>
                          <a:r>
                            <a:rPr lang="fr-FR" sz="2400" b="0" dirty="0">
                              <a:latin typeface="Comic Sans MS" panose="030F0702030302020204" pitchFamily="66" charset="0"/>
                            </a:rPr>
                            <a:t>∞</a:t>
                          </a:r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fr-FR" sz="2000" b="0" dirty="0">
                              <a:latin typeface="Comic Sans MS" panose="030F0702030302020204" pitchFamily="66" charset="0"/>
                            </a:rPr>
                            <a:t>+</a:t>
                          </a:r>
                          <a:r>
                            <a:rPr lang="fr-FR" sz="2400" b="0" dirty="0">
                              <a:latin typeface="Comic Sans MS" panose="030F0702030302020204" pitchFamily="66" charset="0"/>
                            </a:rPr>
                            <a:t>∞</a:t>
                          </a:r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84735166"/>
                      </a:ext>
                    </a:extLst>
                  </a:tr>
                  <a:tr h="14040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46" t="-35931" r="-285467" b="-8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fr-FR" sz="2000" b="0" dirty="0">
                            <a:latin typeface="Comic Sans MS" panose="030F0702030302020204" pitchFamily="66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39706190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8" name="Straight Arrow Connector 8"/>
          <p:cNvCxnSpPr/>
          <p:nvPr/>
        </p:nvCxnSpPr>
        <p:spPr>
          <a:xfrm>
            <a:off x="5099998" y="3877589"/>
            <a:ext cx="1625821" cy="9397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32"/>
          <p:cNvCxnSpPr/>
          <p:nvPr/>
        </p:nvCxnSpPr>
        <p:spPr>
          <a:xfrm>
            <a:off x="7474226" y="3816626"/>
            <a:ext cx="1828800" cy="103826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900186" y="324874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0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484304" y="5908911"/>
                <a:ext cx="9607763" cy="647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Pour tout nombre réel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on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5908911"/>
                <a:ext cx="9607763" cy="647357"/>
              </a:xfrm>
              <a:prstGeom prst="rect">
                <a:avLst/>
              </a:prstGeom>
              <a:blipFill>
                <a:blip r:embed="rId5"/>
                <a:stretch>
                  <a:fillRect l="-1585" t="-15888" b="-158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>
            <a:off x="7050157" y="3631326"/>
            <a:ext cx="0" cy="14322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7100022" y="3631326"/>
            <a:ext cx="0" cy="14322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484304" y="5302117"/>
                <a:ext cx="9607763" cy="647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Pour tout nombre réel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on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5302117"/>
                <a:ext cx="9607763" cy="647357"/>
              </a:xfrm>
              <a:prstGeom prst="rect">
                <a:avLst/>
              </a:prstGeom>
              <a:blipFill>
                <a:blip r:embed="rId6"/>
                <a:stretch>
                  <a:fillRect l="-1585" t="-16038" b="-169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1273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4" grpId="0"/>
      <p:bldP spid="24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 11 p 122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b="39892"/>
          <a:stretch/>
        </p:blipFill>
        <p:spPr>
          <a:xfrm>
            <a:off x="3382011" y="2225399"/>
            <a:ext cx="6223311" cy="169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4087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 17, 23 et 24 p 123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3298091" y="3533986"/>
            <a:ext cx="6631928" cy="29330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t="1" b="-347"/>
          <a:stretch/>
        </p:blipFill>
        <p:spPr>
          <a:xfrm>
            <a:off x="3298091" y="1749285"/>
            <a:ext cx="6631928" cy="165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53845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7248</TotalTime>
  <Words>565</Words>
  <Application>Microsoft Office PowerPoint</Application>
  <PresentationFormat>Grand écran</PresentationFormat>
  <Paragraphs>87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Corbel</vt:lpstr>
      <vt:lpstr>Times New Roman</vt:lpstr>
      <vt:lpstr>Parallaxe</vt:lpstr>
      <vt:lpstr>Chapitre 11 :  Les fonctions (3)</vt:lpstr>
      <vt:lpstr>Présentation PowerPoint</vt:lpstr>
      <vt:lpstr>Rappels</vt:lpstr>
      <vt:lpstr>I – Fonction inverse</vt:lpstr>
      <vt:lpstr>Présentation PowerPoint</vt:lpstr>
      <vt:lpstr>Présentation PowerPoint</vt:lpstr>
      <vt:lpstr>Présentation PowerPoint</vt:lpstr>
      <vt:lpstr>Exercice 11 p 122</vt:lpstr>
      <vt:lpstr>Exercices 17, 23 et 24 p 123</vt:lpstr>
      <vt:lpstr>Exercices 26 et 27 p 123</vt:lpstr>
      <vt:lpstr>II – Fonctions homographiques</vt:lpstr>
      <vt:lpstr>Présentation PowerPoint</vt:lpstr>
      <vt:lpstr>Présentation PowerPoint</vt:lpstr>
      <vt:lpstr>Présentation PowerPoint</vt:lpstr>
      <vt:lpstr>Présentation PowerPoint</vt:lpstr>
      <vt:lpstr>Exercices 44, 49 et 50 p 124</vt:lpstr>
      <vt:lpstr>Exercice 100 p 127</vt:lpstr>
      <vt:lpstr>Enoncé 4 p 115</vt:lpstr>
      <vt:lpstr>Enoncé 3 p 118</vt:lpstr>
      <vt:lpstr>Enoncé 5 p 120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Toshiba</cp:lastModifiedBy>
  <cp:revision>388</cp:revision>
  <dcterms:created xsi:type="dcterms:W3CDTF">2016-09-03T15:57:04Z</dcterms:created>
  <dcterms:modified xsi:type="dcterms:W3CDTF">2017-04-27T20:17:14Z</dcterms:modified>
</cp:coreProperties>
</file>