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2"/>
  </p:notesMasterIdLst>
  <p:sldIdLst>
    <p:sldId id="256" r:id="rId2"/>
    <p:sldId id="281" r:id="rId3"/>
    <p:sldId id="284" r:id="rId4"/>
    <p:sldId id="288" r:id="rId5"/>
    <p:sldId id="289" r:id="rId6"/>
    <p:sldId id="290" r:id="rId7"/>
    <p:sldId id="293" r:id="rId8"/>
    <p:sldId id="294" r:id="rId9"/>
    <p:sldId id="296" r:id="rId10"/>
    <p:sldId id="291" r:id="rId11"/>
    <p:sldId id="295" r:id="rId12"/>
    <p:sldId id="292" r:id="rId13"/>
    <p:sldId id="297" r:id="rId14"/>
    <p:sldId id="300" r:id="rId15"/>
    <p:sldId id="298" r:id="rId16"/>
    <p:sldId id="299" r:id="rId17"/>
    <p:sldId id="303" r:id="rId18"/>
    <p:sldId id="301" r:id="rId19"/>
    <p:sldId id="302" r:id="rId20"/>
    <p:sldId id="304" r:id="rId21"/>
    <p:sldId id="305" r:id="rId22"/>
    <p:sldId id="306" r:id="rId23"/>
    <p:sldId id="308" r:id="rId24"/>
    <p:sldId id="309" r:id="rId25"/>
    <p:sldId id="307" r:id="rId26"/>
    <p:sldId id="310" r:id="rId27"/>
    <p:sldId id="311" r:id="rId28"/>
    <p:sldId id="312" r:id="rId29"/>
    <p:sldId id="313" r:id="rId30"/>
    <p:sldId id="314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794C0-B763-47CB-861D-15E57D4C8A29}" type="datetimeFigureOut">
              <a:rPr lang="fr-FR" smtClean="0"/>
              <a:t>30/03/2017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BA27E-315A-42EC-907A-7AEEA37823F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5756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83813-C7A5-4134-93BB-A586804C7BDD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F7E2E-A94C-4B7E-96F0-7C7E3CA821CE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856D4-71DC-4FE0-AEAD-3B5FB31EA60D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730777-B988-4283-8CB5-DDB251F4973C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85301-F3C3-4B22-A9A9-8E5901859569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7CDB6-F5AD-4FBE-9028-FB2B32A0395F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r-FR"/>
              <a:t>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34BEF-7610-493D-9FDF-9031E477FC8E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ABCAB-1AC4-4144-8F46-FBEC35274F6A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94F6D-0E91-4E4A-9242-18831DB4EECE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13EE34-1512-4001-8192-6A053DFEF09D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D80C6-B09D-48FD-A124-E851352203BE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0E36D-BA96-4EF7-9C85-014ED191D7DA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F8FFC-CF52-4EB8-B6F8-BB12DCE7DA00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E485-8BF0-4EFF-8582-08916DA796F0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0FD6B-0ECD-4903-B2AC-239B722A4E53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4B94CE-8743-4E36-A3BC-23E5189BDAB9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33F94-7C0A-4237-81A9-8C5364D5F3AD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026CFC1-2817-4DC0-9B0E-AD7D97DFE9A5}" type="datetime1">
              <a:rPr lang="en-US" smtClean="0"/>
              <a:t>3/30/2017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35.png"/><Relationship Id="rId7" Type="http://schemas.openxmlformats.org/officeDocument/2006/relationships/image" Target="../media/image12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png"/><Relationship Id="rId3" Type="http://schemas.openxmlformats.org/officeDocument/2006/relationships/image" Target="../media/image49.png"/><Relationship Id="rId7" Type="http://schemas.openxmlformats.org/officeDocument/2006/relationships/image" Target="../media/image52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.png"/><Relationship Id="rId5" Type="http://schemas.openxmlformats.org/officeDocument/2006/relationships/image" Target="../media/image50.png"/><Relationship Id="rId4" Type="http://schemas.openxmlformats.org/officeDocument/2006/relationships/image" Target="../media/image35.png"/><Relationship Id="rId9" Type="http://schemas.openxmlformats.org/officeDocument/2006/relationships/image" Target="../media/image5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35.png"/><Relationship Id="rId7" Type="http://schemas.openxmlformats.org/officeDocument/2006/relationships/image" Target="../media/image72.png"/><Relationship Id="rId12" Type="http://schemas.openxmlformats.org/officeDocument/2006/relationships/image" Target="../media/image77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69.png"/><Relationship Id="rId9" Type="http://schemas.openxmlformats.org/officeDocument/2006/relationships/image" Target="../media/image74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7" Type="http://schemas.openxmlformats.org/officeDocument/2006/relationships/image" Target="../media/image78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0.png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7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6.png"/><Relationship Id="rId5" Type="http://schemas.openxmlformats.org/officeDocument/2006/relationships/image" Target="../media/image19.png"/><Relationship Id="rId10" Type="http://schemas.openxmlformats.org/officeDocument/2006/relationships/image" Target="../media/image5.png"/><Relationship Id="rId4" Type="http://schemas.openxmlformats.org/officeDocument/2006/relationships/image" Target="../media/image17.png"/><Relationship Id="rId9" Type="http://schemas.openxmlformats.org/officeDocument/2006/relationships/image" Target="../media/image23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8.png"/><Relationship Id="rId7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7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4.png"/><Relationship Id="rId5" Type="http://schemas.openxmlformats.org/officeDocument/2006/relationships/image" Target="../media/image15.png"/><Relationship Id="rId10" Type="http://schemas.openxmlformats.org/officeDocument/2006/relationships/image" Target="../media/image14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image" Target="../media/image26.png"/><Relationship Id="rId7" Type="http://schemas.openxmlformats.org/officeDocument/2006/relationships/image" Target="../media/image29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Chapitre 10 : </a:t>
            </a:r>
            <a:br>
              <a:rPr lang="fr-FR" dirty="0">
                <a:latin typeface="Comic Sans MS" panose="030F0702030302020204" pitchFamily="66" charset="0"/>
              </a:rPr>
            </a:br>
            <a:r>
              <a:rPr lang="fr-FR" dirty="0">
                <a:latin typeface="Comic Sans MS" panose="030F0702030302020204" pitchFamily="66" charset="0"/>
              </a:rPr>
              <a:t>Vecteurs (2)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sz="3200" dirty="0">
                <a:latin typeface="Comic Sans MS" panose="030F0702030302020204" pitchFamily="66" charset="0"/>
              </a:rPr>
              <a:t>Seconde 11</a:t>
            </a:r>
          </a:p>
          <a:p>
            <a:r>
              <a:rPr lang="fr-FR" dirty="0">
                <a:latin typeface="Comic Sans MS" panose="030F0702030302020204" pitchFamily="66" charset="0"/>
              </a:rPr>
              <a:t>Mme FELT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362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Espace réservé du contenu 18"/>
          <p:cNvSpPr>
            <a:spLocks noGrp="1"/>
          </p:cNvSpPr>
          <p:nvPr>
            <p:ph idx="1"/>
          </p:nvPr>
        </p:nvSpPr>
        <p:spPr>
          <a:xfrm>
            <a:off x="1484305" y="1740812"/>
            <a:ext cx="10018713" cy="624101"/>
          </a:xfrm>
          <a:ln>
            <a:noFill/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latin typeface="Comic Sans MS" panose="030F0702030302020204" pitchFamily="66" charset="0"/>
              </a:rPr>
              <a:t>Quels que soient les points </a:t>
            </a:r>
            <a:r>
              <a:rPr lang="fr-FR" b="1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fr-FR" dirty="0">
                <a:latin typeface="Comic Sans MS" panose="030F0702030302020204" pitchFamily="66" charset="0"/>
              </a:rPr>
              <a:t>, </a:t>
            </a:r>
            <a:r>
              <a:rPr lang="fr-FR" b="1" dirty="0">
                <a:solidFill>
                  <a:srgbClr val="0070C0"/>
                </a:solidFill>
                <a:latin typeface="Comic Sans MS" panose="030F0702030302020204" pitchFamily="66" charset="0"/>
              </a:rPr>
              <a:t>B</a:t>
            </a:r>
            <a:r>
              <a:rPr lang="fr-FR" dirty="0">
                <a:latin typeface="Comic Sans MS" panose="030F0702030302020204" pitchFamily="66" charset="0"/>
              </a:rPr>
              <a:t> et </a:t>
            </a:r>
            <a:r>
              <a:rPr lang="fr-FR" b="1" dirty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</a:t>
            </a:r>
            <a:r>
              <a:rPr lang="fr-FR" dirty="0">
                <a:latin typeface="Comic Sans MS" panose="030F0702030302020204" pitchFamily="66" charset="0"/>
              </a:rPr>
              <a:t> du plan, on a :</a:t>
            </a:r>
          </a:p>
        </p:txBody>
      </p:sp>
      <p:sp>
        <p:nvSpPr>
          <p:cNvPr id="11" name="Espace réservé du contenu 18"/>
          <p:cNvSpPr txBox="1">
            <a:spLocks/>
          </p:cNvSpPr>
          <p:nvPr/>
        </p:nvSpPr>
        <p:spPr>
          <a:xfrm>
            <a:off x="1484306" y="631796"/>
            <a:ext cx="10018713" cy="88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857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20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2001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8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5430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6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00250" indent="-1714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145000"/>
              <a:buFont typeface="Arial"/>
              <a:buChar char="•"/>
              <a:defRPr sz="1400" kern="1200" cap="none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2. Relation de Chasles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Espace réservé du contenu 18"/>
              <p:cNvSpPr txBox="1">
                <a:spLocks/>
              </p:cNvSpPr>
              <p:nvPr/>
            </p:nvSpPr>
            <p:spPr>
              <a:xfrm>
                <a:off x="1484305" y="2380045"/>
                <a:ext cx="10018713" cy="601401"/>
              </a:xfrm>
              <a:prstGeom prst="rect">
                <a:avLst/>
              </a:prstGeom>
              <a:ln>
                <a:noFill/>
              </a:ln>
            </p:spPr>
            <p:txBody>
              <a:bodyPr vert="horz" lIns="91440" tIns="45720" rIns="91440" bIns="45720" rtlCol="0" anchor="ctr">
                <a:normAutofit/>
              </a:bodyPr>
              <a:lstStyle>
                <a:lvl1pPr marL="2857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1pPr>
                <a:lvl2pPr marL="7429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20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2pPr>
                <a:lvl3pPr marL="1200150" indent="-2857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8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3pPr>
                <a:lvl4pPr marL="15430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6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4pPr>
                <a:lvl5pPr marL="2000250" indent="-17145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457200" rtl="0" eaLnBrk="1" latinLnBrk="0" hangingPunct="1">
                  <a:spcBef>
                    <a:spcPct val="20000"/>
                  </a:spcBef>
                  <a:spcAft>
                    <a:spcPts val="600"/>
                  </a:spcAft>
                  <a:buClr>
                    <a:schemeClr val="accent1">
                      <a:lumMod val="75000"/>
                    </a:schemeClr>
                  </a:buClr>
                  <a:buSzPct val="145000"/>
                  <a:buFont typeface="Arial"/>
                  <a:buChar char="•"/>
                  <a:defRPr sz="1400" kern="1200" cap="none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fr-FR" dirty="0">
                    <a:latin typeface="Comic Sans MS" panose="030F0702030302020204" pitchFamily="66" charset="0"/>
                  </a:rPr>
                  <a:t> 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a:rPr lang="fr-FR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  <m:r>
                          <a:rPr lang="fr-FR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  <m:r>
                      <a:rPr lang="fr-FR" b="1" i="1" dirty="0" smtClean="0"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fr-FR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endParaRPr lang="fr-FR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3" name="Espace réservé du contenu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5" y="2380045"/>
                <a:ext cx="10018713" cy="60140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" name="Image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4118" y="3073124"/>
            <a:ext cx="5896264" cy="3819973"/>
          </a:xfrm>
          <a:prstGeom prst="rect">
            <a:avLst/>
          </a:prstGeom>
        </p:spPr>
      </p:pic>
      <p:sp>
        <p:nvSpPr>
          <p:cNvPr id="26" name="Plus 12"/>
          <p:cNvSpPr/>
          <p:nvPr/>
        </p:nvSpPr>
        <p:spPr>
          <a:xfrm>
            <a:off x="3752673" y="5601088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9"/>
              <p:cNvSpPr txBox="1"/>
              <p:nvPr/>
            </p:nvSpPr>
            <p:spPr>
              <a:xfrm>
                <a:off x="3500855" y="575808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0855" y="5758084"/>
                <a:ext cx="42702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Plus 14"/>
          <p:cNvSpPr/>
          <p:nvPr/>
        </p:nvSpPr>
        <p:spPr>
          <a:xfrm>
            <a:off x="6368438" y="4054137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9"/>
              <p:cNvSpPr txBox="1"/>
              <p:nvPr/>
            </p:nvSpPr>
            <p:spPr>
              <a:xfrm>
                <a:off x="6569142" y="3854082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9142" y="3854082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Plus 16"/>
          <p:cNvSpPr/>
          <p:nvPr/>
        </p:nvSpPr>
        <p:spPr>
          <a:xfrm>
            <a:off x="7389731" y="6093217"/>
            <a:ext cx="286603" cy="286603"/>
          </a:xfrm>
          <a:prstGeom prst="mathPlu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19"/>
              <p:cNvSpPr txBox="1"/>
              <p:nvPr/>
            </p:nvSpPr>
            <p:spPr>
              <a:xfrm>
                <a:off x="7542909" y="6257671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31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2909" y="6257671"/>
                <a:ext cx="427026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13"/>
          <p:cNvCxnSpPr/>
          <p:nvPr/>
        </p:nvCxnSpPr>
        <p:spPr>
          <a:xfrm flipV="1">
            <a:off x="3915253" y="4182310"/>
            <a:ext cx="2595429" cy="1559575"/>
          </a:xfrm>
          <a:prstGeom prst="straightConnector1">
            <a:avLst/>
          </a:prstGeom>
          <a:ln w="57150">
            <a:solidFill>
              <a:srgbClr val="0070C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2" descr="Afficher l'image d'origin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125598" y="3795086"/>
            <a:ext cx="1439271" cy="211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4" name="Straight Arrow Connector 13"/>
          <p:cNvCxnSpPr/>
          <p:nvPr/>
        </p:nvCxnSpPr>
        <p:spPr>
          <a:xfrm>
            <a:off x="3909722" y="5729170"/>
            <a:ext cx="3616960" cy="485140"/>
          </a:xfrm>
          <a:prstGeom prst="straightConnector1">
            <a:avLst/>
          </a:prstGeom>
          <a:ln w="57150">
            <a:solidFill>
              <a:srgbClr val="FFC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3"/>
          <p:cNvCxnSpPr/>
          <p:nvPr/>
        </p:nvCxnSpPr>
        <p:spPr>
          <a:xfrm>
            <a:off x="6529732" y="4226760"/>
            <a:ext cx="984250" cy="1987550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6" name="Picture 2" descr="Afficher l'image d'origin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289805" y="4044350"/>
            <a:ext cx="1110855" cy="182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139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78 -0.00069 L 0.21862 -0.22407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742" y="-111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862 -0.22407 L 0.30092 0.0706 " pathEditMode="relative" rAng="0" ptsTypes="AA">
                                      <p:cBhvr>
                                        <p:cTn id="53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15" y="147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58333E-6 4.81481E-6 L 0.30092 0.07592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039" y="3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26" grpId="0" animBg="1"/>
      <p:bldP spid="27" grpId="0"/>
      <p:bldP spid="28" grpId="0" animBg="1"/>
      <p:bldP spid="29" grpId="0"/>
      <p:bldP spid="30" grpId="0" animBg="1"/>
      <p:bldP spid="3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30 et 31 p 213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9477" y="1483415"/>
            <a:ext cx="6088380" cy="4857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649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84304" y="913624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3. Coordonnées du vecteur somme</a:t>
            </a:r>
          </a:p>
        </p:txBody>
      </p:sp>
      <p:sp>
        <p:nvSpPr>
          <p:cNvPr id="9" name="Rectangle 8"/>
          <p:cNvSpPr/>
          <p:nvPr/>
        </p:nvSpPr>
        <p:spPr>
          <a:xfrm>
            <a:off x="1484304" y="1785068"/>
            <a:ext cx="10471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800" u="sng" dirty="0">
                <a:latin typeface="Comic Sans MS" panose="030F0702030302020204" pitchFamily="66" charset="0"/>
              </a:rPr>
              <a:t>Propriété 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484303" y="2391028"/>
                <a:ext cx="9607763" cy="799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Dans un repère, si on considère deux vecteurs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d>
                      <m:dPr>
                        <m:ctrlPr>
                          <a:rPr lang="fr-FR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  <m:d>
                      <m:dPr>
                        <m:ctrlP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391028"/>
                <a:ext cx="9607763" cy="799514"/>
              </a:xfrm>
              <a:prstGeom prst="rect">
                <a:avLst/>
              </a:prstGeom>
              <a:blipFill>
                <a:blip r:embed="rId2"/>
                <a:stretch>
                  <a:fillRect l="-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/>
              <p:nvPr/>
            </p:nvSpPr>
            <p:spPr>
              <a:xfrm>
                <a:off x="1484302" y="3375474"/>
                <a:ext cx="9607763" cy="7995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alors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b="1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+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b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a pour coordonnées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chemeClr val="accent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schemeClr val="tx1">
                                      <a:lumMod val="65000"/>
                                      <a:lumOff val="3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sz="2400" b="1" i="1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2" y="3375474"/>
                <a:ext cx="9607763" cy="799514"/>
              </a:xfrm>
              <a:prstGeom prst="rect">
                <a:avLst/>
              </a:prstGeom>
              <a:blipFill>
                <a:blip r:embed="rId3"/>
                <a:stretch>
                  <a:fillRect l="-95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8779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27 et 28 p 213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79" y="1749284"/>
            <a:ext cx="7195976" cy="455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166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39 p 214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155" y="2106888"/>
            <a:ext cx="7248452" cy="3936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3860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84304" y="913624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4. Règle du parallélogramme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484303" y="1728418"/>
                <a:ext cx="9607763" cy="5088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Soient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 smtClean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deux vecteurs de même origine </a:t>
                </a:r>
                <a:r>
                  <a:rPr lang="fr-FR" sz="24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A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1728418"/>
                <a:ext cx="9607763" cy="508857"/>
              </a:xfrm>
              <a:prstGeom prst="rect">
                <a:avLst/>
              </a:prstGeom>
              <a:blipFill>
                <a:blip r:embed="rId2"/>
                <a:stretch>
                  <a:fillRect l="-951" b="-2771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1484302" y="2273503"/>
                <a:ext cx="9607763" cy="8781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On a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  <m:r>
                      <a:rPr lang="fr-FR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  <m:r>
                      <a:rPr lang="fr-FR" sz="2400" b="1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𝑫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, si et seulement si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D</a:t>
                </a:r>
                <a:r>
                  <a:rPr lang="fr-FR" sz="2400" dirty="0">
                    <a:latin typeface="Comic Sans MS" panose="030F0702030302020204" pitchFamily="66" charset="0"/>
                  </a:rPr>
                  <a:t> est le point tel que ABDC soit un parallélogramme</a:t>
                </a: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2" y="2273503"/>
                <a:ext cx="9607763" cy="878189"/>
              </a:xfrm>
              <a:prstGeom prst="rect">
                <a:avLst/>
              </a:prstGeom>
              <a:blipFill>
                <a:blip r:embed="rId3"/>
                <a:stretch>
                  <a:fillRect l="-951" b="-152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71370" y="3557252"/>
            <a:ext cx="3244583" cy="226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397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II – Produit d’un vecteur par </a:t>
            </a:r>
            <a:br>
              <a:rPr lang="fr-FR" dirty="0">
                <a:latin typeface="Comic Sans MS" panose="030F0702030302020204" pitchFamily="66" charset="0"/>
              </a:rPr>
            </a:br>
            <a:r>
              <a:rPr lang="fr-FR" dirty="0">
                <a:latin typeface="Comic Sans MS" panose="030F0702030302020204" pitchFamily="66" charset="0"/>
              </a:rPr>
              <a:t>un nombre réel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484304" y="1568324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1. Définition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484303" y="2228491"/>
                <a:ext cx="9607763" cy="108472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Dans un repère du plan, on considère le 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d>
                      <m:dPr>
                        <m:ctrlPr>
                          <a:rPr lang="fr-FR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</m:m>
                      </m:e>
                    </m:d>
                    <m:r>
                      <a:rPr lang="fr-FR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un nombre réel.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228491"/>
                <a:ext cx="9607763" cy="1084721"/>
              </a:xfrm>
              <a:prstGeom prst="rect">
                <a:avLst/>
              </a:prstGeom>
              <a:blipFill>
                <a:blip r:embed="rId2"/>
                <a:stretch>
                  <a:fillRect l="-951" b="-1236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1484303" y="3724738"/>
                <a:ext cx="4719911" cy="15177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Le produit du 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par le réel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est le vecteur </a:t>
                </a:r>
                <a14:m>
                  <m:oMath xmlns:m="http://schemas.openxmlformats.org/officeDocument/2006/math"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𝒌</m:t>
                    </m:r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de coordonnées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fr-FR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fr-FR" sz="2400" b="1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fr-FR" sz="2400" b="1" i="1" dirty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𝒌</m:t>
                              </m:r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fr-FR" sz="2400" dirty="0"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3724738"/>
                <a:ext cx="4719911" cy="1517723"/>
              </a:xfrm>
              <a:prstGeom prst="rect">
                <a:avLst/>
              </a:prstGeom>
              <a:blipFill>
                <a:blip r:embed="rId3"/>
                <a:stretch>
                  <a:fillRect l="-1935" t="-321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8" name="Imag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5070" y="2964492"/>
            <a:ext cx="5572125" cy="3609975"/>
          </a:xfrm>
          <a:prstGeom prst="rect">
            <a:avLst/>
          </a:prstGeom>
        </p:spPr>
      </p:pic>
      <p:cxnSp>
        <p:nvCxnSpPr>
          <p:cNvPr id="29" name="Straight Arrow Connector 13"/>
          <p:cNvCxnSpPr/>
          <p:nvPr/>
        </p:nvCxnSpPr>
        <p:spPr>
          <a:xfrm flipH="1">
            <a:off x="9320097" y="3533361"/>
            <a:ext cx="1447800" cy="46990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19"/>
              <p:cNvSpPr txBox="1"/>
              <p:nvPr/>
            </p:nvSpPr>
            <p:spPr>
              <a:xfrm>
                <a:off x="9830484" y="3333306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0484" y="3333306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Straight Arrow Connector 13"/>
          <p:cNvCxnSpPr/>
          <p:nvPr/>
        </p:nvCxnSpPr>
        <p:spPr>
          <a:xfrm flipH="1">
            <a:off x="8812097" y="4015962"/>
            <a:ext cx="2931313" cy="9778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19"/>
              <p:cNvSpPr txBox="1"/>
              <p:nvPr/>
            </p:nvSpPr>
            <p:spPr>
              <a:xfrm>
                <a:off x="9850727" y="411894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50727" y="4118940"/>
                <a:ext cx="427026" cy="400110"/>
              </a:xfrm>
              <a:prstGeom prst="rect">
                <a:avLst/>
              </a:prstGeom>
              <a:blipFill>
                <a:blip r:embed="rId6"/>
                <a:stretch>
                  <a:fillRect r="-1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3" name="Straight Arrow Connector 13"/>
          <p:cNvCxnSpPr/>
          <p:nvPr/>
        </p:nvCxnSpPr>
        <p:spPr>
          <a:xfrm flipH="1">
            <a:off x="10277753" y="5953256"/>
            <a:ext cx="963338" cy="307133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13"/>
          <p:cNvCxnSpPr/>
          <p:nvPr/>
        </p:nvCxnSpPr>
        <p:spPr>
          <a:xfrm flipV="1">
            <a:off x="6908446" y="3519409"/>
            <a:ext cx="1468350" cy="459832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3"/>
          <p:cNvCxnSpPr/>
          <p:nvPr/>
        </p:nvCxnSpPr>
        <p:spPr>
          <a:xfrm flipV="1">
            <a:off x="6891728" y="4967022"/>
            <a:ext cx="4418807" cy="145240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TextBox 19"/>
              <p:cNvSpPr txBox="1"/>
              <p:nvPr/>
            </p:nvSpPr>
            <p:spPr>
              <a:xfrm>
                <a:off x="10575282" y="5336973"/>
                <a:ext cx="678509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5282" y="5336973"/>
                <a:ext cx="678509" cy="66851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TextBox 19"/>
              <p:cNvSpPr txBox="1"/>
              <p:nvPr/>
            </p:nvSpPr>
            <p:spPr>
              <a:xfrm>
                <a:off x="6994054" y="3343824"/>
                <a:ext cx="67850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4054" y="3343824"/>
                <a:ext cx="6785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TextBox 19"/>
              <p:cNvSpPr txBox="1"/>
              <p:nvPr/>
            </p:nvSpPr>
            <p:spPr>
              <a:xfrm>
                <a:off x="8271192" y="5375502"/>
                <a:ext cx="67850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192" y="5375502"/>
                <a:ext cx="678509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14297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5" grpId="0"/>
      <p:bldP spid="17" grpId="0"/>
      <p:bldP spid="30" grpId="0"/>
      <p:bldP spid="32" grpId="0"/>
      <p:bldP spid="36" grpId="0"/>
      <p:bldP spid="37" grpId="0"/>
      <p:bldP spid="3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48 et 49 p 214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7457" y="1391269"/>
            <a:ext cx="5386531" cy="528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9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42 p 214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8266" y="2379800"/>
            <a:ext cx="7270802" cy="3381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69986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46 p 214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5517" y="1948905"/>
            <a:ext cx="6761323" cy="4283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68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Rappels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9340" y="4264565"/>
            <a:ext cx="2006374" cy="146775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1484307" y="1646420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Définition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1484306" y="2214942"/>
                <a:ext cx="9607763" cy="8781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Pour </a:t>
                </a:r>
                <a:r>
                  <a:rPr lang="fr-FR" sz="2400" i="1" dirty="0">
                    <a:latin typeface="Comic Sans MS" panose="030F0702030302020204" pitchFamily="66" charset="0"/>
                  </a:rPr>
                  <a:t>A </a:t>
                </a:r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:r>
                  <a:rPr lang="fr-FR" sz="2400" i="1" dirty="0">
                    <a:latin typeface="Comic Sans MS" panose="030F0702030302020204" pitchFamily="66" charset="0"/>
                  </a:rPr>
                  <a:t>B </a:t>
                </a:r>
                <a:r>
                  <a:rPr lang="fr-FR" sz="2400" dirty="0">
                    <a:latin typeface="Comic Sans MS" panose="030F0702030302020204" pitchFamily="66" charset="0"/>
                  </a:rPr>
                  <a:t>deux points, le 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fr-FR" sz="2400" i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est associé à la translation qui transforme </a:t>
                </a:r>
                <a:r>
                  <a:rPr lang="fr-FR" sz="2400" i="1" dirty="0">
                    <a:latin typeface="Comic Sans MS" panose="030F0702030302020204" pitchFamily="66" charset="0"/>
                  </a:rPr>
                  <a:t>A </a:t>
                </a:r>
                <a:r>
                  <a:rPr lang="fr-FR" sz="2400" dirty="0">
                    <a:latin typeface="Comic Sans MS" panose="030F0702030302020204" pitchFamily="66" charset="0"/>
                  </a:rPr>
                  <a:t>en </a:t>
                </a:r>
                <a:r>
                  <a:rPr lang="fr-FR" sz="2400" i="1" dirty="0">
                    <a:latin typeface="Comic Sans MS" panose="030F0702030302020204" pitchFamily="66" charset="0"/>
                  </a:rPr>
                  <a:t>B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6" y="2214942"/>
                <a:ext cx="9607763" cy="878189"/>
              </a:xfrm>
              <a:prstGeom prst="rect">
                <a:avLst/>
              </a:prstGeom>
              <a:blipFill>
                <a:blip r:embed="rId3"/>
                <a:stretch>
                  <a:fillRect l="-951" r="-1141" b="-152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484305" y="3131036"/>
                <a:ext cx="9607763" cy="8781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La 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notation </a:t>
                </a:r>
                <a:r>
                  <a:rPr lang="fr-FR" sz="2400" dirty="0">
                    <a:latin typeface="Comic Sans MS" panose="030F0702030302020204" pitchFamily="66" charset="0"/>
                  </a:rPr>
                  <a:t>« vecteur »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i="1" dirty="0">
                            <a:latin typeface="Cambria Math" panose="02040503050406030204" pitchFamily="18" charset="0"/>
                          </a:rPr>
                          <m:t>𝐴𝐵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regroupe les trois informations la définissant :</a:t>
                </a: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5" y="3131036"/>
                <a:ext cx="9607763" cy="878189"/>
              </a:xfrm>
              <a:prstGeom prst="rect">
                <a:avLst/>
              </a:prstGeom>
              <a:blipFill>
                <a:blip r:embed="rId4"/>
                <a:stretch>
                  <a:fillRect l="-951" b="-152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484305" y="4151578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la direction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484304" y="4726230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le sens (de </a:t>
            </a:r>
            <a:r>
              <a:rPr lang="fr-FR" sz="2400" i="1" dirty="0">
                <a:latin typeface="Comic Sans MS" panose="030F0702030302020204" pitchFamily="66" charset="0"/>
              </a:rPr>
              <a:t>A </a:t>
            </a:r>
            <a:r>
              <a:rPr lang="fr-FR" sz="2400" dirty="0">
                <a:latin typeface="Comic Sans MS" panose="030F0702030302020204" pitchFamily="66" charset="0"/>
              </a:rPr>
              <a:t>vers </a:t>
            </a:r>
            <a:r>
              <a:rPr lang="fr-FR" sz="2400" i="1" dirty="0">
                <a:latin typeface="Comic Sans MS" panose="030F0702030302020204" pitchFamily="66" charset="0"/>
              </a:rPr>
              <a:t>B</a:t>
            </a:r>
            <a:r>
              <a:rPr lang="fr-FR" sz="2400" dirty="0">
                <a:latin typeface="Comic Sans MS" panose="030F0702030302020204" pitchFamily="66" charset="0"/>
              </a:rPr>
              <a:t>)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484304" y="5306710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la longueur AB</a:t>
            </a:r>
          </a:p>
        </p:txBody>
      </p:sp>
    </p:spTree>
    <p:extLst>
      <p:ext uri="{BB962C8B-B14F-4D97-AF65-F5344CB8AC3E}">
        <p14:creationId xmlns:p14="http://schemas.microsoft.com/office/powerpoint/2010/main" val="176593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  <p:bldP spid="21" grpId="0"/>
      <p:bldP spid="22" grpId="0"/>
      <p:bldP spid="2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484303" y="825594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2. Colinéarité de deux vecteurs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484303" y="2420415"/>
                <a:ext cx="9607763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Deux vecteurs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fr-FR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colinéaires s’il existe un nombre réel </a:t>
                </a:r>
                <a14:m>
                  <m:oMath xmlns:m="http://schemas.openxmlformats.org/officeDocument/2006/math">
                    <m:r>
                      <a:rPr lang="fr-FR" sz="2400" b="1" i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non nul</a:t>
                </a:r>
                <a:r>
                  <a:rPr lang="fr-FR" sz="2400" dirty="0">
                    <a:latin typeface="Comic Sans MS" panose="030F0702030302020204" pitchFamily="66" charset="0"/>
                  </a:rPr>
                  <a:t>, tel que :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420415"/>
                <a:ext cx="9607763" cy="830997"/>
              </a:xfrm>
              <a:prstGeom prst="rect">
                <a:avLst/>
              </a:prstGeom>
              <a:blipFill>
                <a:blip r:embed="rId2"/>
                <a:stretch>
                  <a:fillRect l="-951" t="-5882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1484303" y="1653782"/>
            <a:ext cx="10471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800" u="sng" dirty="0">
                <a:latin typeface="Comic Sans MS" panose="030F0702030302020204" pitchFamily="66" charset="0"/>
              </a:rPr>
              <a:t>Définition :</a:t>
            </a:r>
          </a:p>
        </p:txBody>
      </p:sp>
      <p:sp>
        <p:nvSpPr>
          <p:cNvPr id="20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798582" y="3494825"/>
                <a:ext cx="1784848" cy="58477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r>
                  <a:rPr lang="fr-FR" sz="3200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32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fr-FR" sz="32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fr-FR" sz="32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𝒌</m:t>
                    </m:r>
                    <m:r>
                      <a:rPr lang="fr-FR" sz="3200" b="1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 </m:t>
                    </m:r>
                    <m:acc>
                      <m:accPr>
                        <m:chr m:val="⃗"/>
                        <m:ctrlPr>
                          <a:rPr lang="fr-FR" sz="32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32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  <m:r>
                      <a:rPr lang="fr-FR" sz="32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fr-FR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8582" y="3494825"/>
                <a:ext cx="1784848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02843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9" grpId="0"/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484303" y="1744554"/>
                <a:ext cx="9607763" cy="116884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Dans un repère, on considère deux vecteurs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d>
                      <m:dPr>
                        <m:ctrlPr>
                          <a:rPr lang="fr-FR" sz="2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  <m:d>
                      <m:dPr>
                        <m:ctrlPr>
                          <a:rPr lang="fr-FR" sz="2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fr-FR" sz="2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sz="24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</a:t>
                </a:r>
                <a:br>
                  <a:rPr lang="fr-FR" sz="2400" dirty="0">
                    <a:latin typeface="Comic Sans MS" panose="030F0702030302020204" pitchFamily="66" charset="0"/>
                  </a:rPr>
                </a:b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b="1" dirty="0">
                    <a:solidFill>
                      <a:srgbClr val="0070C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et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colinéaires</a:t>
                </a:r>
                <a:r>
                  <a:rPr lang="fr-FR" sz="2400" b="1" dirty="0">
                    <a:solidFill>
                      <a:srgbClr val="FFC000"/>
                    </a:solidFill>
                    <a:latin typeface="Comic Sans MS" panose="030F0702030302020204" pitchFamily="66" charset="0"/>
                  </a:rPr>
                  <a:t>  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si et seulement si :</a:t>
                </a:r>
                <a:endParaRPr lang="fr-FR" sz="2400" b="1" dirty="0">
                  <a:solidFill>
                    <a:srgbClr val="0070C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1744554"/>
                <a:ext cx="9607763" cy="1168846"/>
              </a:xfrm>
              <a:prstGeom prst="rect">
                <a:avLst/>
              </a:prstGeom>
              <a:blipFill>
                <a:blip r:embed="rId2"/>
                <a:stretch>
                  <a:fillRect l="-951" b="-109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Rectangle 18"/>
          <p:cNvSpPr/>
          <p:nvPr/>
        </p:nvSpPr>
        <p:spPr>
          <a:xfrm>
            <a:off x="1484303" y="1030930"/>
            <a:ext cx="10471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800" u="sng" dirty="0">
                <a:latin typeface="Comic Sans MS" panose="030F0702030302020204" pitchFamily="66" charset="0"/>
              </a:rPr>
              <a:t>Propriété :</a:t>
            </a:r>
          </a:p>
        </p:txBody>
      </p:sp>
      <p:sp>
        <p:nvSpPr>
          <p:cNvPr id="20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4738600" y="3146517"/>
                <a:ext cx="1981440" cy="584775"/>
              </a:xfrm>
              <a:prstGeom prst="rect">
                <a:avLst/>
              </a:prstGeom>
              <a:ln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3200" b="1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fr-FR" sz="3200" b="1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  <m:r>
                        <a:rPr lang="fr-FR" sz="3200" b="1" i="1" dirty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’=</m:t>
                      </m:r>
                      <m:sSup>
                        <m:sSupPr>
                          <m:ctrlPr>
                            <a:rPr lang="en-US" sz="3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3200" b="1" i="1" dirty="0" err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2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en-US" sz="3200" b="1" i="1" dirty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𝒚</m:t>
                      </m:r>
                    </m:oMath>
                  </m:oMathPara>
                </a14:m>
                <a:endParaRPr lang="fr-FR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8600" y="3146517"/>
                <a:ext cx="1981440" cy="5847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au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6991481"/>
                  </p:ext>
                </p:extLst>
              </p:nvPr>
            </p:nvGraphicFramePr>
            <p:xfrm>
              <a:off x="3726623" y="4071932"/>
              <a:ext cx="4368798" cy="20249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626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562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5626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74983"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600" b="1" dirty="0"/>
                            <a:t>1</a:t>
                          </a:r>
                          <a:r>
                            <a:rPr lang="fr-FR" sz="1600" b="1" baseline="30000" dirty="0"/>
                            <a:t>ère</a:t>
                          </a:r>
                          <a:r>
                            <a:rPr lang="fr-FR" sz="1600" b="1" dirty="0"/>
                            <a:t> coordonnée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1600" b="1" baseline="0" dirty="0"/>
                            <a:t>2</a:t>
                          </a:r>
                          <a:r>
                            <a:rPr lang="fr-FR" sz="1600" b="1" baseline="30000" dirty="0"/>
                            <a:t>ème</a:t>
                          </a:r>
                          <a:r>
                            <a:rPr lang="fr-FR" sz="1600" b="1" dirty="0"/>
                            <a:t> coordonnée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98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fr-FR" sz="2400" b="1" i="1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𝒖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74983"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acc>
                                  <m:accPr>
                                    <m:chr m:val="⃗"/>
                                    <m:ctrlPr>
                                      <a:rPr lang="fr-FR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𝒗</m:t>
                                    </m:r>
                                  </m:e>
                                </m:acc>
                              </m:oMath>
                            </m:oMathPara>
                          </a14:m>
                          <a:endParaRPr lang="fr-F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au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256991481"/>
                  </p:ext>
                </p:extLst>
              </p:nvPr>
            </p:nvGraphicFramePr>
            <p:xfrm>
              <a:off x="3726623" y="4071932"/>
              <a:ext cx="4368798" cy="202494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45626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45626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45626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</a:tblGrid>
                  <a:tr h="674983"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fr-FR" sz="1600" b="1" dirty="0"/>
                            <a:t>1</a:t>
                          </a:r>
                          <a:r>
                            <a:rPr lang="fr-FR" sz="1600" b="1" baseline="30000" dirty="0"/>
                            <a:t>ère</a:t>
                          </a:r>
                          <a:r>
                            <a:rPr lang="fr-FR" sz="1600" b="1" dirty="0"/>
                            <a:t> coordonnée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fr-FR" sz="1600" b="1" baseline="0" dirty="0"/>
                            <a:t>2</a:t>
                          </a:r>
                          <a:r>
                            <a:rPr lang="fr-FR" sz="1600" b="1" baseline="30000" dirty="0"/>
                            <a:t>ème</a:t>
                          </a:r>
                          <a:r>
                            <a:rPr lang="fr-FR" sz="1600" b="1" dirty="0"/>
                            <a:t> coordonnée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67498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18" t="-100000" r="-202092" b="-1008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 sz="24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74983"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418" t="-201802" r="-202092" b="-180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fr-FR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fr-F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669087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65 et 66 p 216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7488" y="2203596"/>
            <a:ext cx="6590922" cy="445273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ctangle 4"/>
              <p:cNvSpPr/>
              <p:nvPr/>
            </p:nvSpPr>
            <p:spPr>
              <a:xfrm>
                <a:off x="2080658" y="1613953"/>
                <a:ext cx="96077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Déterminer si les vecteurs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fr-FR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colinéaires.</a:t>
                </a:r>
              </a:p>
            </p:txBody>
          </p:sp>
        </mc:Choice>
        <mc:Fallback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658" y="1613953"/>
                <a:ext cx="9607763" cy="461665"/>
              </a:xfrm>
              <a:prstGeom prst="rect">
                <a:avLst/>
              </a:prstGeom>
              <a:blipFill>
                <a:blip r:embed="rId3"/>
                <a:stretch>
                  <a:fillRect l="-952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62294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484303" y="1648580"/>
            <a:ext cx="10471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800" u="sng" dirty="0">
                <a:latin typeface="Comic Sans MS" panose="030F0702030302020204" pitchFamily="66" charset="0"/>
              </a:rPr>
              <a:t>Théorème :</a:t>
            </a:r>
          </a:p>
        </p:txBody>
      </p:sp>
      <p:sp>
        <p:nvSpPr>
          <p:cNvPr id="20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484303" y="2511105"/>
                <a:ext cx="4747097" cy="30941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buClr>
                    <a:schemeClr val="accent1">
                      <a:lumMod val="75000"/>
                    </a:schemeClr>
                  </a:buClr>
                  <a:buSzPct val="145000"/>
                </a:pPr>
                <a:r>
                  <a:rPr lang="fr-FR" sz="2400" dirty="0">
                    <a:latin typeface="Comic Sans MS" panose="030F0702030302020204" pitchFamily="66" charset="0"/>
                  </a:rPr>
                  <a:t>Soient A, B, C et D quatre points du plan deux à deux distincts.</a:t>
                </a:r>
              </a:p>
              <a:p>
                <a:pPr>
                  <a:buClr>
                    <a:schemeClr val="accent1">
                      <a:lumMod val="75000"/>
                    </a:schemeClr>
                  </a:buClr>
                  <a:buSzPct val="145000"/>
                </a:pPr>
                <a:endParaRPr lang="fr-FR" sz="2400" dirty="0">
                  <a:latin typeface="Comic Sans MS" panose="030F0702030302020204" pitchFamily="66" charset="0"/>
                </a:endParaRPr>
              </a:p>
              <a:p>
                <a:r>
                  <a:rPr lang="fr-FR" sz="2400" dirty="0">
                    <a:latin typeface="Comic Sans MS" panose="030F0702030302020204" pitchFamily="66" charset="0"/>
                  </a:rPr>
                  <a:t>Les droites (AB) et (CD) sont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parallèles</a:t>
                </a:r>
                <a:r>
                  <a:rPr lang="fr-FR" sz="2400" dirty="0">
                    <a:latin typeface="Comic Sans MS" panose="030F0702030302020204" pitchFamily="66" charset="0"/>
                  </a:rPr>
                  <a:t>, si et seulement si, les vecteurs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fr-FR" sz="2400" b="1" dirty="0">
                    <a:solidFill>
                      <a:schemeClr val="tx1"/>
                    </a:solidFill>
                  </a:rPr>
                  <a:t> </a:t>
                </a:r>
                <a:r>
                  <a:rPr lang="fr-FR" sz="2400" dirty="0"/>
                  <a:t>et</a:t>
                </a:r>
                <a:r>
                  <a:rPr lang="fr-FR" sz="2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𝑪𝑫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colinéaires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  <a:endParaRPr lang="fr-FR" sz="2400" b="1" dirty="0">
                  <a:solidFill>
                    <a:srgbClr val="0070C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511105"/>
                <a:ext cx="4747097" cy="3094180"/>
              </a:xfrm>
              <a:prstGeom prst="rect">
                <a:avLst/>
              </a:prstGeom>
              <a:blipFill>
                <a:blip r:embed="rId2"/>
                <a:stretch>
                  <a:fillRect l="-1926" t="-1575" b="-3543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3652" y="1648580"/>
            <a:ext cx="5572125" cy="3609975"/>
          </a:xfrm>
          <a:prstGeom prst="rect">
            <a:avLst/>
          </a:prstGeom>
        </p:spPr>
      </p:pic>
      <p:cxnSp>
        <p:nvCxnSpPr>
          <p:cNvPr id="7" name="Straight Arrow Connector 13"/>
          <p:cNvCxnSpPr/>
          <p:nvPr/>
        </p:nvCxnSpPr>
        <p:spPr>
          <a:xfrm flipH="1">
            <a:off x="9388679" y="2217449"/>
            <a:ext cx="1447800" cy="46990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19"/>
              <p:cNvSpPr txBox="1"/>
              <p:nvPr/>
            </p:nvSpPr>
            <p:spPr>
              <a:xfrm>
                <a:off x="9899066" y="2017394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99066" y="2017394"/>
                <a:ext cx="42702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3"/>
          <p:cNvCxnSpPr/>
          <p:nvPr/>
        </p:nvCxnSpPr>
        <p:spPr>
          <a:xfrm flipH="1">
            <a:off x="7923099" y="3169950"/>
            <a:ext cx="2925904" cy="990599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9"/>
              <p:cNvSpPr txBox="1"/>
              <p:nvPr/>
            </p:nvSpPr>
            <p:spPr>
              <a:xfrm>
                <a:off x="9115861" y="319355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5861" y="3193550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 r="-1142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Arrow Connector 13"/>
          <p:cNvCxnSpPr/>
          <p:nvPr/>
        </p:nvCxnSpPr>
        <p:spPr>
          <a:xfrm flipH="1">
            <a:off x="10346335" y="4637344"/>
            <a:ext cx="963338" cy="307133"/>
          </a:xfrm>
          <a:prstGeom prst="straightConnector1">
            <a:avLst/>
          </a:prstGeom>
          <a:ln w="5715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6977028" y="2203497"/>
            <a:ext cx="1468350" cy="459832"/>
          </a:xfrm>
          <a:prstGeom prst="straightConnector1">
            <a:avLst/>
          </a:prstGeom>
          <a:ln w="5715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3"/>
          <p:cNvCxnSpPr/>
          <p:nvPr/>
        </p:nvCxnSpPr>
        <p:spPr>
          <a:xfrm flipV="1">
            <a:off x="6960310" y="3651110"/>
            <a:ext cx="4418807" cy="1452409"/>
          </a:xfrm>
          <a:prstGeom prst="straightConnector1">
            <a:avLst/>
          </a:prstGeom>
          <a:ln w="571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9"/>
              <p:cNvSpPr txBox="1"/>
              <p:nvPr/>
            </p:nvSpPr>
            <p:spPr>
              <a:xfrm>
                <a:off x="10643864" y="4021061"/>
                <a:ext cx="678509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FFC00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43864" y="4021061"/>
                <a:ext cx="678509" cy="66851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9"/>
              <p:cNvSpPr txBox="1"/>
              <p:nvPr/>
            </p:nvSpPr>
            <p:spPr>
              <a:xfrm>
                <a:off x="7062636" y="2027912"/>
                <a:ext cx="67850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chemeClr val="accent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chemeClr val="accent1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2636" y="2027912"/>
                <a:ext cx="678509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9"/>
              <p:cNvSpPr txBox="1"/>
              <p:nvPr/>
            </p:nvSpPr>
            <p:spPr>
              <a:xfrm>
                <a:off x="8339774" y="4059590"/>
                <a:ext cx="67850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000" b="1" i="1" dirty="0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39774" y="4059590"/>
                <a:ext cx="678509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Plus 15"/>
          <p:cNvSpPr/>
          <p:nvPr/>
        </p:nvSpPr>
        <p:spPr>
          <a:xfrm>
            <a:off x="10724608" y="2061018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19"/>
              <p:cNvSpPr txBox="1"/>
              <p:nvPr/>
            </p:nvSpPr>
            <p:spPr>
              <a:xfrm>
                <a:off x="10791349" y="1742513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2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349" y="1742513"/>
                <a:ext cx="427026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Plus 20"/>
          <p:cNvSpPr/>
          <p:nvPr/>
        </p:nvSpPr>
        <p:spPr>
          <a:xfrm>
            <a:off x="9247297" y="2550398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19"/>
              <p:cNvSpPr txBox="1"/>
              <p:nvPr/>
            </p:nvSpPr>
            <p:spPr>
              <a:xfrm>
                <a:off x="8902348" y="2352443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348" y="2352443"/>
                <a:ext cx="427026" cy="40011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Plus 23"/>
          <p:cNvSpPr/>
          <p:nvPr/>
        </p:nvSpPr>
        <p:spPr>
          <a:xfrm>
            <a:off x="7782893" y="4017248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19"/>
              <p:cNvSpPr txBox="1"/>
              <p:nvPr/>
            </p:nvSpPr>
            <p:spPr>
              <a:xfrm>
                <a:off x="7871899" y="360483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71899" y="3604835"/>
                <a:ext cx="427026" cy="40011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Plus 25"/>
          <p:cNvSpPr/>
          <p:nvPr/>
        </p:nvSpPr>
        <p:spPr>
          <a:xfrm>
            <a:off x="10726170" y="3044258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19"/>
              <p:cNvSpPr txBox="1"/>
              <p:nvPr/>
            </p:nvSpPr>
            <p:spPr>
              <a:xfrm>
                <a:off x="10823925" y="2663329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𝑫</m:t>
                      </m:r>
                    </m:oMath>
                  </m:oMathPara>
                </a14:m>
                <a:endParaRPr lang="fr-FR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8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823925" y="2663329"/>
                <a:ext cx="427026" cy="40011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Connecteur droit 28"/>
          <p:cNvCxnSpPr/>
          <p:nvPr/>
        </p:nvCxnSpPr>
        <p:spPr>
          <a:xfrm flipV="1">
            <a:off x="6476540" y="1834932"/>
            <a:ext cx="5479235" cy="1843017"/>
          </a:xfrm>
          <a:prstGeom prst="line">
            <a:avLst/>
          </a:prstGeom>
          <a:ln w="19050">
            <a:solidFill>
              <a:srgbClr val="0070C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29"/>
          <p:cNvCxnSpPr/>
          <p:nvPr/>
        </p:nvCxnSpPr>
        <p:spPr>
          <a:xfrm flipV="1">
            <a:off x="6430095" y="2817300"/>
            <a:ext cx="5479235" cy="1843017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1484303" y="969569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3. Parallélisme</a:t>
            </a:r>
          </a:p>
        </p:txBody>
      </p:sp>
    </p:spTree>
    <p:extLst>
      <p:ext uri="{BB962C8B-B14F-4D97-AF65-F5344CB8AC3E}">
        <p14:creationId xmlns:p14="http://schemas.microsoft.com/office/powerpoint/2010/main" val="3753633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9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68 et 69 p 216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8699" y="2067340"/>
            <a:ext cx="8833157" cy="3246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9423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484303" y="1698708"/>
            <a:ext cx="104714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800" u="sng" dirty="0">
                <a:latin typeface="Comic Sans MS" panose="030F0702030302020204" pitchFamily="66" charset="0"/>
              </a:rPr>
              <a:t>Théorème :</a:t>
            </a:r>
          </a:p>
        </p:txBody>
      </p:sp>
      <p:sp>
        <p:nvSpPr>
          <p:cNvPr id="20" name="Espace réservé du numéro de diapositive 1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484303" y="2463119"/>
            <a:ext cx="468583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chemeClr val="accent1">
                  <a:lumMod val="75000"/>
                </a:schemeClr>
              </a:buClr>
              <a:buSzPct val="145000"/>
            </a:pPr>
            <a:r>
              <a:rPr lang="fr-FR" sz="2400" dirty="0">
                <a:latin typeface="Comic Sans MS" panose="030F0702030302020204" pitchFamily="66" charset="0"/>
              </a:rPr>
              <a:t>Soient A, B et C trois points du plan.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84303" y="924027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4. Alignement</a:t>
            </a: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3652" y="1860305"/>
            <a:ext cx="5572125" cy="3609975"/>
          </a:xfrm>
          <a:prstGeom prst="rect">
            <a:avLst/>
          </a:prstGeom>
        </p:spPr>
      </p:pic>
      <p:sp>
        <p:nvSpPr>
          <p:cNvPr id="12" name="Plus 15"/>
          <p:cNvSpPr/>
          <p:nvPr/>
        </p:nvSpPr>
        <p:spPr>
          <a:xfrm>
            <a:off x="10718258" y="2298143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9"/>
              <p:cNvSpPr txBox="1"/>
              <p:nvPr/>
            </p:nvSpPr>
            <p:spPr>
              <a:xfrm>
                <a:off x="10791349" y="1954238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91349" y="1954238"/>
                <a:ext cx="42702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Plus 20"/>
          <p:cNvSpPr/>
          <p:nvPr/>
        </p:nvSpPr>
        <p:spPr>
          <a:xfrm>
            <a:off x="9247297" y="2762123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9"/>
              <p:cNvSpPr txBox="1"/>
              <p:nvPr/>
            </p:nvSpPr>
            <p:spPr>
              <a:xfrm>
                <a:off x="8902348" y="2564168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2348" y="2564168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Plus 23"/>
          <p:cNvSpPr/>
          <p:nvPr/>
        </p:nvSpPr>
        <p:spPr>
          <a:xfrm>
            <a:off x="7048602" y="3493146"/>
            <a:ext cx="286603" cy="286603"/>
          </a:xfrm>
          <a:prstGeom prst="mathPlus">
            <a:avLst/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9"/>
              <p:cNvSpPr txBox="1"/>
              <p:nvPr/>
            </p:nvSpPr>
            <p:spPr>
              <a:xfrm>
                <a:off x="6787322" y="3156927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C000"/>
                          </a:solidFill>
                          <a:latin typeface="Cambria Math" panose="02040503050406030204" pitchFamily="18" charset="0"/>
                        </a:rPr>
                        <m:t>𝑪</m:t>
                      </m:r>
                    </m:oMath>
                  </m:oMathPara>
                </a14:m>
                <a:endParaRPr lang="fr-FR" sz="2000" b="1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1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87322" y="3156927"/>
                <a:ext cx="427026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/>
              <p:cNvSpPr/>
              <p:nvPr/>
            </p:nvSpPr>
            <p:spPr>
              <a:xfrm>
                <a:off x="1484302" y="3535307"/>
                <a:ext cx="4685835" cy="16168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Les points A, B et C sont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alignés</a:t>
                </a:r>
                <a:r>
                  <a:rPr lang="fr-FR" sz="2400" dirty="0">
                    <a:latin typeface="Comic Sans MS" panose="030F0702030302020204" pitchFamily="66" charset="0"/>
                  </a:rPr>
                  <a:t>, si et seulement si, les vecteurs </a:t>
                </a:r>
              </a:p>
              <a:p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e>
                    </m:acc>
                  </m:oMath>
                </a14:m>
                <a:r>
                  <a:rPr lang="fr-FR" sz="2400" b="1" dirty="0"/>
                  <a:t> </a:t>
                </a:r>
                <a:r>
                  <a:rPr lang="fr-FR" sz="2400" dirty="0"/>
                  <a:t>et</a:t>
                </a:r>
                <a:r>
                  <a:rPr lang="fr-FR" sz="2400" b="1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  <m:r>
                          <a:rPr lang="fr-FR" sz="2400" b="1" i="1" dirty="0">
                            <a:solidFill>
                              <a:schemeClr val="accent6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𝑪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colinéaires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  <a:endParaRPr lang="fr-FR" sz="2400" b="1" dirty="0">
                  <a:solidFill>
                    <a:srgbClr val="0070C0"/>
                  </a:solidFill>
                  <a:latin typeface="Comic Sans MS" panose="030F0702030302020204" pitchFamily="66" charset="0"/>
                </a:endParaRPr>
              </a:p>
            </p:txBody>
          </p:sp>
        </mc:Choice>
        <mc:Fallback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2" y="3535307"/>
                <a:ext cx="4685835" cy="1616853"/>
              </a:xfrm>
              <a:prstGeom prst="rect">
                <a:avLst/>
              </a:prstGeom>
              <a:blipFill>
                <a:blip r:embed="rId7"/>
                <a:stretch>
                  <a:fillRect l="-1951" t="-3019" b="-7925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13"/>
          <p:cNvCxnSpPr/>
          <p:nvPr/>
        </p:nvCxnSpPr>
        <p:spPr>
          <a:xfrm flipH="1">
            <a:off x="9390598" y="2421395"/>
            <a:ext cx="1447800" cy="46990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13"/>
          <p:cNvCxnSpPr/>
          <p:nvPr/>
        </p:nvCxnSpPr>
        <p:spPr>
          <a:xfrm flipH="1">
            <a:off x="7191904" y="2440741"/>
            <a:ext cx="3669656" cy="119500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365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8" grpId="0"/>
      <p:bldP spid="12" grpId="0" animBg="1"/>
      <p:bldP spid="13" grpId="0"/>
      <p:bldP spid="14" grpId="0" animBg="1"/>
      <p:bldP spid="15" grpId="0"/>
      <p:bldP spid="16" grpId="0" animBg="1"/>
      <p:bldP spid="17" grpId="0"/>
      <p:bldP spid="1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70 et 71 p 216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7589" y="2163976"/>
            <a:ext cx="6480522" cy="370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89607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90 p 218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4209" y="2182880"/>
            <a:ext cx="7876677" cy="295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777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93 p 219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5081" y="2428045"/>
            <a:ext cx="6728835" cy="3164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32522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99 p 219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562" y="2726634"/>
            <a:ext cx="7327987" cy="2507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04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Rappels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pSp>
        <p:nvGrpSpPr>
          <p:cNvPr id="23" name="Groupe 22"/>
          <p:cNvGrpSpPr/>
          <p:nvPr/>
        </p:nvGrpSpPr>
        <p:grpSpPr>
          <a:xfrm>
            <a:off x="8356104" y="2659473"/>
            <a:ext cx="3333570" cy="2246605"/>
            <a:chOff x="4080716" y="4246956"/>
            <a:chExt cx="3333570" cy="2246605"/>
          </a:xfrm>
        </p:grpSpPr>
        <p:sp>
          <p:nvSpPr>
            <p:cNvPr id="24" name="Plus 21"/>
            <p:cNvSpPr/>
            <p:nvPr/>
          </p:nvSpPr>
          <p:spPr>
            <a:xfrm>
              <a:off x="6352433" y="4816013"/>
              <a:ext cx="286603" cy="286603"/>
            </a:xfrm>
            <a:prstGeom prst="math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5" name="Plus 22"/>
            <p:cNvSpPr/>
            <p:nvPr/>
          </p:nvSpPr>
          <p:spPr>
            <a:xfrm>
              <a:off x="4080716" y="4431622"/>
              <a:ext cx="286603" cy="286603"/>
            </a:xfrm>
            <a:prstGeom prst="math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26" name="Straight Arrow Connector 13"/>
            <p:cNvCxnSpPr/>
            <p:nvPr/>
          </p:nvCxnSpPr>
          <p:spPr>
            <a:xfrm>
              <a:off x="4233205" y="4575414"/>
              <a:ext cx="2281065" cy="38341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18"/>
                <p:cNvSpPr txBox="1"/>
                <p:nvPr/>
              </p:nvSpPr>
              <p:spPr>
                <a:xfrm>
                  <a:off x="4306295" y="4246956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1" i="1" dirty="0" smtClean="0">
                            <a:latin typeface="Cambria Math" panose="02040503050406030204" pitchFamily="18" charset="0"/>
                          </a:rPr>
                          <m:t>𝑨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25" name="TextBox 1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06295" y="4246956"/>
                  <a:ext cx="427026" cy="40011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8" name="TextBox 19"/>
                <p:cNvSpPr txBox="1"/>
                <p:nvPr/>
              </p:nvSpPr>
              <p:spPr>
                <a:xfrm>
                  <a:off x="6079416" y="4518030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1" i="1" dirty="0" smtClean="0">
                            <a:latin typeface="Cambria Math" panose="02040503050406030204" pitchFamily="18" charset="0"/>
                          </a:rPr>
                          <m:t>𝑩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26" name="TextBox 1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79416" y="4518030"/>
                  <a:ext cx="427026" cy="400110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TextBox 25"/>
                <p:cNvSpPr txBox="1"/>
                <p:nvPr/>
              </p:nvSpPr>
              <p:spPr>
                <a:xfrm>
                  <a:off x="4918127" y="5331735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1" i="1" dirty="0" smtClean="0">
                            <a:latin typeface="Cambria Math" panose="02040503050406030204" pitchFamily="18" charset="0"/>
                          </a:rPr>
                          <m:t>𝑪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27" name="TextBox 2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918127" y="5331735"/>
                  <a:ext cx="427026" cy="400110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6"/>
                <p:cNvSpPr txBox="1"/>
                <p:nvPr/>
              </p:nvSpPr>
              <p:spPr>
                <a:xfrm>
                  <a:off x="6987260" y="5668518"/>
                  <a:ext cx="427026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fr-FR" sz="2000" b="1" i="1" dirty="0" smtClean="0">
                            <a:latin typeface="Cambria Math" panose="02040503050406030204" pitchFamily="18" charset="0"/>
                          </a:rPr>
                          <m:t>𝑫</m:t>
                        </m:r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28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987260" y="5668518"/>
                  <a:ext cx="427026" cy="400110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1"/>
                <p:cNvSpPr txBox="1"/>
                <p:nvPr/>
              </p:nvSpPr>
              <p:spPr>
                <a:xfrm>
                  <a:off x="5227780" y="4300610"/>
                  <a:ext cx="427026" cy="4383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sz="2000" b="1" i="1" dirty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dirty="0" smtClean="0">
                                <a:solidFill>
                                  <a:srgbClr val="FFC000"/>
                                </a:solidFill>
                                <a:latin typeface="Cambria Math" panose="02040503050406030204" pitchFamily="18" charset="0"/>
                              </a:rPr>
                              <m:t>𝑨𝑩</m:t>
                            </m:r>
                          </m:e>
                        </m:acc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29" name="TextBox 3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27780" y="4300610"/>
                  <a:ext cx="427026" cy="438390"/>
                </a:xfrm>
                <a:prstGeom prst="rect">
                  <a:avLst/>
                </a:prstGeom>
                <a:blipFill>
                  <a:blip r:embed="rId8"/>
                  <a:stretch>
                    <a:fillRect r="-24286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2" name="Plus 29"/>
            <p:cNvSpPr/>
            <p:nvPr/>
          </p:nvSpPr>
          <p:spPr>
            <a:xfrm>
              <a:off x="4727059" y="5632414"/>
              <a:ext cx="286603" cy="286603"/>
            </a:xfrm>
            <a:prstGeom prst="math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3" name="Plus 30"/>
            <p:cNvSpPr/>
            <p:nvPr/>
          </p:nvSpPr>
          <p:spPr>
            <a:xfrm>
              <a:off x="6992789" y="6021977"/>
              <a:ext cx="286603" cy="286603"/>
            </a:xfrm>
            <a:prstGeom prst="mathPlus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TextBox 33"/>
                <p:cNvSpPr txBox="1"/>
                <p:nvPr/>
              </p:nvSpPr>
              <p:spPr>
                <a:xfrm>
                  <a:off x="5895266" y="6055171"/>
                  <a:ext cx="427026" cy="43839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acc>
                          <m:accPr>
                            <m:chr m:val="⃗"/>
                            <m:ctrlPr>
                              <a:rPr lang="fr-FR" sz="2000" b="1" i="1" dirty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2000" b="1" i="1" dirty="0" smtClean="0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  <m:t>𝑪𝑫</m:t>
                            </m:r>
                          </m:e>
                        </m:acc>
                      </m:oMath>
                    </m:oMathPara>
                  </a14:m>
                  <a:endParaRPr lang="fr-FR" sz="2000" b="1" dirty="0"/>
                </a:p>
              </p:txBody>
            </p:sp>
          </mc:Choice>
          <mc:Fallback xmlns="">
            <p:sp>
              <p:nvSpPr>
                <p:cNvPr id="32" name="TextBox 3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95266" y="6055171"/>
                  <a:ext cx="427026" cy="438390"/>
                </a:xfrm>
                <a:prstGeom prst="rect">
                  <a:avLst/>
                </a:prstGeom>
                <a:blipFill>
                  <a:blip r:embed="rId9"/>
                  <a:stretch>
                    <a:fillRect r="-25714"/>
                  </a:stretch>
                </a:blipFill>
              </p:spPr>
              <p:txBody>
                <a:bodyPr/>
                <a:lstStyle/>
                <a:p>
                  <a:r>
                    <a:rPr lang="fr-F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35" name="Straight Arrow Connector 13"/>
            <p:cNvCxnSpPr/>
            <p:nvPr/>
          </p:nvCxnSpPr>
          <p:spPr>
            <a:xfrm>
              <a:off x="4891502" y="5779737"/>
              <a:ext cx="2281065" cy="383410"/>
            </a:xfrm>
            <a:prstGeom prst="straightConnector1">
              <a:avLst/>
            </a:prstGeom>
            <a:ln w="57150">
              <a:solidFill>
                <a:srgbClr val="0070C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Connecteur droit 35"/>
          <p:cNvCxnSpPr/>
          <p:nvPr/>
        </p:nvCxnSpPr>
        <p:spPr>
          <a:xfrm>
            <a:off x="8515807" y="2982827"/>
            <a:ext cx="647700" cy="117475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/>
          <p:nvPr/>
        </p:nvCxnSpPr>
        <p:spPr>
          <a:xfrm>
            <a:off x="10796110" y="3370202"/>
            <a:ext cx="647700" cy="117475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/>
          <p:cNvSpPr/>
          <p:nvPr/>
        </p:nvSpPr>
        <p:spPr>
          <a:xfrm>
            <a:off x="1457445" y="1432567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Vecteurs égaux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Rectangle 41"/>
              <p:cNvSpPr/>
              <p:nvPr/>
            </p:nvSpPr>
            <p:spPr>
              <a:xfrm>
                <a:off x="1484308" y="2190541"/>
                <a:ext cx="9607763" cy="50885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Clr>
                    <a:schemeClr val="accent1">
                      <a:lumMod val="75000"/>
                    </a:schemeClr>
                  </a:buClr>
                  <a:buSzPct val="145000"/>
                  <a:buFont typeface="Arial" panose="020B0604020202020204" pitchFamily="34" charset="0"/>
                  <a:buChar char="•"/>
                </a:pPr>
                <a:r>
                  <a:rPr lang="fr-FR" sz="2400" dirty="0">
                    <a:latin typeface="Comic Sans MS" panose="030F0702030302020204" pitchFamily="66" charset="0"/>
                  </a:rPr>
                  <a:t>Deux vecteurs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𝑪𝑫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égaux s’ils ont :</a:t>
                </a:r>
              </a:p>
            </p:txBody>
          </p:sp>
        </mc:Choice>
        <mc:Fallback xmlns="">
          <p:sp>
            <p:nvSpPr>
              <p:cNvPr id="42" name="Rectangle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8" y="2190541"/>
                <a:ext cx="9607763" cy="508857"/>
              </a:xfrm>
              <a:prstGeom prst="rect">
                <a:avLst/>
              </a:prstGeom>
              <a:blipFill>
                <a:blip r:embed="rId10"/>
                <a:stretch>
                  <a:fillRect l="-1585" t="-27381" b="-404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1536065" y="4592193"/>
                <a:ext cx="9607763" cy="8781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Clr>
                    <a:schemeClr val="accent1">
                      <a:lumMod val="75000"/>
                    </a:schemeClr>
                  </a:buClr>
                  <a:buSzPct val="145000"/>
                  <a:buFont typeface="Arial" panose="020B0604020202020204" pitchFamily="34" charset="0"/>
                  <a:buChar char="•"/>
                </a:pPr>
                <a:r>
                  <a:rPr lang="fr-FR" sz="2400" dirty="0">
                    <a:latin typeface="Comic Sans MS" panose="030F0702030302020204" pitchFamily="66" charset="0"/>
                  </a:rPr>
                  <a:t>Deux vecteurs 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rgbClr val="FFC00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1" i="1" dirty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  <m:t>𝑪𝑫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sont égaux si ABDC est un parallélogramme.</a:t>
                </a: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6065" y="4592193"/>
                <a:ext cx="9607763" cy="878189"/>
              </a:xfrm>
              <a:prstGeom prst="rect">
                <a:avLst/>
              </a:prstGeom>
              <a:blipFill>
                <a:blip r:embed="rId11"/>
                <a:stretch>
                  <a:fillRect l="-1650" t="-15972" b="-1527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1895260" y="2778207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même direction</a:t>
            </a:r>
          </a:p>
        </p:txBody>
      </p:sp>
      <p:sp>
        <p:nvSpPr>
          <p:cNvPr id="45" name="Rectangle 44"/>
          <p:cNvSpPr/>
          <p:nvPr/>
        </p:nvSpPr>
        <p:spPr>
          <a:xfrm>
            <a:off x="1895259" y="3290487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même sens</a:t>
            </a:r>
          </a:p>
        </p:txBody>
      </p:sp>
      <p:sp>
        <p:nvSpPr>
          <p:cNvPr id="46" name="Rectangle 45"/>
          <p:cNvSpPr/>
          <p:nvPr/>
        </p:nvSpPr>
        <p:spPr>
          <a:xfrm>
            <a:off x="1895260" y="3812495"/>
            <a:ext cx="96077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chemeClr val="accent1">
                  <a:lumMod val="75000"/>
                </a:schemeClr>
              </a:buClr>
              <a:buSzPct val="145000"/>
              <a:buFont typeface="Arial" panose="020B0604020202020204" pitchFamily="34" charset="0"/>
              <a:buChar char="•"/>
            </a:pPr>
            <a:r>
              <a:rPr lang="fr-FR" sz="2400" dirty="0">
                <a:latin typeface="Comic Sans MS" panose="030F0702030302020204" pitchFamily="66" charset="0"/>
              </a:rPr>
              <a:t>même longueur</a:t>
            </a:r>
          </a:p>
        </p:txBody>
      </p:sp>
    </p:spTree>
    <p:extLst>
      <p:ext uri="{BB962C8B-B14F-4D97-AF65-F5344CB8AC3E}">
        <p14:creationId xmlns:p14="http://schemas.microsoft.com/office/powerpoint/2010/main" val="96455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3" grpId="0"/>
      <p:bldP spid="44" grpId="0"/>
      <p:bldP spid="45" grpId="0"/>
      <p:bldP spid="46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103 p 220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24487" y="2004605"/>
            <a:ext cx="6298687" cy="4227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6469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Rappels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ZoneTexte 21"/>
              <p:cNvSpPr txBox="1"/>
              <p:nvPr/>
            </p:nvSpPr>
            <p:spPr>
              <a:xfrm>
                <a:off x="3366591" y="4281009"/>
                <a:ext cx="1991513" cy="7341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400" b="1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1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  <m:d>
                        <m:dPr>
                          <m:ctrlPr>
                            <a:rPr lang="fr-FR" sz="2400" i="1" smtClean="0">
                              <a:solidFill>
                                <a:schemeClr val="tx1">
                                  <a:lumMod val="75000"/>
                                  <a:lumOff val="2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1"/>
                                    <m:mcJc m:val="center"/>
                                  </m:mcPr>
                                </m:mc>
                              </m:mcs>
                              <m:ctrlPr>
                                <a:rPr lang="fr-FR" sz="2400" b="1" i="1">
                                  <a:solidFill>
                                    <a:schemeClr val="tx1">
                                      <a:lumMod val="75000"/>
                                      <a:lumOff val="25000"/>
                                    </a:schemeClr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sSub>
                                  <m:sSubPr>
                                    <m:ctrlPr>
                                      <a:rPr lang="fr-FR" sz="2400" b="1" i="1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400" b="1" i="1" dirty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sz="2400" b="1" i="1" dirty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𝒙</m:t>
                                    </m:r>
                                  </m:e>
                                  <m:sub>
                                    <m:r>
                                      <a:rPr lang="en-US" sz="2400" b="1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sSub>
                                  <m:sSubPr>
                                    <m:ctrlPr>
                                      <a:rPr lang="fr-FR" sz="2400" b="1" i="1" dirty="0" smtClean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sz="2400" b="1" i="1" dirty="0">
                                        <a:solidFill>
                                          <a:srgbClr val="0070C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𝑩</m:t>
                                    </m:r>
                                  </m:sub>
                                </m:sSub>
                                <m:r>
                                  <a:rPr lang="en-US" sz="2400" b="1" i="1" dirty="0">
                                    <a:solidFill>
                                      <a:schemeClr val="tx1">
                                        <a:lumMod val="75000"/>
                                        <a:lumOff val="25000"/>
                                      </a:schemeClr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fr-FR" sz="2400" b="1" i="1" dirty="0" smtClean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1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𝒚</m:t>
                                    </m:r>
                                  </m:e>
                                  <m:sub>
                                    <m:r>
                                      <a:rPr lang="en-US" sz="2400" b="1" i="1" dirty="0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𝑨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fr-FR" dirty="0"/>
              </a:p>
            </p:txBody>
          </p:sp>
        </mc:Choice>
        <mc:Fallback xmlns="">
          <p:sp>
            <p:nvSpPr>
              <p:cNvPr id="22" name="ZoneTexte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6591" y="4281009"/>
                <a:ext cx="1991513" cy="73417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42961" y="5841580"/>
            <a:ext cx="683339" cy="365125"/>
          </a:xfrm>
        </p:spPr>
        <p:txBody>
          <a:bodyPr/>
          <a:lstStyle/>
          <a:p>
            <a:fld id="{3A61E259-A82A-4652-B66A-7488AC197EC8}" type="slidenum">
              <a:rPr lang="fr-FR" smtClean="0"/>
              <a:t>4</a:t>
            </a:fld>
            <a:endParaRPr lang="fr-FR"/>
          </a:p>
        </p:txBody>
      </p:sp>
      <p:pic>
        <p:nvPicPr>
          <p:cNvPr id="24" name="Imag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2134" y="2619298"/>
            <a:ext cx="3733800" cy="3514725"/>
          </a:xfrm>
          <a:prstGeom prst="rect">
            <a:avLst/>
          </a:prstGeom>
        </p:spPr>
      </p:pic>
      <p:sp>
        <p:nvSpPr>
          <p:cNvPr id="25" name="Plus 24"/>
          <p:cNvSpPr/>
          <p:nvPr/>
        </p:nvSpPr>
        <p:spPr>
          <a:xfrm>
            <a:off x="9891089" y="3666917"/>
            <a:ext cx="286603" cy="286603"/>
          </a:xfrm>
          <a:prstGeom prst="mathPlus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19"/>
              <p:cNvSpPr txBox="1"/>
              <p:nvPr/>
            </p:nvSpPr>
            <p:spPr>
              <a:xfrm>
                <a:off x="10034390" y="3311050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𝑨</m:t>
                      </m:r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6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4390" y="3311050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9"/>
              <p:cNvSpPr txBox="1"/>
              <p:nvPr/>
            </p:nvSpPr>
            <p:spPr>
              <a:xfrm>
                <a:off x="9155521" y="4247987"/>
                <a:ext cx="427026" cy="4383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𝑨𝑩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55521" y="4247987"/>
                <a:ext cx="427026" cy="438390"/>
              </a:xfrm>
              <a:prstGeom prst="rect">
                <a:avLst/>
              </a:prstGeom>
              <a:blipFill>
                <a:blip r:embed="rId6"/>
                <a:stretch>
                  <a:fillRect r="-2428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Plus 27"/>
          <p:cNvSpPr/>
          <p:nvPr/>
        </p:nvSpPr>
        <p:spPr>
          <a:xfrm>
            <a:off x="7955450" y="4648097"/>
            <a:ext cx="286603" cy="286603"/>
          </a:xfrm>
          <a:prstGeom prst="mathPlus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9"/>
              <p:cNvSpPr txBox="1"/>
              <p:nvPr/>
            </p:nvSpPr>
            <p:spPr>
              <a:xfrm>
                <a:off x="7669122" y="486914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dirty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𝑩</m:t>
                      </m:r>
                    </m:oMath>
                  </m:oMathPara>
                </a14:m>
                <a:endParaRPr lang="fr-FR" sz="20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9122" y="4869145"/>
                <a:ext cx="427026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0" name="Straight Arrow Connector 13"/>
          <p:cNvCxnSpPr/>
          <p:nvPr/>
        </p:nvCxnSpPr>
        <p:spPr>
          <a:xfrm flipH="1">
            <a:off x="8096148" y="3826698"/>
            <a:ext cx="1930401" cy="97790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1457445" y="1432567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Coordonnées d’un vecteur dans un repère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529855" y="2616771"/>
                <a:ext cx="5721209" cy="17102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Dans un 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repère </a:t>
                </a:r>
                <a:r>
                  <a:rPr lang="fr-FR" sz="2400" b="1" dirty="0">
                    <a:latin typeface="Cambria Math" panose="02040503050406030204" pitchFamily="18" charset="0"/>
                  </a:rPr>
                  <a:t>(𝑶, 𝑰, 𝑱)</a:t>
                </a:r>
                <a:r>
                  <a:rPr lang="fr-FR" sz="2400" dirty="0">
                    <a:latin typeface="Comic Sans MS" panose="030F0702030302020204" pitchFamily="66" charset="0"/>
                  </a:rPr>
                  <a:t>, si on a les points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</m:t>
                    </m:r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</m:sSub>
                    <m:r>
                      <a:rPr lang="fr-FR" sz="2400" b="1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fr-FR" sz="2400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r>
                      <a:rPr lang="en-US" sz="24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𝑩</m:t>
                    </m:r>
                    <m:r>
                      <a:rPr lang="fr-FR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b>
                        <m: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fr-FR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r-FR" sz="24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𝒚</m:t>
                        </m:r>
                      </m:e>
                      <m:sub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fr-FR" sz="2400" b="1" i="1" dirty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fr-FR" sz="2800" dirty="0">
                    <a:latin typeface="Comic Sans MS" panose="030F0702030302020204" pitchFamily="66" charset="0"/>
                  </a:rPr>
                  <a:t>,</a:t>
                </a:r>
                <a:br>
                  <a:rPr lang="fr-FR" sz="2800" dirty="0">
                    <a:latin typeface="Comic Sans MS" panose="030F0702030302020204" pitchFamily="66" charset="0"/>
                  </a:rPr>
                </a:br>
                <a:r>
                  <a:rPr lang="fr-FR" sz="2400" dirty="0">
                    <a:latin typeface="Comic Sans MS" panose="030F0702030302020204" pitchFamily="66" charset="0"/>
                  </a:rPr>
                  <a:t>alors le </a:t>
                </a:r>
                <a:r>
                  <a:rPr lang="fr-FR" sz="2400" b="1" dirty="0">
                    <a:solidFill>
                      <a:srgbClr val="00B050"/>
                    </a:solidFill>
                    <a:latin typeface="Comic Sans MS" panose="030F0702030302020204" pitchFamily="66" charset="0"/>
                  </a:rPr>
                  <a:t>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en-US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𝑨𝑩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 a pour coordonnées :</a:t>
                </a: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9855" y="2616771"/>
                <a:ext cx="5721209" cy="1710276"/>
              </a:xfrm>
              <a:prstGeom prst="rect">
                <a:avLst/>
              </a:prstGeom>
              <a:blipFill>
                <a:blip r:embed="rId8"/>
                <a:stretch>
                  <a:fillRect l="-1706" t="-3203" b="-533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075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5" grpId="0" animBg="1"/>
      <p:bldP spid="26" grpId="0"/>
      <p:bldP spid="27" grpId="0"/>
      <p:bldP spid="28" grpId="0" animBg="1"/>
      <p:bldP spid="29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I – Somme de vecteurs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cxnSp>
        <p:nvCxnSpPr>
          <p:cNvPr id="18" name="Straight Arrow Connector 13"/>
          <p:cNvCxnSpPr/>
          <p:nvPr/>
        </p:nvCxnSpPr>
        <p:spPr>
          <a:xfrm flipV="1">
            <a:off x="5188039" y="4920928"/>
            <a:ext cx="977900" cy="1485901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9"/>
              <p:cNvSpPr txBox="1"/>
              <p:nvPr/>
            </p:nvSpPr>
            <p:spPr>
              <a:xfrm>
                <a:off x="5188039" y="5332746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1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88039" y="5332746"/>
                <a:ext cx="427026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Arrow Connector 13"/>
          <p:cNvCxnSpPr/>
          <p:nvPr/>
        </p:nvCxnSpPr>
        <p:spPr>
          <a:xfrm>
            <a:off x="6165939" y="4925164"/>
            <a:ext cx="2903970" cy="560823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19"/>
              <p:cNvSpPr txBox="1"/>
              <p:nvPr/>
            </p:nvSpPr>
            <p:spPr>
              <a:xfrm>
                <a:off x="7504524" y="4769352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1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04524" y="4769352"/>
                <a:ext cx="427026" cy="40011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Arrow Connector 13"/>
          <p:cNvCxnSpPr/>
          <p:nvPr/>
        </p:nvCxnSpPr>
        <p:spPr>
          <a:xfrm flipV="1">
            <a:off x="5188039" y="5506001"/>
            <a:ext cx="3881870" cy="900828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19"/>
              <p:cNvSpPr txBox="1"/>
              <p:nvPr/>
            </p:nvSpPr>
            <p:spPr>
              <a:xfrm>
                <a:off x="6406251" y="6084625"/>
                <a:ext cx="152529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  <m:r>
                        <a:rPr lang="en-US" sz="2000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6251" y="6084625"/>
                <a:ext cx="1525299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4" name="Picture 2" descr="Afficher l'image d'origine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357874" y="4473861"/>
            <a:ext cx="1439271" cy="211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/>
          <p:cNvSpPr/>
          <p:nvPr/>
        </p:nvSpPr>
        <p:spPr>
          <a:xfrm>
            <a:off x="1484304" y="1568324"/>
            <a:ext cx="100187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dirty="0">
                <a:solidFill>
                  <a:schemeClr val="accent1">
                    <a:lumMod val="75000"/>
                  </a:schemeClr>
                </a:solidFill>
                <a:latin typeface="Comic Sans MS" panose="030F0702030302020204" pitchFamily="66" charset="0"/>
              </a:rPr>
              <a:t>1. Définition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1484303" y="2228491"/>
                <a:ext cx="960776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fr-FR" sz="2400" dirty="0">
                    <a:latin typeface="Comic Sans MS" panose="030F0702030302020204" pitchFamily="66" charset="0"/>
                  </a:rPr>
                  <a:t>Soient</a:t>
                </a:r>
                <a:r>
                  <a:rPr lang="fr-FR" sz="2400" b="1" dirty="0"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i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deux vecteurs.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228491"/>
                <a:ext cx="9607763" cy="461665"/>
              </a:xfrm>
              <a:prstGeom prst="rect">
                <a:avLst/>
              </a:prstGeom>
              <a:blipFill>
                <a:blip r:embed="rId9"/>
                <a:stretch>
                  <a:fillRect l="-951" t="-10667" b="-30667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1484303" y="2778108"/>
                <a:ext cx="9607763" cy="8309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Clr>
                    <a:schemeClr val="accent1">
                      <a:lumMod val="75000"/>
                    </a:schemeClr>
                  </a:buClr>
                  <a:buSzPct val="145000"/>
                  <a:buFont typeface="Arial" panose="020B0604020202020204" pitchFamily="34" charset="0"/>
                  <a:buChar char="•"/>
                </a:pPr>
                <a:r>
                  <a:rPr lang="fr-FR" sz="2400" dirty="0">
                    <a:latin typeface="Comic Sans MS" panose="030F0702030302020204" pitchFamily="66" charset="0"/>
                  </a:rPr>
                  <a:t>Si on enchaîne les deux translations de vecteur 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i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et de 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, on obtient une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nouvelle translation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2778108"/>
                <a:ext cx="9607763" cy="830997"/>
              </a:xfrm>
              <a:prstGeom prst="rect">
                <a:avLst/>
              </a:prstGeom>
              <a:blipFill>
                <a:blip r:embed="rId10"/>
                <a:stretch>
                  <a:fillRect l="-1585" t="-22794" r="-824" b="-1617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1484303" y="3669691"/>
                <a:ext cx="10018717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buClr>
                    <a:schemeClr val="accent1">
                      <a:lumMod val="75000"/>
                    </a:schemeClr>
                  </a:buClr>
                  <a:buSzPct val="145000"/>
                  <a:buFont typeface="Arial" panose="020B0604020202020204" pitchFamily="34" charset="0"/>
                  <a:buChar char="•"/>
                </a:pPr>
                <a:r>
                  <a:rPr lang="fr-FR" sz="2400" dirty="0">
                    <a:latin typeface="Comic Sans MS" panose="030F0702030302020204" pitchFamily="66" charset="0"/>
                  </a:rPr>
                  <a:t>Le vecteur qui lui est associé est appelé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somme</a:t>
                </a:r>
                <a:r>
                  <a:rPr lang="fr-FR" sz="2400" dirty="0">
                    <a:latin typeface="Comic Sans MS" panose="030F0702030302020204" pitchFamily="66" charset="0"/>
                  </a:rPr>
                  <a:t> des vecteurs 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</m:oMath>
                </a14:m>
                <a:r>
                  <a:rPr lang="fr-FR" sz="2400" i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et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, et se note</a:t>
                </a:r>
                <a:r>
                  <a:rPr lang="fr-FR" sz="2400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𝒖</m:t>
                        </m:r>
                      </m:e>
                    </m:acc>
                    <m:r>
                      <a:rPr lang="fr-FR" sz="2400" b="1" i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i="1" dirty="0">
                    <a:latin typeface="Comic Sans MS" panose="030F0702030302020204" pitchFamily="66" charset="0"/>
                  </a:rPr>
                  <a:t> </a:t>
                </a:r>
                <a:r>
                  <a:rPr lang="fr-FR" sz="2400" dirty="0">
                    <a:latin typeface="Comic Sans MS" panose="030F0702030302020204" pitchFamily="66" charset="0"/>
                  </a:rPr>
                  <a:t>et de vecteur </a:t>
                </a:r>
                <a14:m>
                  <m:oMath xmlns:m="http://schemas.openxmlformats.org/officeDocument/2006/math">
                    <m:acc>
                      <m:accPr>
                        <m:chr m:val="⃗"/>
                        <m:ctrlP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fr-FR" sz="2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𝒗</m:t>
                        </m:r>
                      </m:e>
                    </m:acc>
                  </m:oMath>
                </a14:m>
                <a:r>
                  <a:rPr lang="fr-FR" sz="2400" dirty="0">
                    <a:latin typeface="Comic Sans MS" panose="030F0702030302020204" pitchFamily="66" charset="0"/>
                  </a:rPr>
                  <a:t>, on obtient une </a:t>
                </a:r>
                <a:r>
                  <a:rPr lang="fr-FR" sz="2400" b="1" dirty="0">
                    <a:solidFill>
                      <a:schemeClr val="accent1">
                        <a:lumMod val="75000"/>
                      </a:schemeClr>
                    </a:solidFill>
                    <a:latin typeface="Comic Sans MS" panose="030F0702030302020204" pitchFamily="66" charset="0"/>
                  </a:rPr>
                  <a:t>nouvelle translation</a:t>
                </a:r>
                <a:r>
                  <a:rPr lang="fr-FR" sz="2400" dirty="0">
                    <a:latin typeface="Comic Sans MS" panose="030F0702030302020204" pitchFamily="66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4303" y="3669691"/>
                <a:ext cx="10018717" cy="1200329"/>
              </a:xfrm>
              <a:prstGeom prst="rect">
                <a:avLst/>
              </a:prstGeom>
              <a:blipFill>
                <a:blip r:embed="rId11"/>
                <a:stretch>
                  <a:fillRect l="-1521" t="-15736" b="-1066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68674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-2.96296E-6 L 0.08099 -0.2212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9" y="-110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099 -0.22129 L 0.3276 -0.12731 " pathEditMode="relative" rAng="0" ptsTypes="AA">
                                      <p:cBhvr>
                                        <p:cTn id="5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33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  <p:bldP spid="23" grpId="0"/>
      <p:bldP spid="15" grpId="0"/>
      <p:bldP spid="25" grpId="0"/>
      <p:bldP spid="26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I – Somme de vecteurs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25" name="Image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665" y="1818591"/>
            <a:ext cx="6334125" cy="3971925"/>
          </a:xfrm>
          <a:prstGeom prst="rect">
            <a:avLst/>
          </a:prstGeom>
        </p:spPr>
      </p:pic>
      <p:cxnSp>
        <p:nvCxnSpPr>
          <p:cNvPr id="26" name="Straight Arrow Connector 13"/>
          <p:cNvCxnSpPr/>
          <p:nvPr/>
        </p:nvCxnSpPr>
        <p:spPr>
          <a:xfrm flipV="1">
            <a:off x="6453621" y="2382982"/>
            <a:ext cx="972415" cy="1421572"/>
          </a:xfrm>
          <a:prstGeom prst="straightConnector1">
            <a:avLst/>
          </a:prstGeom>
          <a:ln w="5715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9"/>
              <p:cNvSpPr txBox="1"/>
              <p:nvPr/>
            </p:nvSpPr>
            <p:spPr>
              <a:xfrm>
                <a:off x="6939828" y="3085755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7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39828" y="3085755"/>
                <a:ext cx="427026" cy="4001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Arrow Connector 13"/>
          <p:cNvCxnSpPr/>
          <p:nvPr/>
        </p:nvCxnSpPr>
        <p:spPr>
          <a:xfrm>
            <a:off x="2644140" y="2382982"/>
            <a:ext cx="2392680" cy="466898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TextBox 19"/>
              <p:cNvSpPr txBox="1"/>
              <p:nvPr/>
            </p:nvSpPr>
            <p:spPr>
              <a:xfrm>
                <a:off x="3413454" y="2148378"/>
                <a:ext cx="42702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29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454" y="2148378"/>
                <a:ext cx="427026" cy="4001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19"/>
              <p:cNvSpPr txBox="1"/>
              <p:nvPr/>
            </p:nvSpPr>
            <p:spPr>
              <a:xfrm>
                <a:off x="3539702" y="4343341"/>
                <a:ext cx="152529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  <m:r>
                        <a:rPr lang="en-US" sz="2000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702" y="4343341"/>
                <a:ext cx="1525299" cy="4001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1" name="Picture 2" descr="Afficher l'image d'origin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74198" y="2745614"/>
            <a:ext cx="1439271" cy="2117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Straight Arrow Connector 13"/>
          <p:cNvCxnSpPr/>
          <p:nvPr/>
        </p:nvCxnSpPr>
        <p:spPr>
          <a:xfrm flipV="1">
            <a:off x="2641600" y="3804554"/>
            <a:ext cx="3352800" cy="938897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19"/>
              <p:cNvSpPr txBox="1"/>
              <p:nvPr/>
            </p:nvSpPr>
            <p:spPr>
              <a:xfrm>
                <a:off x="3539702" y="4716048"/>
                <a:ext cx="1525299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acc>
                      <m:r>
                        <a:rPr lang="en-US" sz="2000" b="1" i="1" dirty="0" smtClean="0">
                          <a:solidFill>
                            <a:srgbClr val="00B05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acc>
                        <m:accPr>
                          <m:chr m:val="⃗"/>
                          <m:ctrlPr>
                            <a:rPr lang="fr-FR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000" b="1" i="1" dirty="0" smtClean="0">
                              <a:solidFill>
                                <a:srgbClr val="00B050"/>
                              </a:solidFill>
                              <a:latin typeface="Cambria Math" panose="02040503050406030204" pitchFamily="18" charset="0"/>
                            </a:rPr>
                            <m:t>𝒖</m:t>
                          </m:r>
                        </m:e>
                      </m:acc>
                    </m:oMath>
                  </m:oMathPara>
                </a14:m>
                <a:endParaRPr lang="fr-FR" sz="2000" b="1" dirty="0"/>
              </a:p>
            </p:txBody>
          </p:sp>
        </mc:Choice>
        <mc:Fallback xmlns="">
          <p:sp>
            <p:nvSpPr>
              <p:cNvPr id="33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702" y="4716048"/>
                <a:ext cx="1525299" cy="40011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4" name="Straight Arrow Connector 13"/>
          <p:cNvCxnSpPr/>
          <p:nvPr/>
        </p:nvCxnSpPr>
        <p:spPr>
          <a:xfrm flipV="1">
            <a:off x="2655476" y="3296276"/>
            <a:ext cx="972415" cy="1421572"/>
          </a:xfrm>
          <a:prstGeom prst="straightConnector1">
            <a:avLst/>
          </a:prstGeom>
          <a:ln w="57150">
            <a:solidFill>
              <a:srgbClr val="0070C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13"/>
          <p:cNvCxnSpPr/>
          <p:nvPr/>
        </p:nvCxnSpPr>
        <p:spPr>
          <a:xfrm>
            <a:off x="3615596" y="3337281"/>
            <a:ext cx="2392680" cy="466898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13"/>
          <p:cNvCxnSpPr/>
          <p:nvPr/>
        </p:nvCxnSpPr>
        <p:spPr>
          <a:xfrm>
            <a:off x="2655476" y="4784831"/>
            <a:ext cx="2392680" cy="466898"/>
          </a:xfrm>
          <a:prstGeom prst="straightConnector1">
            <a:avLst/>
          </a:prstGeom>
          <a:ln w="57150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13"/>
          <p:cNvCxnSpPr/>
          <p:nvPr/>
        </p:nvCxnSpPr>
        <p:spPr>
          <a:xfrm flipV="1">
            <a:off x="5026648" y="3780534"/>
            <a:ext cx="972415" cy="1421572"/>
          </a:xfrm>
          <a:prstGeom prst="straightConnector1">
            <a:avLst/>
          </a:prstGeom>
          <a:ln w="57150">
            <a:solidFill>
              <a:srgbClr val="0070C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Picture 2" descr="Afficher l'image d'origine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038405" y="3040713"/>
            <a:ext cx="1110855" cy="18227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145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78 -0.00069 L 0.08412 -0.2074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10" y="-10347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724 -0.20926 L 0.27839 -0.13935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57" y="3495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2.59259E-6 L 0.20039 0.06875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13" y="3426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0039 0.06875 L 0.27891 -0.13866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19" y="-1037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9" grpId="0"/>
      <p:bldP spid="30" grpId="0"/>
      <p:bldP spid="3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Exercices 33 et 34 p 213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0246" y="1563757"/>
            <a:ext cx="5726842" cy="49521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86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82 p 217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6392" y="2000321"/>
            <a:ext cx="6694550" cy="3615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047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4311" y="-3315"/>
            <a:ext cx="10018713" cy="1752599"/>
          </a:xfrm>
        </p:spPr>
        <p:txBody>
          <a:bodyPr/>
          <a:lstStyle/>
          <a:p>
            <a:r>
              <a:rPr lang="fr-FR" dirty="0">
                <a:latin typeface="Comic Sans MS" panose="030F0702030302020204" pitchFamily="66" charset="0"/>
              </a:rPr>
              <a:t>Exercice 38 p 213</a:t>
            </a:r>
          </a:p>
        </p:txBody>
      </p:sp>
      <p:sp>
        <p:nvSpPr>
          <p:cNvPr id="16" name="Espace réservé du numéro de diapositiv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5140" y="1906106"/>
            <a:ext cx="6077053" cy="380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32829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e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8BB434"/>
      </a:accent1>
      <a:accent2>
        <a:srgbClr val="33A583"/>
      </a:accent2>
      <a:accent3>
        <a:srgbClr val="3594B4"/>
      </a:accent3>
      <a:accent4>
        <a:srgbClr val="6063B4"/>
      </a:accent4>
      <a:accent5>
        <a:srgbClr val="D35731"/>
      </a:accent5>
      <a:accent6>
        <a:srgbClr val="EBAC4B"/>
      </a:accent6>
      <a:hlink>
        <a:srgbClr val="65AD30"/>
      </a:hlink>
      <a:folHlink>
        <a:srgbClr val="8ED25B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1A9F9826-882C-40B9-8F38-5A3B8CFD196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1588</TotalTime>
  <Words>781</Words>
  <Application>Microsoft Office PowerPoint</Application>
  <PresentationFormat>Grand écran</PresentationFormat>
  <Paragraphs>145</Paragraphs>
  <Slides>30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30</vt:i4>
      </vt:variant>
    </vt:vector>
  </HeadingPairs>
  <TitlesOfParts>
    <vt:vector size="36" baseType="lpstr">
      <vt:lpstr>Arial</vt:lpstr>
      <vt:lpstr>Calibri</vt:lpstr>
      <vt:lpstr>Cambria Math</vt:lpstr>
      <vt:lpstr>Comic Sans MS</vt:lpstr>
      <vt:lpstr>Corbel</vt:lpstr>
      <vt:lpstr>Parallaxe</vt:lpstr>
      <vt:lpstr>Chapitre 10 :  Vecteurs (2)</vt:lpstr>
      <vt:lpstr>Rappels</vt:lpstr>
      <vt:lpstr>Rappels</vt:lpstr>
      <vt:lpstr>Rappels</vt:lpstr>
      <vt:lpstr>I – Somme de vecteurs</vt:lpstr>
      <vt:lpstr>I – Somme de vecteurs</vt:lpstr>
      <vt:lpstr>Exercices 33 et 34 p 213</vt:lpstr>
      <vt:lpstr>Exercice 82 p 217</vt:lpstr>
      <vt:lpstr>Exercice 38 p 213</vt:lpstr>
      <vt:lpstr>Présentation PowerPoint</vt:lpstr>
      <vt:lpstr>Exercices 30 et 31 p 213</vt:lpstr>
      <vt:lpstr>Présentation PowerPoint</vt:lpstr>
      <vt:lpstr>Exercices 27 et 28 p 213</vt:lpstr>
      <vt:lpstr>Exercice 39 p 214</vt:lpstr>
      <vt:lpstr>Présentation PowerPoint</vt:lpstr>
      <vt:lpstr>II – Produit d’un vecteur par  un nombre réel</vt:lpstr>
      <vt:lpstr>Exercices 48 et 49 p 214</vt:lpstr>
      <vt:lpstr>Exercice 42 p 214</vt:lpstr>
      <vt:lpstr>Exercice 46 p 214</vt:lpstr>
      <vt:lpstr>Présentation PowerPoint</vt:lpstr>
      <vt:lpstr>Présentation PowerPoint</vt:lpstr>
      <vt:lpstr>Exercices 65 et 66 p 216</vt:lpstr>
      <vt:lpstr>Présentation PowerPoint</vt:lpstr>
      <vt:lpstr>Exercices 68 et 69 p 216</vt:lpstr>
      <vt:lpstr>Présentation PowerPoint</vt:lpstr>
      <vt:lpstr>Exercices 70 et 71 p 216</vt:lpstr>
      <vt:lpstr>Exercice 90 p 218</vt:lpstr>
      <vt:lpstr>Exercice 93 p 219</vt:lpstr>
      <vt:lpstr>Exercice 99 p 219</vt:lpstr>
      <vt:lpstr>Exercice 103 p 220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Chapitre 2 : Vecteurs (1)</dc:title>
  <dc:creator>Megane Felt</dc:creator>
  <cp:lastModifiedBy>Toshiba</cp:lastModifiedBy>
  <cp:revision>79</cp:revision>
  <dcterms:created xsi:type="dcterms:W3CDTF">2016-09-03T15:57:04Z</dcterms:created>
  <dcterms:modified xsi:type="dcterms:W3CDTF">2017-03-30T20:19:27Z</dcterms:modified>
</cp:coreProperties>
</file>