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2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B15B-201F-4260-8559-3D9B571CE898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FB180-FAFC-41B4-B304-A15EC75358D5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A0A5-9603-47C0-A547-A2A7AA0B0E1E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71E3-1427-4471-A9CE-A6951B813028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6817-E943-494E-A899-C16DA6F36424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F029C-9BD0-4AFD-A1BE-F5DDF5085C0B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A662-1416-48EE-AB12-7C8785492C0E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01316-95C0-435C-A43E-4DFDF751837E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F30B-073E-498D-BF47-600E334CAF2F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085FB-28F9-4846-B211-8EC35BB4133B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067F-3753-4DD9-9682-834AC30B601E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289B-9B80-402B-A077-57DE48BC8134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D94E-E6C7-4A5F-A1FC-B449A5BA2C42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FA529-3730-4ADD-8CD6-8C1B145F51CC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D6AE7-78A9-4612-914A-961640730CC7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18D8-44CA-4031-974E-7EB22B6DA50E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9845F-D01D-4CBA-AA6C-1CF4A7EAB9FD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802B39F-A6F9-4CF8-A406-444D94FF6674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Chapitre 1 : </a:t>
            </a:r>
            <a:br>
              <a:rPr lang="fr-FR" dirty="0">
                <a:latin typeface="Comic Sans MS" panose="030F0702030302020204" pitchFamily="66" charset="0"/>
              </a:rPr>
            </a:br>
            <a:r>
              <a:rPr lang="fr-FR" dirty="0">
                <a:latin typeface="Comic Sans MS" panose="030F0702030302020204" pitchFamily="66" charset="0"/>
              </a:rPr>
              <a:t>Géométrie plane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Seconde 11</a:t>
            </a: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6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1749284"/>
            <a:ext cx="10018713" cy="4041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7, 10 p 166</a:t>
            </a:r>
          </a:p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84 p 171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775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Activité découverte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1749284"/>
            <a:ext cx="10018713" cy="4041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>
                <a:latin typeface="Comic Sans MS" panose="030F0702030302020204" pitchFamily="66" charset="0"/>
              </a:rPr>
              <a:t>Activité 1 p 157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25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Distance entre deux points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Espace réservé du contenu 18"/>
              <p:cNvSpPr>
                <a:spLocks noGrp="1"/>
              </p:cNvSpPr>
              <p:nvPr>
                <p:ph idx="1"/>
              </p:nvPr>
            </p:nvSpPr>
            <p:spPr>
              <a:xfrm>
                <a:off x="1484310" y="2630557"/>
                <a:ext cx="10018713" cy="2140226"/>
              </a:xfrm>
              <a:ln>
                <a:solidFill>
                  <a:srgbClr val="FF0000"/>
                </a:solidFill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dirty="0">
                    <a:latin typeface="Comic Sans MS" panose="030F0702030302020204" pitchFamily="66" charset="0"/>
                  </a:rPr>
                  <a:t>Si, dans un repère </a:t>
                </a:r>
                <a:r>
                  <a:rPr lang="fr-FR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orthonormé</a:t>
                </a:r>
                <a:r>
                  <a:rPr lang="fr-FR" dirty="0">
                    <a:latin typeface="Comic Sans MS" panose="030F0702030302020204" pitchFamily="66" charset="0"/>
                  </a:rPr>
                  <a:t> (O, I, J) du plan, deux points A et B ont pour coordonnées </a:t>
                </a:r>
                <a:r>
                  <a:rPr lang="fr-FR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fr-FR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fr-FR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 </a:t>
                </a:r>
                <a:r>
                  <a:rPr lang="fr-FR" dirty="0">
                    <a:latin typeface="Comic Sans MS" panose="030F0702030302020204" pitchFamily="66" charset="0"/>
                  </a:rPr>
                  <a:t>et </a:t>
                </a:r>
                <a:r>
                  <a:rPr lang="fr-FR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B(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fr-FR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 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fr-FR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)</a:t>
                </a:r>
                <a:r>
                  <a:rPr lang="fr-FR" dirty="0">
                    <a:latin typeface="Comic Sans MS" panose="030F0702030302020204" pitchFamily="66" charset="0"/>
                  </a:rPr>
                  <a:t>, alors la distance AB est donnée par 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fr-FR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fr-FR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fr-FR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fr-FR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fr-FR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Espace réservé du contenu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10" y="2630557"/>
                <a:ext cx="10018713" cy="2140226"/>
              </a:xfrm>
              <a:blipFill>
                <a:blip r:embed="rId2"/>
                <a:stretch>
                  <a:fillRect l="-851" r="-1762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latin typeface="Comic Sans MS" panose="030F0702030302020204" pitchFamily="66" charset="0"/>
              </a:rPr>
              <a:t>Théorème</a:t>
            </a:r>
          </a:p>
        </p:txBody>
      </p:sp>
    </p:spTree>
    <p:extLst>
      <p:ext uri="{BB962C8B-B14F-4D97-AF65-F5344CB8AC3E}">
        <p14:creationId xmlns:p14="http://schemas.microsoft.com/office/powerpoint/2010/main" val="66820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Distance entre deux points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Espace réservé du contenu 18"/>
              <p:cNvSpPr>
                <a:spLocks noGrp="1"/>
              </p:cNvSpPr>
              <p:nvPr>
                <p:ph idx="1"/>
              </p:nvPr>
            </p:nvSpPr>
            <p:spPr>
              <a:xfrm>
                <a:off x="1484310" y="2630557"/>
                <a:ext cx="10018713" cy="3236574"/>
              </a:xfrm>
              <a:ln>
                <a:noFill/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dirty="0">
                    <a:latin typeface="Comic Sans MS" panose="030F0702030302020204" pitchFamily="66" charset="0"/>
                  </a:rPr>
                  <a:t>Soient deux points A(-5 ; 1) et B(3 ; -2) dans un repère orthonormé (O, I, J) d’unité 1 cm. </a:t>
                </a:r>
              </a:p>
              <a:p>
                <a:pPr marL="0" indent="0">
                  <a:buNone/>
                </a:pPr>
                <a:r>
                  <a:rPr lang="fr-FR" dirty="0">
                    <a:latin typeface="Comic Sans MS" panose="030F0702030302020204" pitchFamily="66" charset="0"/>
                  </a:rPr>
                  <a:t>Calculer la distance AB.</a:t>
                </a:r>
              </a:p>
              <a:p>
                <a:pPr marL="0" indent="0">
                  <a:buNone/>
                </a:pPr>
                <a:endParaRPr lang="fr-FR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dirty="0" smtClean="0"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fr-FR" sz="3200" i="1" dirty="0" smtClean="0">
                          <a:latin typeface="Cambria Math" panose="02040503050406030204" pitchFamily="18" charset="0"/>
                        </a:rPr>
                        <m:t> = </m:t>
                      </m:r>
                      <m:rad>
                        <m:radPr>
                          <m:degHide m:val="on"/>
                          <m:ctrlPr>
                            <a:rPr lang="fr-FR" sz="3200" b="0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fr-FR" sz="3200" b="0" i="1" dirty="0" smtClean="0">
                              <a:latin typeface="Cambria Math" panose="02040503050406030204" pitchFamily="18" charset="0"/>
                            </a:rPr>
                            <m:t>73</m:t>
                          </m:r>
                        </m:e>
                      </m:rad>
                      <m:r>
                        <a:rPr lang="fr-FR" sz="320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sz="3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Espace réservé du contenu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10" y="2630557"/>
                <a:ext cx="10018713" cy="3236574"/>
              </a:xfrm>
              <a:blipFill>
                <a:blip r:embed="rId2"/>
                <a:stretch>
                  <a:fillRect l="-91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latin typeface="Comic Sans MS" panose="030F0702030302020204" pitchFamily="66" charset="0"/>
              </a:rPr>
              <a:t>Exemple</a:t>
            </a:r>
          </a:p>
        </p:txBody>
      </p:sp>
    </p:spTree>
    <p:extLst>
      <p:ext uri="{BB962C8B-B14F-4D97-AF65-F5344CB8AC3E}">
        <p14:creationId xmlns:p14="http://schemas.microsoft.com/office/powerpoint/2010/main" val="399687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2630557"/>
            <a:ext cx="10018713" cy="2140226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14, 20 p 167</a:t>
            </a:r>
          </a:p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31, 32 p 168</a:t>
            </a:r>
          </a:p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85 p 171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159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Activité découverte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1749284"/>
            <a:ext cx="10018713" cy="4041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>
                <a:latin typeface="Comic Sans MS" panose="030F0702030302020204" pitchFamily="66" charset="0"/>
              </a:rPr>
              <a:t>Activité 2 p 157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867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Coordonnées du milieu d’un segment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Espace réservé du contenu 18"/>
              <p:cNvSpPr>
                <a:spLocks noGrp="1"/>
              </p:cNvSpPr>
              <p:nvPr>
                <p:ph idx="1"/>
              </p:nvPr>
            </p:nvSpPr>
            <p:spPr>
              <a:xfrm>
                <a:off x="1484310" y="2630557"/>
                <a:ext cx="10018713" cy="2140226"/>
              </a:xfrm>
              <a:ln>
                <a:solidFill>
                  <a:srgbClr val="FF0000"/>
                </a:solidFill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dirty="0">
                    <a:latin typeface="Comic Sans MS" panose="030F0702030302020204" pitchFamily="66" charset="0"/>
                  </a:rPr>
                  <a:t>Si, dans un repère </a:t>
                </a:r>
                <a:r>
                  <a:rPr lang="fr-FR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quelconque</a:t>
                </a:r>
                <a:r>
                  <a:rPr lang="fr-FR" dirty="0">
                    <a:latin typeface="Comic Sans MS" panose="030F0702030302020204" pitchFamily="66" charset="0"/>
                  </a:rPr>
                  <a:t> du plan, deux points A et B ont pour coordonnées </a:t>
                </a:r>
                <a:r>
                  <a:rPr lang="fr-FR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fr-FR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fr-FR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 </a:t>
                </a:r>
                <a:r>
                  <a:rPr lang="fr-FR" dirty="0">
                    <a:latin typeface="Comic Sans MS" panose="030F0702030302020204" pitchFamily="66" charset="0"/>
                  </a:rPr>
                  <a:t>et </a:t>
                </a:r>
                <a:r>
                  <a:rPr lang="fr-FR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B(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fr-FR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 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fr-FR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)</a:t>
                </a:r>
                <a:r>
                  <a:rPr lang="fr-FR" dirty="0">
                    <a:latin typeface="Comic Sans MS" panose="030F0702030302020204" pitchFamily="66" charset="0"/>
                  </a:rPr>
                  <a:t>, alors le milieu du segment [AB] a pour coordonnées 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fr-F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fr-FR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 ;</m:t>
                          </m:r>
                          <m:f>
                            <m:f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fr-F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fr-FR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fr-FR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fr-FR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fr-FR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Espace réservé du contenu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10" y="2630557"/>
                <a:ext cx="10018713" cy="2140226"/>
              </a:xfrm>
              <a:blipFill>
                <a:blip r:embed="rId2"/>
                <a:stretch>
                  <a:fillRect l="-851" r="-1640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latin typeface="Comic Sans MS" panose="030F0702030302020204" pitchFamily="66" charset="0"/>
              </a:rPr>
              <a:t>Propriété</a:t>
            </a:r>
          </a:p>
        </p:txBody>
      </p:sp>
    </p:spTree>
    <p:extLst>
      <p:ext uri="{BB962C8B-B14F-4D97-AF65-F5344CB8AC3E}">
        <p14:creationId xmlns:p14="http://schemas.microsoft.com/office/powerpoint/2010/main" val="412040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Coordonnées du milieu d’un segment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2630557"/>
            <a:ext cx="10018713" cy="2948608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latin typeface="Comic Sans MS" panose="030F0702030302020204" pitchFamily="66" charset="0"/>
              </a:rPr>
              <a:t>Soient deux points D(7 ; 4) et F(-5 ; 8) dans un repère (O, I, J) quelconque. </a:t>
            </a:r>
          </a:p>
          <a:p>
            <a:pPr marL="0" indent="0">
              <a:buNone/>
            </a:pPr>
            <a:r>
              <a:rPr lang="fr-FR" dirty="0">
                <a:latin typeface="Comic Sans MS" panose="030F0702030302020204" pitchFamily="66" charset="0"/>
              </a:rPr>
              <a:t>Calculer les coordonnées du point E, milieu de [DF].</a:t>
            </a:r>
          </a:p>
          <a:p>
            <a:pPr marL="0" indent="0">
              <a:buNone/>
            </a:pPr>
            <a:endParaRPr lang="fr-FR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fr-FR" sz="3200" dirty="0">
                <a:latin typeface="Comic Sans MS" panose="030F0702030302020204" pitchFamily="66" charset="0"/>
              </a:rPr>
              <a:t>E(1 ; 6)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latin typeface="Comic Sans MS" panose="030F0702030302020204" pitchFamily="66" charset="0"/>
              </a:rPr>
              <a:t>Exemple</a:t>
            </a:r>
          </a:p>
        </p:txBody>
      </p:sp>
    </p:spTree>
    <p:extLst>
      <p:ext uri="{BB962C8B-B14F-4D97-AF65-F5344CB8AC3E}">
        <p14:creationId xmlns:p14="http://schemas.microsoft.com/office/powerpoint/2010/main" val="335033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2425148"/>
            <a:ext cx="10018713" cy="2345635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38, 40, 42 p 168</a:t>
            </a:r>
          </a:p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49 p 169</a:t>
            </a:r>
          </a:p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90 p 171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741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9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Repérage dans le plan 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3084791" y="1866348"/>
            <a:ext cx="7052547" cy="4571242"/>
            <a:chOff x="1269242" y="1270000"/>
            <a:chExt cx="7052547" cy="4571242"/>
          </a:xfrm>
        </p:grpSpPr>
        <p:grpSp>
          <p:nvGrpSpPr>
            <p:cNvPr id="5" name="Group 20"/>
            <p:cNvGrpSpPr/>
            <p:nvPr/>
          </p:nvGrpSpPr>
          <p:grpSpPr>
            <a:xfrm>
              <a:off x="2388358" y="4638896"/>
              <a:ext cx="1146412" cy="687822"/>
              <a:chOff x="2388358" y="4675757"/>
              <a:chExt cx="1146412" cy="687822"/>
            </a:xfrm>
          </p:grpSpPr>
          <p:sp>
            <p:nvSpPr>
              <p:cNvPr id="14" name="TextBox 15"/>
              <p:cNvSpPr txBox="1"/>
              <p:nvPr/>
            </p:nvSpPr>
            <p:spPr>
              <a:xfrm>
                <a:off x="2388358" y="4840359"/>
                <a:ext cx="11464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O</a:t>
                </a:r>
              </a:p>
            </p:txBody>
          </p:sp>
          <p:sp>
            <p:nvSpPr>
              <p:cNvPr id="15" name="Plus 14"/>
              <p:cNvSpPr/>
              <p:nvPr/>
            </p:nvSpPr>
            <p:spPr>
              <a:xfrm>
                <a:off x="2701428" y="4675757"/>
                <a:ext cx="329204" cy="329204"/>
              </a:xfrm>
              <a:prstGeom prst="mathPlus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6" name="Group 24"/>
            <p:cNvGrpSpPr/>
            <p:nvPr/>
          </p:nvGrpSpPr>
          <p:grpSpPr>
            <a:xfrm>
              <a:off x="2388358" y="3385621"/>
              <a:ext cx="1146412" cy="687822"/>
              <a:chOff x="2388358" y="4675757"/>
              <a:chExt cx="1146412" cy="687822"/>
            </a:xfrm>
          </p:grpSpPr>
          <p:sp>
            <p:nvSpPr>
              <p:cNvPr id="12" name="TextBox 25"/>
              <p:cNvSpPr txBox="1"/>
              <p:nvPr/>
            </p:nvSpPr>
            <p:spPr>
              <a:xfrm>
                <a:off x="2388358" y="4840359"/>
                <a:ext cx="11464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J</a:t>
                </a:r>
              </a:p>
            </p:txBody>
          </p:sp>
          <p:sp>
            <p:nvSpPr>
              <p:cNvPr id="13" name="Plus 12"/>
              <p:cNvSpPr/>
              <p:nvPr/>
            </p:nvSpPr>
            <p:spPr>
              <a:xfrm>
                <a:off x="2701428" y="4675757"/>
                <a:ext cx="329204" cy="329204"/>
              </a:xfrm>
              <a:prstGeom prst="mathPlus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7" name="Straight Arrow Connector 10"/>
            <p:cNvCxnSpPr/>
            <p:nvPr/>
          </p:nvCxnSpPr>
          <p:spPr>
            <a:xfrm flipV="1">
              <a:off x="2866030" y="1270000"/>
              <a:ext cx="0" cy="457124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21"/>
            <p:cNvGrpSpPr/>
            <p:nvPr/>
          </p:nvGrpSpPr>
          <p:grpSpPr>
            <a:xfrm>
              <a:off x="4481521" y="4638896"/>
              <a:ext cx="1146412" cy="709976"/>
              <a:chOff x="2388358" y="4653603"/>
              <a:chExt cx="1146412" cy="709976"/>
            </a:xfrm>
          </p:grpSpPr>
          <p:sp>
            <p:nvSpPr>
              <p:cNvPr id="10" name="Plus 9"/>
              <p:cNvSpPr/>
              <p:nvPr/>
            </p:nvSpPr>
            <p:spPr>
              <a:xfrm>
                <a:off x="2702352" y="4653603"/>
                <a:ext cx="329204" cy="329204"/>
              </a:xfrm>
              <a:prstGeom prst="mathPlus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TextBox 22"/>
              <p:cNvSpPr txBox="1"/>
              <p:nvPr/>
            </p:nvSpPr>
            <p:spPr>
              <a:xfrm>
                <a:off x="2388358" y="4840359"/>
                <a:ext cx="11464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I</a:t>
                </a:r>
              </a:p>
            </p:txBody>
          </p:sp>
        </p:grpSp>
        <p:cxnSp>
          <p:nvCxnSpPr>
            <p:cNvPr id="9" name="Straight Arrow Connector 7"/>
            <p:cNvCxnSpPr/>
            <p:nvPr/>
          </p:nvCxnSpPr>
          <p:spPr>
            <a:xfrm flipV="1">
              <a:off x="1269242" y="4790364"/>
              <a:ext cx="7052547" cy="272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413" y="5715420"/>
            <a:ext cx="2828925" cy="609600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602" y="1890650"/>
            <a:ext cx="1476375" cy="2114550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2802870" y="5867131"/>
            <a:ext cx="146148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Origine</a:t>
            </a:r>
          </a:p>
        </p:txBody>
      </p:sp>
    </p:spTree>
    <p:extLst>
      <p:ext uri="{BB962C8B-B14F-4D97-AF65-F5344CB8AC3E}">
        <p14:creationId xmlns:p14="http://schemas.microsoft.com/office/powerpoint/2010/main" val="187294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8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Repérage dans le plan 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1749284"/>
            <a:ext cx="10018713" cy="40419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3200" dirty="0">
                <a:latin typeface="Comic Sans MS" panose="030F0702030302020204" pitchFamily="66" charset="0"/>
              </a:rPr>
              <a:t>1. Définitions</a:t>
            </a:r>
          </a:p>
          <a:p>
            <a:pPr marL="0" indent="0">
              <a:buNone/>
            </a:pPr>
            <a:endParaRPr lang="fr-FR" sz="3200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(O, I, J) est un repère du plan si les trois points O, I et J </a:t>
            </a:r>
            <a:r>
              <a:rPr lang="fr-FR" b="1" dirty="0">
                <a:solidFill>
                  <a:srgbClr val="0070C0"/>
                </a:solidFill>
                <a:latin typeface="Comic Sans MS" panose="030F0702030302020204" pitchFamily="66" charset="0"/>
              </a:rPr>
              <a:t>ne sont pas alignés</a:t>
            </a:r>
            <a:r>
              <a:rPr lang="fr-FR" dirty="0">
                <a:latin typeface="Comic Sans MS" panose="030F0702030302020204" pitchFamily="66" charset="0"/>
              </a:rPr>
              <a:t>.</a:t>
            </a:r>
          </a:p>
          <a:p>
            <a:r>
              <a:rPr lang="fr-FR" dirty="0">
                <a:latin typeface="Comic Sans MS" panose="030F0702030302020204" pitchFamily="66" charset="0"/>
              </a:rPr>
              <a:t>Dans le repère (O, I, J) :</a:t>
            </a:r>
          </a:p>
          <a:p>
            <a:pPr lvl="1"/>
            <a:r>
              <a:rPr lang="fr-FR" sz="2400" dirty="0">
                <a:latin typeface="Comic Sans MS" panose="030F0702030302020204" pitchFamily="66" charset="0"/>
              </a:rPr>
              <a:t>O s’appelle </a:t>
            </a:r>
            <a:r>
              <a:rPr lang="fr-FR" sz="2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l’origine du repère</a:t>
            </a:r>
          </a:p>
          <a:p>
            <a:pPr lvl="1"/>
            <a:r>
              <a:rPr lang="fr-FR" sz="2400" dirty="0">
                <a:latin typeface="Comic Sans MS" panose="030F0702030302020204" pitchFamily="66" charset="0"/>
              </a:rPr>
              <a:t>(OI) s’appelle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l’axe des abscisses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  <a:endParaRPr lang="fr-FR" sz="24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1"/>
            <a:r>
              <a:rPr lang="fr-FR" sz="2400" dirty="0">
                <a:latin typeface="Comic Sans MS" panose="030F0702030302020204" pitchFamily="66" charset="0"/>
              </a:rPr>
              <a:t>(OJ) s’appelle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l’axe des ordonnées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240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Repérage dans le plan 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1749284"/>
            <a:ext cx="10018713" cy="4041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>
                <a:latin typeface="Comic Sans MS" panose="030F0702030302020204" pitchFamily="66" charset="0"/>
              </a:rPr>
              <a:t>2. Les différents repères</a:t>
            </a:r>
          </a:p>
          <a:p>
            <a:pPr marL="0" indent="0">
              <a:buNone/>
            </a:pPr>
            <a:endParaRPr lang="fr-FR" sz="3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r-FR" dirty="0">
                <a:latin typeface="Comic Sans MS" panose="030F0702030302020204" pitchFamily="66" charset="0"/>
              </a:rPr>
              <a:t>Repère quelconque :</a:t>
            </a:r>
          </a:p>
          <a:p>
            <a:pPr marL="0" indent="0">
              <a:buNone/>
            </a:pPr>
            <a:r>
              <a:rPr lang="fr-FR" dirty="0">
                <a:latin typeface="Comic Sans MS" panose="030F0702030302020204" pitchFamily="66" charset="0"/>
              </a:rPr>
              <a:t>Le triangle OIJ est quelconque </a:t>
            </a:r>
          </a:p>
          <a:p>
            <a:pPr marL="0" indent="0">
              <a:buNone/>
            </a:pPr>
            <a:endParaRPr lang="fr-F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r-F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  <p:grpSp>
        <p:nvGrpSpPr>
          <p:cNvPr id="8" name="Groupe 7"/>
          <p:cNvGrpSpPr>
            <a:grpSpLocks noChangeAspect="1"/>
          </p:cNvGrpSpPr>
          <p:nvPr/>
        </p:nvGrpSpPr>
        <p:grpSpPr>
          <a:xfrm>
            <a:off x="6197751" y="2542769"/>
            <a:ext cx="5508000" cy="4131000"/>
            <a:chOff x="2902605" y="1150066"/>
            <a:chExt cx="7620000" cy="5715000"/>
          </a:xfrm>
        </p:grpSpPr>
        <p:pic>
          <p:nvPicPr>
            <p:cNvPr id="9" name="Picture 3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605" y="1150066"/>
              <a:ext cx="7620000" cy="5715000"/>
            </a:xfrm>
            <a:prstGeom prst="rect">
              <a:avLst/>
            </a:prstGeom>
          </p:spPr>
        </p:pic>
        <p:sp>
          <p:nvSpPr>
            <p:cNvPr id="10" name="TextBox 10"/>
            <p:cNvSpPr txBox="1"/>
            <p:nvPr/>
          </p:nvSpPr>
          <p:spPr>
            <a:xfrm>
              <a:off x="4248086" y="4753723"/>
              <a:ext cx="1146412" cy="523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/>
                <a:t>O</a:t>
              </a:r>
            </a:p>
          </p:txBody>
        </p:sp>
        <p:sp>
          <p:nvSpPr>
            <p:cNvPr id="11" name="Plus 10"/>
            <p:cNvSpPr/>
            <p:nvPr/>
          </p:nvSpPr>
          <p:spPr>
            <a:xfrm>
              <a:off x="4830555" y="4654853"/>
              <a:ext cx="329204" cy="329204"/>
            </a:xfrm>
            <a:prstGeom prst="mathPlus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TextBox 13"/>
            <p:cNvSpPr txBox="1"/>
            <p:nvPr/>
          </p:nvSpPr>
          <p:spPr>
            <a:xfrm>
              <a:off x="5166965" y="2797628"/>
              <a:ext cx="1146412" cy="523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/>
                <a:t>J</a:t>
              </a:r>
            </a:p>
          </p:txBody>
        </p:sp>
        <p:sp>
          <p:nvSpPr>
            <p:cNvPr id="13" name="Plus 12"/>
            <p:cNvSpPr/>
            <p:nvPr/>
          </p:nvSpPr>
          <p:spPr>
            <a:xfrm>
              <a:off x="5465569" y="3205468"/>
              <a:ext cx="329204" cy="329204"/>
            </a:xfrm>
            <a:prstGeom prst="mathPlus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TextBox 16"/>
            <p:cNvSpPr txBox="1"/>
            <p:nvPr/>
          </p:nvSpPr>
          <p:spPr>
            <a:xfrm>
              <a:off x="5884898" y="4795257"/>
              <a:ext cx="1146412" cy="523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/>
                <a:t>I</a:t>
              </a:r>
            </a:p>
          </p:txBody>
        </p:sp>
        <p:sp>
          <p:nvSpPr>
            <p:cNvPr id="15" name="Plus 14"/>
            <p:cNvSpPr/>
            <p:nvPr/>
          </p:nvSpPr>
          <p:spPr>
            <a:xfrm>
              <a:off x="5851120" y="4661644"/>
              <a:ext cx="329204" cy="329204"/>
            </a:xfrm>
            <a:prstGeom prst="mathPlus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7" name="Group 37"/>
            <p:cNvGrpSpPr/>
            <p:nvPr/>
          </p:nvGrpSpPr>
          <p:grpSpPr>
            <a:xfrm>
              <a:off x="3498289" y="1270000"/>
              <a:ext cx="5596347" cy="4771362"/>
              <a:chOff x="3498289" y="1270000"/>
              <a:chExt cx="5596347" cy="4771362"/>
            </a:xfrm>
          </p:grpSpPr>
          <p:cxnSp>
            <p:nvCxnSpPr>
              <p:cNvPr id="27" name="Straight Arrow Connector 8"/>
              <p:cNvCxnSpPr/>
              <p:nvPr/>
            </p:nvCxnSpPr>
            <p:spPr>
              <a:xfrm flipV="1">
                <a:off x="3498289" y="4815968"/>
                <a:ext cx="5596347" cy="2729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18"/>
              <p:cNvCxnSpPr/>
              <p:nvPr/>
            </p:nvCxnSpPr>
            <p:spPr>
              <a:xfrm flipV="1">
                <a:off x="4431419" y="1270000"/>
                <a:ext cx="2152261" cy="477136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Arrow Connector 26"/>
            <p:cNvCxnSpPr/>
            <p:nvPr/>
          </p:nvCxnSpPr>
          <p:spPr>
            <a:xfrm flipV="1">
              <a:off x="5436260" y="1270000"/>
              <a:ext cx="2152261" cy="4771362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8"/>
            <p:cNvCxnSpPr/>
            <p:nvPr/>
          </p:nvCxnSpPr>
          <p:spPr>
            <a:xfrm flipV="1">
              <a:off x="6453613" y="1270000"/>
              <a:ext cx="2152261" cy="4771362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30"/>
            <p:cNvCxnSpPr/>
            <p:nvPr/>
          </p:nvCxnSpPr>
          <p:spPr>
            <a:xfrm flipV="1">
              <a:off x="7509829" y="1270000"/>
              <a:ext cx="2152261" cy="4771362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33"/>
            <p:cNvCxnSpPr/>
            <p:nvPr/>
          </p:nvCxnSpPr>
          <p:spPr>
            <a:xfrm flipH="1">
              <a:off x="3799011" y="3370070"/>
              <a:ext cx="5963666" cy="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35"/>
            <p:cNvCxnSpPr/>
            <p:nvPr/>
          </p:nvCxnSpPr>
          <p:spPr>
            <a:xfrm flipH="1">
              <a:off x="4431419" y="1938292"/>
              <a:ext cx="5963666" cy="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09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6195941" y="2535408"/>
            <a:ext cx="5508000" cy="4131000"/>
            <a:chOff x="6195941" y="2535408"/>
            <a:chExt cx="5508000" cy="4131000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5941" y="2535408"/>
              <a:ext cx="5508000" cy="4131000"/>
            </a:xfrm>
            <a:prstGeom prst="rect">
              <a:avLst/>
            </a:prstGeom>
          </p:spPr>
        </p:pic>
        <p:grpSp>
          <p:nvGrpSpPr>
            <p:cNvPr id="3" name="Groupe 2"/>
            <p:cNvGrpSpPr/>
            <p:nvPr/>
          </p:nvGrpSpPr>
          <p:grpSpPr>
            <a:xfrm>
              <a:off x="6631126" y="3157832"/>
              <a:ext cx="4045234" cy="3244651"/>
              <a:chOff x="6265366" y="3157832"/>
              <a:chExt cx="4045234" cy="3244651"/>
            </a:xfrm>
          </p:grpSpPr>
          <p:sp>
            <p:nvSpPr>
              <p:cNvPr id="34" name="TextBox 16"/>
              <p:cNvSpPr txBox="1"/>
              <p:nvPr/>
            </p:nvSpPr>
            <p:spPr>
              <a:xfrm>
                <a:off x="8587213" y="5517983"/>
                <a:ext cx="828666" cy="378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I</a:t>
                </a:r>
              </a:p>
            </p:txBody>
          </p:sp>
          <p:sp>
            <p:nvSpPr>
              <p:cNvPr id="35" name="TextBox 10"/>
              <p:cNvSpPr txBox="1"/>
              <p:nvPr/>
            </p:nvSpPr>
            <p:spPr>
              <a:xfrm>
                <a:off x="7669108" y="5514465"/>
                <a:ext cx="828666" cy="378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O</a:t>
                </a:r>
              </a:p>
            </p:txBody>
          </p:sp>
          <p:sp>
            <p:nvSpPr>
              <p:cNvPr id="36" name="Plus 35"/>
              <p:cNvSpPr/>
              <p:nvPr/>
            </p:nvSpPr>
            <p:spPr>
              <a:xfrm>
                <a:off x="7942329" y="5407611"/>
                <a:ext cx="237960" cy="237960"/>
              </a:xfrm>
              <a:prstGeom prst="mathPlus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" name="TextBox 13"/>
              <p:cNvSpPr txBox="1"/>
              <p:nvPr/>
            </p:nvSpPr>
            <p:spPr>
              <a:xfrm>
                <a:off x="7683951" y="4233052"/>
                <a:ext cx="828666" cy="378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J</a:t>
                </a:r>
              </a:p>
            </p:txBody>
          </p:sp>
          <p:sp>
            <p:nvSpPr>
              <p:cNvPr id="38" name="Plus 37"/>
              <p:cNvSpPr/>
              <p:nvPr/>
            </p:nvSpPr>
            <p:spPr>
              <a:xfrm>
                <a:off x="7942079" y="4373787"/>
                <a:ext cx="237960" cy="237960"/>
              </a:xfrm>
              <a:prstGeom prst="mathPlus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" name="Plus 38"/>
              <p:cNvSpPr/>
              <p:nvPr/>
            </p:nvSpPr>
            <p:spPr>
              <a:xfrm>
                <a:off x="8655590" y="5407611"/>
                <a:ext cx="237960" cy="237960"/>
              </a:xfrm>
              <a:prstGeom prst="mathPlus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" name="Flowchart: Process 9"/>
              <p:cNvSpPr/>
              <p:nvPr/>
            </p:nvSpPr>
            <p:spPr>
              <a:xfrm>
                <a:off x="8061093" y="5320647"/>
                <a:ext cx="238393" cy="193818"/>
              </a:xfrm>
              <a:prstGeom prst="flowChartProcess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41" name="Straight Arrow Connector 18"/>
              <p:cNvCxnSpPr/>
              <p:nvPr/>
            </p:nvCxnSpPr>
            <p:spPr>
              <a:xfrm flipH="1" flipV="1">
                <a:off x="8061059" y="3157832"/>
                <a:ext cx="1668" cy="324465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8"/>
              <p:cNvCxnSpPr/>
              <p:nvPr/>
            </p:nvCxnSpPr>
            <p:spPr>
              <a:xfrm flipV="1">
                <a:off x="6265366" y="5516726"/>
                <a:ext cx="4045234" cy="1973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Repérage dans le plan 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1749284"/>
            <a:ext cx="10018713" cy="4041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>
                <a:latin typeface="Comic Sans MS" panose="030F0702030302020204" pitchFamily="66" charset="0"/>
              </a:rPr>
              <a:t>2. Les différents repères</a:t>
            </a:r>
          </a:p>
          <a:p>
            <a:pPr marL="0" indent="0">
              <a:buNone/>
            </a:pPr>
            <a:endParaRPr lang="fr-FR" sz="3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r-FR" dirty="0">
                <a:latin typeface="Comic Sans MS" panose="030F0702030302020204" pitchFamily="66" charset="0"/>
              </a:rPr>
              <a:t>Repère orthogonal :</a:t>
            </a:r>
          </a:p>
          <a:p>
            <a:pPr marL="0" indent="0">
              <a:buNone/>
            </a:pPr>
            <a:r>
              <a:rPr lang="fr-FR" dirty="0">
                <a:latin typeface="Comic Sans MS" panose="030F0702030302020204" pitchFamily="66" charset="0"/>
              </a:rPr>
              <a:t>Le triangle OIJ est </a:t>
            </a: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rectangle</a:t>
            </a:r>
            <a:r>
              <a:rPr lang="fr-FR" dirty="0">
                <a:latin typeface="Comic Sans MS" panose="030F0702030302020204" pitchFamily="66" charset="0"/>
              </a:rPr>
              <a:t> en O </a:t>
            </a:r>
          </a:p>
          <a:p>
            <a:pPr marL="0" indent="0">
              <a:buNone/>
            </a:pPr>
            <a:endParaRPr lang="fr-F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r-F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7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6189775" y="2537447"/>
            <a:ext cx="5508000" cy="4131000"/>
            <a:chOff x="6189775" y="1327631"/>
            <a:chExt cx="5508000" cy="4131000"/>
          </a:xfrm>
        </p:grpSpPr>
        <p:pic>
          <p:nvPicPr>
            <p:cNvPr id="21" name="Picture 3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9775" y="1327631"/>
              <a:ext cx="5508000" cy="4131000"/>
            </a:xfrm>
            <a:prstGeom prst="rect">
              <a:avLst/>
            </a:prstGeom>
          </p:spPr>
        </p:pic>
        <p:grpSp>
          <p:nvGrpSpPr>
            <p:cNvPr id="5" name="Groupe 4"/>
            <p:cNvGrpSpPr/>
            <p:nvPr/>
          </p:nvGrpSpPr>
          <p:grpSpPr>
            <a:xfrm>
              <a:off x="6610893" y="1950055"/>
              <a:ext cx="4045234" cy="3244651"/>
              <a:chOff x="6259200" y="1950055"/>
              <a:chExt cx="4045234" cy="3244651"/>
            </a:xfrm>
          </p:grpSpPr>
          <p:sp>
            <p:nvSpPr>
              <p:cNvPr id="22" name="TextBox 16"/>
              <p:cNvSpPr txBox="1"/>
              <p:nvPr/>
            </p:nvSpPr>
            <p:spPr>
              <a:xfrm>
                <a:off x="8581047" y="4310206"/>
                <a:ext cx="828666" cy="378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I</a:t>
                </a:r>
              </a:p>
            </p:txBody>
          </p:sp>
          <p:sp>
            <p:nvSpPr>
              <p:cNvPr id="23" name="TextBox 10"/>
              <p:cNvSpPr txBox="1"/>
              <p:nvPr/>
            </p:nvSpPr>
            <p:spPr>
              <a:xfrm>
                <a:off x="7662942" y="4306688"/>
                <a:ext cx="828666" cy="378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O</a:t>
                </a:r>
              </a:p>
            </p:txBody>
          </p:sp>
          <p:sp>
            <p:nvSpPr>
              <p:cNvPr id="24" name="Plus 23"/>
              <p:cNvSpPr/>
              <p:nvPr/>
            </p:nvSpPr>
            <p:spPr>
              <a:xfrm>
                <a:off x="7936163" y="4199834"/>
                <a:ext cx="237960" cy="237960"/>
              </a:xfrm>
              <a:prstGeom prst="mathPlus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" name="TextBox 13"/>
              <p:cNvSpPr txBox="1"/>
              <p:nvPr/>
            </p:nvSpPr>
            <p:spPr>
              <a:xfrm>
                <a:off x="8113740" y="3461282"/>
                <a:ext cx="828666" cy="378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J</a:t>
                </a:r>
              </a:p>
            </p:txBody>
          </p:sp>
          <p:sp>
            <p:nvSpPr>
              <p:cNvPr id="26" name="Plus 25"/>
              <p:cNvSpPr/>
              <p:nvPr/>
            </p:nvSpPr>
            <p:spPr>
              <a:xfrm>
                <a:off x="7935913" y="3523582"/>
                <a:ext cx="237960" cy="237960"/>
              </a:xfrm>
              <a:prstGeom prst="mathPlus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Plus 26"/>
              <p:cNvSpPr/>
              <p:nvPr/>
            </p:nvSpPr>
            <p:spPr>
              <a:xfrm>
                <a:off x="8649424" y="4199834"/>
                <a:ext cx="237960" cy="237960"/>
              </a:xfrm>
              <a:prstGeom prst="mathPlus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" name="Flowchart: Process 9"/>
              <p:cNvSpPr/>
              <p:nvPr/>
            </p:nvSpPr>
            <p:spPr>
              <a:xfrm>
                <a:off x="8054927" y="4112870"/>
                <a:ext cx="238393" cy="193818"/>
              </a:xfrm>
              <a:prstGeom prst="flowChartProcess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32" name="Straight Arrow Connector 18"/>
              <p:cNvCxnSpPr/>
              <p:nvPr/>
            </p:nvCxnSpPr>
            <p:spPr>
              <a:xfrm flipH="1" flipV="1">
                <a:off x="8054893" y="1950055"/>
                <a:ext cx="1668" cy="324465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8"/>
              <p:cNvCxnSpPr/>
              <p:nvPr/>
            </p:nvCxnSpPr>
            <p:spPr>
              <a:xfrm flipV="1">
                <a:off x="6259200" y="4308949"/>
                <a:ext cx="4045234" cy="1973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Repérage dans le plan 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1749284"/>
            <a:ext cx="10018713" cy="4041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>
                <a:latin typeface="Comic Sans MS" panose="030F0702030302020204" pitchFamily="66" charset="0"/>
              </a:rPr>
              <a:t>2. Les différents repères</a:t>
            </a:r>
          </a:p>
          <a:p>
            <a:pPr marL="0" indent="0">
              <a:buNone/>
            </a:pPr>
            <a:endParaRPr lang="fr-FR" sz="3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r-FR" dirty="0">
                <a:latin typeface="Comic Sans MS" panose="030F0702030302020204" pitchFamily="66" charset="0"/>
              </a:rPr>
              <a:t>Repère orthonormé :</a:t>
            </a:r>
          </a:p>
          <a:p>
            <a:pPr marL="0" indent="0">
              <a:buNone/>
            </a:pPr>
            <a:r>
              <a:rPr lang="fr-FR" dirty="0">
                <a:latin typeface="Comic Sans MS" panose="030F0702030302020204" pitchFamily="66" charset="0"/>
              </a:rPr>
              <a:t>Le triangle OIJ est </a:t>
            </a: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rectangle isocèle </a:t>
            </a:r>
            <a:r>
              <a:rPr lang="fr-FR" dirty="0">
                <a:latin typeface="Comic Sans MS" panose="030F0702030302020204" pitchFamily="66" charset="0"/>
              </a:rPr>
              <a:t>en O </a:t>
            </a:r>
          </a:p>
          <a:p>
            <a:pPr marL="0" indent="0">
              <a:buNone/>
            </a:pPr>
            <a:endParaRPr lang="fr-F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r-F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30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Repérage dans le plan 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1749284"/>
            <a:ext cx="10018713" cy="4041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>
                <a:latin typeface="Comic Sans MS" panose="030F0702030302020204" pitchFamily="66" charset="0"/>
              </a:rPr>
              <a:t>2. Les différents repères</a:t>
            </a:r>
          </a:p>
          <a:p>
            <a:pPr marL="0" indent="0">
              <a:buNone/>
            </a:pPr>
            <a:endParaRPr lang="fr-FR" sz="2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r-FR" sz="2600" dirty="0">
                <a:latin typeface="Comic Sans MS" panose="030F0702030302020204" pitchFamily="66" charset="0"/>
              </a:rPr>
              <a:t>Définitions :</a:t>
            </a:r>
          </a:p>
          <a:p>
            <a:pPr lvl="1"/>
            <a:r>
              <a:rPr lang="fr-FR" sz="2600" dirty="0">
                <a:latin typeface="Comic Sans MS" panose="030F0702030302020204" pitchFamily="66" charset="0"/>
              </a:rPr>
              <a:t>Un repère (O, I, J) est orthogonal si les axes (OI) et (OJ) </a:t>
            </a:r>
            <a:br>
              <a:rPr lang="fr-FR" sz="2600" dirty="0">
                <a:latin typeface="Comic Sans MS" panose="030F0702030302020204" pitchFamily="66" charset="0"/>
              </a:rPr>
            </a:br>
            <a:r>
              <a:rPr lang="fr-FR" sz="2600" dirty="0">
                <a:latin typeface="Comic Sans MS" panose="030F0702030302020204" pitchFamily="66" charset="0"/>
              </a:rPr>
              <a:t>sont </a:t>
            </a:r>
            <a:r>
              <a:rPr lang="fr-FR" sz="2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perpendiculaires</a:t>
            </a:r>
            <a:r>
              <a:rPr lang="fr-FR" sz="2600" dirty="0">
                <a:latin typeface="Comic Sans MS" panose="030F0702030302020204" pitchFamily="66" charset="0"/>
              </a:rPr>
              <a:t>.</a:t>
            </a:r>
          </a:p>
          <a:p>
            <a:pPr lvl="1"/>
            <a:r>
              <a:rPr lang="fr-FR" sz="2600" dirty="0">
                <a:latin typeface="Comic Sans MS" panose="030F0702030302020204" pitchFamily="66" charset="0"/>
              </a:rPr>
              <a:t>Un repère (O, I, J) est orthonormé si les axes (OI) et (OJ) sont </a:t>
            </a:r>
            <a:r>
              <a:rPr lang="fr-FR" sz="2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perpendiculaires et</a:t>
            </a:r>
            <a:r>
              <a:rPr lang="fr-FR" sz="26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fr-FR" sz="2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OI=OJ</a:t>
            </a:r>
            <a:r>
              <a:rPr lang="fr-FR" sz="26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32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Repérage dans le plan 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1749284"/>
            <a:ext cx="10018713" cy="4041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>
                <a:latin typeface="Comic Sans MS" panose="030F0702030302020204" pitchFamily="66" charset="0"/>
              </a:rPr>
              <a:t>3. Coordonnées d’un point M quelconque</a:t>
            </a:r>
          </a:p>
          <a:p>
            <a:pPr marL="0" indent="0">
              <a:buNone/>
            </a:pPr>
            <a:endParaRPr lang="fr-FR" sz="3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r-FR" sz="3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r-FR" sz="3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r-FR" sz="3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r-FR" sz="2600" dirty="0">
              <a:latin typeface="Comic Sans MS" panose="030F0702030302020204" pitchFamily="66" charset="0"/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8" name="Groupe 7"/>
          <p:cNvGrpSpPr>
            <a:grpSpLocks noChangeAspect="1"/>
          </p:cNvGrpSpPr>
          <p:nvPr/>
        </p:nvGrpSpPr>
        <p:grpSpPr>
          <a:xfrm>
            <a:off x="2040835" y="2485766"/>
            <a:ext cx="7986281" cy="4309865"/>
            <a:chOff x="380433" y="1393908"/>
            <a:chExt cx="9312207" cy="5025422"/>
          </a:xfrm>
        </p:grpSpPr>
        <p:sp>
          <p:nvSpPr>
            <p:cNvPr id="9" name="TextBox 9"/>
            <p:cNvSpPr txBox="1"/>
            <p:nvPr/>
          </p:nvSpPr>
          <p:spPr>
            <a:xfrm>
              <a:off x="2495955" y="5350147"/>
              <a:ext cx="11464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/>
                <a:t>O</a:t>
              </a:r>
            </a:p>
          </p:txBody>
        </p:sp>
        <p:sp>
          <p:nvSpPr>
            <p:cNvPr id="10" name="TextBox 12"/>
            <p:cNvSpPr txBox="1"/>
            <p:nvPr/>
          </p:nvSpPr>
          <p:spPr>
            <a:xfrm>
              <a:off x="3690046" y="5441930"/>
              <a:ext cx="11464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/>
                <a:t>I</a:t>
              </a:r>
            </a:p>
          </p:txBody>
        </p:sp>
        <p:sp>
          <p:nvSpPr>
            <p:cNvPr id="11" name="TextBox 15"/>
            <p:cNvSpPr txBox="1"/>
            <p:nvPr/>
          </p:nvSpPr>
          <p:spPr>
            <a:xfrm>
              <a:off x="2400746" y="4093974"/>
              <a:ext cx="11464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/>
                <a:t>J</a:t>
              </a:r>
            </a:p>
          </p:txBody>
        </p:sp>
        <p:cxnSp>
          <p:nvCxnSpPr>
            <p:cNvPr id="12" name="Straight Arrow Connector 17"/>
            <p:cNvCxnSpPr/>
            <p:nvPr/>
          </p:nvCxnSpPr>
          <p:spPr>
            <a:xfrm flipV="1">
              <a:off x="2973953" y="1393908"/>
              <a:ext cx="0" cy="457124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7"/>
            <p:cNvCxnSpPr/>
            <p:nvPr/>
          </p:nvCxnSpPr>
          <p:spPr>
            <a:xfrm flipV="1">
              <a:off x="1310185" y="5322851"/>
              <a:ext cx="7052547" cy="272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21"/>
                <p:cNvSpPr txBox="1"/>
                <p:nvPr/>
              </p:nvSpPr>
              <p:spPr>
                <a:xfrm>
                  <a:off x="6758999" y="2014397"/>
                  <a:ext cx="2230256" cy="61008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80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800" i="1" dirty="0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b="0" i="1" dirty="0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sz="2800" b="0" i="1" dirty="0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  <m:r>
                          <a:rPr lang="en-US" sz="2800" i="1" dirty="0" smtClean="0">
                            <a:latin typeface="Cambria Math" panose="02040503050406030204" pitchFamily="18" charset="0"/>
                          </a:rPr>
                          <m:t> ; </m:t>
                        </m:r>
                        <m:sSub>
                          <m:sSubPr>
                            <m:ctrlPr>
                              <a:rPr lang="en-US" sz="28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fr-FR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  <m:r>
                          <a:rPr lang="en-US" sz="280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fr-FR" sz="2800" dirty="0"/>
                </a:p>
              </p:txBody>
            </p:sp>
          </mc:Choice>
          <mc:Fallback xmlns="">
            <p:sp>
              <p:nvSpPr>
                <p:cNvPr id="14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58999" y="2014397"/>
                  <a:ext cx="2230256" cy="610089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24"/>
            <p:cNvCxnSpPr/>
            <p:nvPr/>
          </p:nvCxnSpPr>
          <p:spPr>
            <a:xfrm flipV="1">
              <a:off x="3826140" y="5206642"/>
              <a:ext cx="0" cy="2287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28"/>
            <p:cNvCxnSpPr/>
            <p:nvPr/>
          </p:nvCxnSpPr>
          <p:spPr>
            <a:xfrm>
              <a:off x="2826242" y="4348817"/>
              <a:ext cx="295421" cy="18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Plus 17"/>
            <p:cNvSpPr/>
            <p:nvPr/>
          </p:nvSpPr>
          <p:spPr>
            <a:xfrm>
              <a:off x="6439200" y="2292411"/>
              <a:ext cx="329204" cy="329204"/>
            </a:xfrm>
            <a:prstGeom prst="mathPlus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20" name="Group 40"/>
            <p:cNvGrpSpPr/>
            <p:nvPr/>
          </p:nvGrpSpPr>
          <p:grpSpPr>
            <a:xfrm>
              <a:off x="2973952" y="1940852"/>
              <a:ext cx="3629851" cy="574184"/>
              <a:chOff x="2973952" y="1940852"/>
              <a:chExt cx="3629851" cy="574184"/>
            </a:xfrm>
          </p:grpSpPr>
          <p:cxnSp>
            <p:nvCxnSpPr>
              <p:cNvPr id="26" name="Straight Connector 31"/>
              <p:cNvCxnSpPr/>
              <p:nvPr/>
            </p:nvCxnSpPr>
            <p:spPr>
              <a:xfrm flipH="1">
                <a:off x="2973952" y="2471433"/>
                <a:ext cx="3629851" cy="43603"/>
              </a:xfrm>
              <a:prstGeom prst="line">
                <a:avLst/>
              </a:prstGeom>
              <a:ln w="381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34"/>
              <p:cNvSpPr txBox="1"/>
              <p:nvPr/>
            </p:nvSpPr>
            <p:spPr>
              <a:xfrm>
                <a:off x="3372104" y="1940852"/>
                <a:ext cx="30146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>
                    <a:solidFill>
                      <a:schemeClr val="accent1"/>
                    </a:solidFill>
                  </a:rPr>
                  <a:t>Parallèle à (OI)</a:t>
                </a:r>
              </a:p>
            </p:txBody>
          </p:sp>
        </p:grpSp>
        <p:grpSp>
          <p:nvGrpSpPr>
            <p:cNvPr id="21" name="Group 39"/>
            <p:cNvGrpSpPr/>
            <p:nvPr/>
          </p:nvGrpSpPr>
          <p:grpSpPr>
            <a:xfrm>
              <a:off x="6603802" y="2457013"/>
              <a:ext cx="3088838" cy="2879486"/>
              <a:chOff x="6603802" y="2457013"/>
              <a:chExt cx="3088838" cy="2879486"/>
            </a:xfrm>
          </p:grpSpPr>
          <p:cxnSp>
            <p:nvCxnSpPr>
              <p:cNvPr id="24" name="Straight Connector 30"/>
              <p:cNvCxnSpPr/>
              <p:nvPr/>
            </p:nvCxnSpPr>
            <p:spPr>
              <a:xfrm>
                <a:off x="6603802" y="2457013"/>
                <a:ext cx="0" cy="2879486"/>
              </a:xfrm>
              <a:prstGeom prst="line">
                <a:avLst/>
              </a:prstGeom>
              <a:ln w="381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35"/>
              <p:cNvSpPr txBox="1"/>
              <p:nvPr/>
            </p:nvSpPr>
            <p:spPr>
              <a:xfrm>
                <a:off x="6683726" y="3483833"/>
                <a:ext cx="30089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>
                    <a:solidFill>
                      <a:schemeClr val="accent1"/>
                    </a:solidFill>
                  </a:rPr>
                  <a:t>Parallèle à (OJ)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36"/>
                <p:cNvSpPr txBox="1"/>
                <p:nvPr/>
              </p:nvSpPr>
              <p:spPr>
                <a:xfrm>
                  <a:off x="5736765" y="5306815"/>
                  <a:ext cx="1797968" cy="11125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 dirty="0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i="1" dirty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sz="2800" i="1" dirty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</m:oMath>
                    </m:oMathPara>
                  </a14:m>
                  <a:br>
                    <a:rPr lang="fr-FR" sz="2800" dirty="0">
                      <a:solidFill>
                        <a:srgbClr val="00B0F0"/>
                      </a:solidFill>
                    </a:rPr>
                  </a:br>
                  <a:r>
                    <a:rPr lang="fr-FR" sz="2800" dirty="0">
                      <a:solidFill>
                        <a:srgbClr val="00B0F0"/>
                      </a:solidFill>
                    </a:rPr>
                    <a:t>abscisse</a:t>
                  </a:r>
                </a:p>
              </p:txBody>
            </p:sp>
          </mc:Choice>
          <mc:Fallback xmlns="">
            <p:sp>
              <p:nvSpPr>
                <p:cNvPr id="22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36765" y="5306815"/>
                  <a:ext cx="1797968" cy="1112515"/>
                </a:xfrm>
                <a:prstGeom prst="rect">
                  <a:avLst/>
                </a:prstGeom>
                <a:blipFill>
                  <a:blip r:embed="rId3"/>
                  <a:stretch>
                    <a:fillRect r="-7510" b="-1719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37"/>
                <p:cNvSpPr txBox="1"/>
                <p:nvPr/>
              </p:nvSpPr>
              <p:spPr>
                <a:xfrm>
                  <a:off x="380433" y="2163466"/>
                  <a:ext cx="2650127" cy="61008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2800" dirty="0">
                      <a:solidFill>
                        <a:srgbClr val="FF0000"/>
                      </a:solidFill>
                    </a:rPr>
                    <a:t>ordonnée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sz="2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</m:oMath>
                  </a14:m>
                  <a:endParaRPr lang="fr-FR" sz="2800" dirty="0">
                    <a:solidFill>
                      <a:srgbClr val="00B0F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433" y="2163466"/>
                  <a:ext cx="2650127" cy="610089"/>
                </a:xfrm>
                <a:prstGeom prst="rect">
                  <a:avLst/>
                </a:prstGeom>
                <a:blipFill>
                  <a:blip r:embed="rId4"/>
                  <a:stretch>
                    <a:fillRect l="-2145" t="-10465" b="-32558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088220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Repérage dans le plan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Espace réservé du contenu 18"/>
              <p:cNvSpPr>
                <a:spLocks noGrp="1"/>
              </p:cNvSpPr>
              <p:nvPr>
                <p:ph idx="1"/>
              </p:nvPr>
            </p:nvSpPr>
            <p:spPr>
              <a:xfrm>
                <a:off x="1484310" y="1749284"/>
                <a:ext cx="10018713" cy="404191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sz="3200" dirty="0">
                    <a:latin typeface="Comic Sans MS" panose="030F0702030302020204" pitchFamily="66" charset="0"/>
                  </a:rPr>
                  <a:t>3. Coordonnées d’un point M quelconque</a:t>
                </a:r>
              </a:p>
              <a:p>
                <a:pPr marL="0" indent="0">
                  <a:buNone/>
                </a:pPr>
                <a:endParaRPr lang="fr-FR" sz="32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fr-FR" dirty="0">
                    <a:latin typeface="Comic Sans MS" panose="030F0702030302020204" pitchFamily="66" charset="0"/>
                  </a:rPr>
                  <a:t>Définition :</a:t>
                </a:r>
              </a:p>
              <a:p>
                <a:pPr marL="0" lvl="1" indent="0">
                  <a:buNone/>
                </a:pPr>
                <a:r>
                  <a:rPr lang="fr-FR" sz="2400" dirty="0">
                    <a:latin typeface="Comic Sans MS" panose="030F0702030302020204" pitchFamily="66" charset="0"/>
                  </a:rPr>
                  <a:t>Dans un repère, tout point M du plan est repéré par un unique couple de nombres réels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) appelé 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couple de coordonnées du point M dans le repère (O, I, J)</a:t>
                </a:r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  <a:endParaRPr lang="fr-FR" sz="2600" dirty="0">
                  <a:latin typeface="Comic Sans MS" panose="030F0702030302020204" pitchFamily="66" charset="0"/>
                </a:endParaRPr>
              </a:p>
              <a:p>
                <a:pPr marL="0" lvl="1" indent="0">
                  <a:buNone/>
                </a:pPr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Espace réservé du contenu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10" y="1749284"/>
                <a:ext cx="10018713" cy="4041917"/>
              </a:xfrm>
              <a:blipFill>
                <a:blip r:embed="rId2"/>
                <a:stretch>
                  <a:fillRect l="-1521" r="-3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845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</TotalTime>
  <Words>481</Words>
  <Application>Microsoft Office PowerPoint</Application>
  <PresentationFormat>Grand écran</PresentationFormat>
  <Paragraphs>120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Corbel</vt:lpstr>
      <vt:lpstr>Parallaxe</vt:lpstr>
      <vt:lpstr>Chapitre 1 :  Géométrie plane</vt:lpstr>
      <vt:lpstr>I – Repérage dans le plan </vt:lpstr>
      <vt:lpstr>I – Repérage dans le plan </vt:lpstr>
      <vt:lpstr>I – Repérage dans le plan </vt:lpstr>
      <vt:lpstr>I – Repérage dans le plan </vt:lpstr>
      <vt:lpstr>I – Repérage dans le plan </vt:lpstr>
      <vt:lpstr>I – Repérage dans le plan </vt:lpstr>
      <vt:lpstr>I – Repérage dans le plan </vt:lpstr>
      <vt:lpstr>I – Repérage dans le plan </vt:lpstr>
      <vt:lpstr>Exercices</vt:lpstr>
      <vt:lpstr>Activité découverte</vt:lpstr>
      <vt:lpstr>II – Distance entre deux points </vt:lpstr>
      <vt:lpstr>II – Distance entre deux points </vt:lpstr>
      <vt:lpstr>Exercices</vt:lpstr>
      <vt:lpstr>Activité découverte</vt:lpstr>
      <vt:lpstr>III – Coordonnées du milieu d’un segment</vt:lpstr>
      <vt:lpstr>III – Coordonnées du milieu d’un segment</vt:lpstr>
      <vt:lpstr>Exercices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1 :  Géométrie plane</dc:title>
  <dc:creator>Megane Felt</dc:creator>
  <cp:lastModifiedBy>Megane Felt</cp:lastModifiedBy>
  <cp:revision>30</cp:revision>
  <dcterms:created xsi:type="dcterms:W3CDTF">2016-09-03T15:57:04Z</dcterms:created>
  <dcterms:modified xsi:type="dcterms:W3CDTF">2016-09-12T17:43:41Z</dcterms:modified>
</cp:coreProperties>
</file>