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93" r:id="rId3"/>
    <p:sldId id="429" r:id="rId4"/>
    <p:sldId id="426" r:id="rId5"/>
    <p:sldId id="406" r:id="rId6"/>
    <p:sldId id="422" r:id="rId7"/>
    <p:sldId id="430" r:id="rId8"/>
    <p:sldId id="423" r:id="rId9"/>
    <p:sldId id="424" r:id="rId10"/>
    <p:sldId id="428" r:id="rId11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30" autoAdjust="0"/>
    <p:restoredTop sz="94280" autoAdjust="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73CE8-2121-45B9-AAED-175B32D45A5A}" type="datetimeFigureOut">
              <a:rPr lang="fr-FR" smtClean="0"/>
              <a:pPr/>
              <a:t>31/05/2021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59BCD-F67C-45FB-A960-A8E4EA71AB7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8758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794C0-B763-47CB-861D-15E57D4C8A29}" type="datetimeFigureOut">
              <a:rPr lang="fr-FR" smtClean="0"/>
              <a:pPr/>
              <a:t>31/05/2021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BA27E-315A-42EC-907A-7AEEA37823F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756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3813-C7A5-4134-93BB-A586804C7BDD}" type="datetime1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7E2E-A94C-4B7E-96F0-7C7E3CA821CE}" type="datetime1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56D4-71DC-4FE0-AEAD-3B5FB31EA60D}" type="datetime1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30777-B988-4283-8CB5-DDB251F4973C}" type="datetime1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5301-F3C3-4B22-A9A9-8E5901859569}" type="datetime1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CDB6-F5AD-4FBE-9028-FB2B32A0395F}" type="datetime1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4BEF-7610-493D-9FDF-9031E477FC8E}" type="datetime1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BCAB-1AC4-4144-8F46-FBEC35274F6A}" type="datetime1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94F6D-0E91-4E4A-9242-18831DB4EECE}" type="datetime1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EE34-1512-4001-8192-6A053DFEF09D}" type="datetime1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80C6-B09D-48FD-A124-E851352203BE}" type="datetime1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E36D-BA96-4EF7-9C85-014ED191D7DA}" type="datetime1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8FFC-CF52-4EB8-B6F8-BB12DCE7DA00}" type="datetime1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E485-8BF0-4EFF-8582-08916DA796F0}" type="datetime1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FD6B-0ECD-4903-B2AC-239B722A4E53}" type="datetime1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94CE-8743-4E36-A3BC-23E5189BDAB9}" type="datetime1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3F94-7C0A-4237-81A9-8C5364D5F3AD}" type="datetime1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026CFC1-2817-4DC0-9B0E-AD7D97DFE9A5}" type="datetime1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2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20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SlqdCRoTas" TargetMode="External"/><Relationship Id="rId2" Type="http://schemas.openxmlformats.org/officeDocument/2006/relationships/hyperlink" Target="https://www.geogebra.org/m/dYqK8Zrv#material/kS87u46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7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0.png"/><Relationship Id="rId13" Type="http://schemas.openxmlformats.org/officeDocument/2006/relationships/image" Target="../media/image21.png"/><Relationship Id="rId3" Type="http://schemas.openxmlformats.org/officeDocument/2006/relationships/image" Target="../media/image100.png"/><Relationship Id="rId7" Type="http://schemas.openxmlformats.org/officeDocument/2006/relationships/image" Target="../media/image140.png"/><Relationship Id="rId12" Type="http://schemas.openxmlformats.org/officeDocument/2006/relationships/image" Target="../media/image20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11" Type="http://schemas.openxmlformats.org/officeDocument/2006/relationships/image" Target="../media/image19.png"/><Relationship Id="rId5" Type="http://schemas.openxmlformats.org/officeDocument/2006/relationships/image" Target="../media/image120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4" Type="http://schemas.openxmlformats.org/officeDocument/2006/relationships/image" Target="../media/image110.png"/><Relationship Id="rId9" Type="http://schemas.openxmlformats.org/officeDocument/2006/relationships/image" Target="../media/image170.png"/><Relationship Id="rId1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33600" y="1380068"/>
            <a:ext cx="9369423" cy="2616199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FF0000"/>
                </a:solidFill>
                <a:latin typeface="Comic Sans MS" panose="030F0702030302020204" pitchFamily="66" charset="0"/>
              </a:rPr>
              <a:t>Chapitre 11 : </a:t>
            </a:r>
            <a:br>
              <a:rPr lang="fr-FR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fr-FR" dirty="0">
                <a:solidFill>
                  <a:srgbClr val="FF0000"/>
                </a:solidFill>
                <a:latin typeface="Comic Sans MS" panose="030F0702030302020204" pitchFamily="66" charset="0"/>
              </a:rPr>
              <a:t>Théorème de Pythagore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3200" baseline="30000" dirty="0">
                <a:latin typeface="Comic Sans MS" panose="030F0702030302020204" pitchFamily="66" charset="0"/>
              </a:rPr>
              <a:t>4ème</a:t>
            </a:r>
            <a:endParaRPr lang="fr-FR" sz="3200" dirty="0">
              <a:latin typeface="Comic Sans MS" panose="030F0702030302020204" pitchFamily="66" charset="0"/>
            </a:endParaRPr>
          </a:p>
          <a:p>
            <a:r>
              <a:rPr lang="fr-FR" dirty="0">
                <a:latin typeface="Comic Sans MS" panose="030F0702030302020204" pitchFamily="66" charset="0"/>
              </a:rPr>
              <a:t>Mme FELT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362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526347" y="871163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Exemple :</a:t>
            </a:r>
          </a:p>
        </p:txBody>
      </p:sp>
      <p:sp>
        <p:nvSpPr>
          <p:cNvPr id="27" name="Isosceles Triangle 4"/>
          <p:cNvSpPr/>
          <p:nvPr/>
        </p:nvSpPr>
        <p:spPr>
          <a:xfrm rot="4895984">
            <a:off x="8342689" y="1643558"/>
            <a:ext cx="3298562" cy="1958389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TextBox 19"/>
          <p:cNvSpPr txBox="1"/>
          <p:nvPr/>
        </p:nvSpPr>
        <p:spPr>
          <a:xfrm>
            <a:off x="8909549" y="4255302"/>
            <a:ext cx="491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E</a:t>
            </a:r>
          </a:p>
        </p:txBody>
      </p:sp>
      <p:sp>
        <p:nvSpPr>
          <p:cNvPr id="29" name="TextBox 20"/>
          <p:cNvSpPr txBox="1"/>
          <p:nvPr/>
        </p:nvSpPr>
        <p:spPr>
          <a:xfrm>
            <a:off x="8418230" y="797266"/>
            <a:ext cx="491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J</a:t>
            </a:r>
          </a:p>
        </p:txBody>
      </p:sp>
      <p:sp>
        <p:nvSpPr>
          <p:cNvPr id="31" name="TextBox 21"/>
          <p:cNvSpPr txBox="1"/>
          <p:nvPr/>
        </p:nvSpPr>
        <p:spPr>
          <a:xfrm>
            <a:off x="11192744" y="3972266"/>
            <a:ext cx="491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2439232" y="1636445"/>
                <a:ext cx="59532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000" indent="-342900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4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FR" sz="24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9232" y="1636445"/>
                <a:ext cx="595327" cy="461665"/>
              </a:xfrm>
              <a:prstGeom prst="rect">
                <a:avLst/>
              </a:prstGeom>
              <a:blipFill>
                <a:blip r:embed="rId2"/>
                <a:stretch>
                  <a:fillRect l="-2041" r="-612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1445194" y="3520427"/>
                <a:ext cx="627900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On constate que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4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4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𝐽𝑈</m:t>
                        </m:r>
                      </m:e>
                      <m:sup>
                        <m:r>
                          <a:rPr lang="fr-FR" sz="24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r-FR" sz="240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p>
                      <m:sSupPr>
                        <m:ctrlPr>
                          <a:rPr lang="fr-FR" sz="24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4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𝐽𝐸</m:t>
                        </m:r>
                      </m:e>
                      <m:sup>
                        <m:r>
                          <a:rPr lang="fr-FR" sz="24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r-FR" sz="2400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fr-FR" sz="24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4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𝐸𝑈</m:t>
                        </m:r>
                      </m:e>
                      <m:sup>
                        <m:r>
                          <a:rPr lang="fr-FR" sz="24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,</a:t>
                </a: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5194" y="3520427"/>
                <a:ext cx="6279005" cy="461665"/>
              </a:xfrm>
              <a:prstGeom prst="rect">
                <a:avLst/>
              </a:prstGeom>
              <a:blipFill>
                <a:blip r:embed="rId3"/>
                <a:stretch>
                  <a:fillRect l="-1456" t="-9211" b="-3026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Oval 6"/>
          <p:cNvSpPr/>
          <p:nvPr/>
        </p:nvSpPr>
        <p:spPr>
          <a:xfrm>
            <a:off x="3406064" y="1589305"/>
            <a:ext cx="790809" cy="546100"/>
          </a:xfrm>
          <a:prstGeom prst="ellips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1364129" y="4301468"/>
            <a:ext cx="70812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Donc d’après la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contraposée 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du théorème de Pythagore, le triangle JEU n’est rectangle.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3129436" y="1641601"/>
                <a:ext cx="99980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000" indent="-342900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fr-FR" sz="24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00</m:t>
                      </m:r>
                    </m:oMath>
                  </m:oMathPara>
                </a14:m>
                <a:endParaRPr lang="fr-FR" sz="24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9436" y="1641601"/>
                <a:ext cx="999806" cy="461665"/>
              </a:xfrm>
              <a:prstGeom prst="rect">
                <a:avLst/>
              </a:prstGeom>
              <a:blipFill>
                <a:blip r:embed="rId4"/>
                <a:stretch>
                  <a:fillRect r="-243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1443869" y="1658026"/>
                <a:ext cx="110303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000" indent="-342900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4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𝐽𝑈</m:t>
                          </m:r>
                        </m:e>
                        <m:sup>
                          <m: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sz="24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3869" y="1658026"/>
                <a:ext cx="1103037" cy="461665"/>
              </a:xfrm>
              <a:prstGeom prst="rect">
                <a:avLst/>
              </a:prstGeom>
              <a:blipFill>
                <a:blip r:embed="rId5"/>
                <a:stretch>
                  <a:fillRect l="-3867" b="-131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1428478" y="2235594"/>
                <a:ext cx="110303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000" indent="-342900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4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𝐽</m:t>
                          </m:r>
                          <m: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p>
                          <m: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4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sz="24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478" y="2235594"/>
                <a:ext cx="1103037" cy="461665"/>
              </a:xfrm>
              <a:prstGeom prst="rect">
                <a:avLst/>
              </a:prstGeom>
              <a:blipFill>
                <a:blip r:embed="rId6"/>
                <a:stretch>
                  <a:fillRect l="-3867" b="-14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16">
            <a:extLst>
              <a:ext uri="{FF2B5EF4-FFF2-40B4-BE49-F238E27FC236}">
                <a16:creationId xmlns:a16="http://schemas.microsoft.com/office/drawing/2014/main" id="{18929494-3D38-4BD8-BF1F-DFD2FE3F317E}"/>
              </a:ext>
            </a:extLst>
          </p:cNvPr>
          <p:cNvSpPr txBox="1"/>
          <p:nvPr/>
        </p:nvSpPr>
        <p:spPr>
          <a:xfrm rot="5029686">
            <a:off x="8115565" y="2653604"/>
            <a:ext cx="1322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7 cm</a:t>
            </a:r>
          </a:p>
        </p:txBody>
      </p:sp>
      <p:sp>
        <p:nvSpPr>
          <p:cNvPr id="34" name="TextBox 22">
            <a:extLst>
              <a:ext uri="{FF2B5EF4-FFF2-40B4-BE49-F238E27FC236}">
                <a16:creationId xmlns:a16="http://schemas.microsoft.com/office/drawing/2014/main" id="{67AF92EF-C092-4241-928B-60DB967F7BF0}"/>
              </a:ext>
            </a:extLst>
          </p:cNvPr>
          <p:cNvSpPr txBox="1"/>
          <p:nvPr/>
        </p:nvSpPr>
        <p:spPr>
          <a:xfrm>
            <a:off x="9861715" y="4268407"/>
            <a:ext cx="89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5 cm</a:t>
            </a:r>
          </a:p>
        </p:txBody>
      </p:sp>
      <p:sp>
        <p:nvSpPr>
          <p:cNvPr id="35" name="TextBox 22">
            <a:extLst>
              <a:ext uri="{FF2B5EF4-FFF2-40B4-BE49-F238E27FC236}">
                <a16:creationId xmlns:a16="http://schemas.microsoft.com/office/drawing/2014/main" id="{AC856477-D035-41E2-92FF-D06C40E141DF}"/>
              </a:ext>
            </a:extLst>
          </p:cNvPr>
          <p:cNvSpPr txBox="1"/>
          <p:nvPr/>
        </p:nvSpPr>
        <p:spPr>
          <a:xfrm rot="2880353">
            <a:off x="9736996" y="2112515"/>
            <a:ext cx="1270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10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C705222C-095F-4E61-B24F-74EB4B637E19}"/>
                  </a:ext>
                </a:extLst>
              </p:cNvPr>
              <p:cNvSpPr/>
              <p:nvPr/>
            </p:nvSpPr>
            <p:spPr>
              <a:xfrm>
                <a:off x="1428477" y="2807473"/>
                <a:ext cx="131472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000" indent="-342900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4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p>
                          <m:r>
                            <a:rPr lang="fr-FR" sz="240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4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sz="24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C705222C-095F-4E61-B24F-74EB4B637E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477" y="2807473"/>
                <a:ext cx="1314723" cy="461665"/>
              </a:xfrm>
              <a:prstGeom prst="rect">
                <a:avLst/>
              </a:prstGeom>
              <a:blipFill>
                <a:blip r:embed="rId7"/>
                <a:stretch>
                  <a:fillRect l="-92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390F3A24-ADD0-429A-B0D5-CC65BAF54791}"/>
                  </a:ext>
                </a:extLst>
              </p:cNvPr>
              <p:cNvSpPr/>
              <p:nvPr/>
            </p:nvSpPr>
            <p:spPr>
              <a:xfrm>
                <a:off x="2360154" y="2238645"/>
                <a:ext cx="59532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000" indent="-342900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4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FR" sz="24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390F3A24-ADD0-429A-B0D5-CC65BAF547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0154" y="2238645"/>
                <a:ext cx="595327" cy="461665"/>
              </a:xfrm>
              <a:prstGeom prst="rect">
                <a:avLst/>
              </a:prstGeom>
              <a:blipFill>
                <a:blip r:embed="rId8"/>
                <a:stretch>
                  <a:fillRect l="-204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E8D1B31F-D09F-4D97-B4B9-80F9D53CD8A6}"/>
                  </a:ext>
                </a:extLst>
              </p:cNvPr>
              <p:cNvSpPr/>
              <p:nvPr/>
            </p:nvSpPr>
            <p:spPr>
              <a:xfrm>
                <a:off x="2878081" y="2243801"/>
                <a:ext cx="99980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000" indent="-342900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4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49</m:t>
                      </m:r>
                    </m:oMath>
                  </m:oMathPara>
                </a14:m>
                <a:endParaRPr lang="fr-FR" sz="24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E8D1B31F-D09F-4D97-B4B9-80F9D53CD8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8081" y="2243801"/>
                <a:ext cx="999806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183C1CFF-FB24-4F74-9AA9-04A4DFFD13CF}"/>
                  </a:ext>
                </a:extLst>
              </p:cNvPr>
              <p:cNvSpPr/>
              <p:nvPr/>
            </p:nvSpPr>
            <p:spPr>
              <a:xfrm>
                <a:off x="2420039" y="2802317"/>
                <a:ext cx="59532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000" indent="-342900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4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FR" sz="24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183C1CFF-FB24-4F74-9AA9-04A4DFFD13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0039" y="2802317"/>
                <a:ext cx="595327" cy="461665"/>
              </a:xfrm>
              <a:prstGeom prst="rect">
                <a:avLst/>
              </a:prstGeom>
              <a:blipFill>
                <a:blip r:embed="rId12"/>
                <a:stretch>
                  <a:fillRect l="-408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FF84B1F4-E524-4422-8F87-08951E75849B}"/>
                  </a:ext>
                </a:extLst>
              </p:cNvPr>
              <p:cNvSpPr/>
              <p:nvPr/>
            </p:nvSpPr>
            <p:spPr>
              <a:xfrm>
                <a:off x="2880589" y="2806983"/>
                <a:ext cx="99980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000" indent="-342900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fr-FR" sz="24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fr-FR" sz="24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FF84B1F4-E524-4422-8F87-08951E7584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0589" y="2806983"/>
                <a:ext cx="999806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6DE0DF7D-ED1C-486A-BCF0-467797256367}"/>
              </a:ext>
            </a:extLst>
          </p:cNvPr>
          <p:cNvCxnSpPr/>
          <p:nvPr/>
        </p:nvCxnSpPr>
        <p:spPr>
          <a:xfrm flipH="1" flipV="1">
            <a:off x="3781842" y="2507710"/>
            <a:ext cx="430141" cy="2490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>
            <a:extLst>
              <a:ext uri="{FF2B5EF4-FFF2-40B4-BE49-F238E27FC236}">
                <a16:creationId xmlns:a16="http://schemas.microsoft.com/office/drawing/2014/main" id="{2A64B167-D280-479D-92AA-35C31F3D3790}"/>
              </a:ext>
            </a:extLst>
          </p:cNvPr>
          <p:cNvCxnSpPr>
            <a:cxnSpLocks/>
          </p:cNvCxnSpPr>
          <p:nvPr/>
        </p:nvCxnSpPr>
        <p:spPr>
          <a:xfrm flipH="1">
            <a:off x="3775551" y="2936026"/>
            <a:ext cx="430142" cy="757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7FEDA42C-C088-4B30-84D5-26D32DFEA204}"/>
                  </a:ext>
                </a:extLst>
              </p:cNvPr>
              <p:cNvSpPr/>
              <p:nvPr/>
            </p:nvSpPr>
            <p:spPr>
              <a:xfrm>
                <a:off x="4404476" y="2559587"/>
                <a:ext cx="260704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000" indent="-342900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fr-FR" sz="24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9+25=74</m:t>
                      </m:r>
                    </m:oMath>
                  </m:oMathPara>
                </a14:m>
                <a:endParaRPr lang="fr-FR" sz="24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7FEDA42C-C088-4B30-84D5-26D32DFEA2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4476" y="2559587"/>
                <a:ext cx="2607043" cy="461665"/>
              </a:xfrm>
              <a:prstGeom prst="rect">
                <a:avLst/>
              </a:prstGeom>
              <a:blipFill>
                <a:blip r:embed="rId14"/>
                <a:stretch>
                  <a:fillRect l="-70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77645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  <p:bldP spid="29" grpId="0"/>
      <p:bldP spid="31" grpId="0"/>
      <p:bldP spid="41" grpId="0" animBg="1"/>
      <p:bldP spid="45" grpId="0" animBg="1"/>
      <p:bldP spid="46" grpId="0" animBg="1"/>
      <p:bldP spid="50" grpId="0"/>
      <p:bldP spid="20" grpId="0" animBg="1"/>
      <p:bldP spid="21" grpId="0" animBg="1"/>
      <p:bldP spid="22" grpId="0" animBg="1"/>
      <p:bldP spid="33" grpId="0"/>
      <p:bldP spid="34" grpId="0"/>
      <p:bldP spid="35" grpId="0"/>
      <p:bldP spid="36" grpId="0" animBg="1"/>
      <p:bldP spid="37" grpId="0" animBg="1"/>
      <p:bldP spid="42" grpId="0" animBg="1"/>
      <p:bldP spid="43" grpId="0" animBg="1"/>
      <p:bldP spid="47" grpId="0" animBg="1"/>
      <p:bldP spid="5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 – Le triangle rectangle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484305" y="2490881"/>
            <a:ext cx="96077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Dans un triangle rectangle, le côté opposé à l’angle droit s’appelle l’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hypoténuse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84305" y="3530280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Remarque 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84306" y="4145020"/>
            <a:ext cx="51275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L’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hypoténuse</a:t>
            </a:r>
            <a:r>
              <a:rPr lang="fr-FR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est le plus grand des trois côtés.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174272F9-30DF-41B6-967D-BCA9417A2C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1381" y="3941260"/>
            <a:ext cx="3503883" cy="2323227"/>
          </a:xfrm>
          <a:prstGeom prst="rect">
            <a:avLst/>
          </a:prstGeom>
        </p:spPr>
      </p:pic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E9900D58-C090-496B-A7DE-386A617CA2AF}"/>
              </a:ext>
            </a:extLst>
          </p:cNvPr>
          <p:cNvCxnSpPr/>
          <p:nvPr/>
        </p:nvCxnSpPr>
        <p:spPr>
          <a:xfrm>
            <a:off x="7178399" y="4330880"/>
            <a:ext cx="2729948" cy="133847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99837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AF882D-4B47-4433-8A0F-F332F81F8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800" dirty="0">
                <a:latin typeface="Comic Sans MS" panose="030F0702030302020204" pitchFamily="66" charset="0"/>
              </a:rPr>
              <a:t>Démonstration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7A5DA3E-EDDB-4F0E-B0C2-27ACD8F4B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1A9204B-EE4D-4A32-8194-7B23E8659620}"/>
              </a:ext>
            </a:extLst>
          </p:cNvPr>
          <p:cNvSpPr txBox="1"/>
          <p:nvPr/>
        </p:nvSpPr>
        <p:spPr>
          <a:xfrm>
            <a:off x="1934817" y="4188767"/>
            <a:ext cx="932953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dirty="0">
                <a:latin typeface="Comic Sans MS" panose="030F0702030302020204" pitchFamily="66" charset="0"/>
                <a:hlinkClick r:id="rId2"/>
              </a:rPr>
              <a:t>https://www.geogebra.org/m/dYqK8Zrv#material/kS87u466</a:t>
            </a:r>
            <a:r>
              <a:rPr lang="fr-FR" sz="2400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BC236E0-B06F-40C6-9F30-0BE3C04912DB}"/>
              </a:ext>
            </a:extLst>
          </p:cNvPr>
          <p:cNvSpPr txBox="1"/>
          <p:nvPr/>
        </p:nvSpPr>
        <p:spPr>
          <a:xfrm>
            <a:off x="1934817" y="3198167"/>
            <a:ext cx="79115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dirty="0">
                <a:latin typeface="Comic Sans MS" panose="030F0702030302020204" pitchFamily="66" charset="0"/>
                <a:hlinkClick r:id="rId3"/>
              </a:rPr>
              <a:t>https://www.youtube.com/watch?v=3SlqdCRoTas</a:t>
            </a:r>
            <a:r>
              <a:rPr lang="fr-FR" sz="2400" dirty="0">
                <a:latin typeface="Comic Sans MS" panose="030F07020303020202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0475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525494" y="2480933"/>
                <a:ext cx="9607763" cy="8351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-342900" algn="just"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La </a:t>
                </a:r>
                <a:r>
                  <a:rPr lang="fr-FR" sz="24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racine carrée</a:t>
                </a:r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 du nombre </a:t>
                </a:r>
                <a:r>
                  <a:rPr lang="fr-FR" sz="2400" b="1" dirty="0">
                    <a:solidFill>
                      <a:schemeClr val="accent1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positif </a:t>
                </a:r>
                <a14:m>
                  <m:oMath xmlns:m="http://schemas.openxmlformats.org/officeDocument/2006/math">
                    <m:r>
                      <a:rPr lang="fr-FR" sz="2400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, est le nombre positif, noté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FR" sz="24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fr-FR" sz="24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, dont le carré est égal à </a:t>
                </a:r>
                <a14:m>
                  <m:oMath xmlns:m="http://schemas.openxmlformats.org/officeDocument/2006/math">
                    <m:r>
                      <a:rPr lang="fr-FR" sz="24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. </a:t>
                </a: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5494" y="2480933"/>
                <a:ext cx="9607763" cy="835100"/>
              </a:xfrm>
              <a:prstGeom prst="rect">
                <a:avLst/>
              </a:prstGeom>
              <a:blipFill>
                <a:blip r:embed="rId2"/>
                <a:stretch>
                  <a:fillRect l="-952" t="-5839" r="-1015" b="-160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1525494" y="1751338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Définition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525494" y="3451067"/>
                <a:ext cx="9607763" cy="465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-342900" algn="just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FR" sz="24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fr-FR" sz="24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 se lie « racine carrée de </a:t>
                </a:r>
                <a14:m>
                  <m:oMath xmlns:m="http://schemas.openxmlformats.org/officeDocument/2006/math">
                    <m:r>
                      <a:rPr lang="fr-FR" sz="2400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fr-FR" sz="2400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».</a:t>
                </a: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5494" y="3451067"/>
                <a:ext cx="9607763" cy="465769"/>
              </a:xfrm>
              <a:prstGeom prst="rect">
                <a:avLst/>
              </a:prstGeom>
              <a:blipFill>
                <a:blip r:embed="rId3"/>
                <a:stretch>
                  <a:fillRect t="-9091" b="-2857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1525494" y="4258868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Exemple :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2470852" y="4991058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99149805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19371897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1067254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46364546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71847943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514521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10955720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98029878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00038425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5432841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omic Sans MS" panose="030F0702030302020204" pitchFamily="66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1757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omic Sans MS" panose="030F0702030302020204" pitchFamily="66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omic Sans MS" panose="030F0702030302020204" pitchFamily="66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omic Sans MS" panose="030F0702030302020204" pitchFamily="66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omic Sans MS" panose="030F0702030302020204" pitchFamily="66" charset="0"/>
                        </a:rPr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omic Sans MS" panose="030F0702030302020204" pitchFamily="66" charset="0"/>
                        </a:rPr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omic Sans MS" panose="030F0702030302020204" pitchFamily="66" charset="0"/>
                        </a:rPr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omic Sans MS" panose="030F0702030302020204" pitchFamily="66" charset="0"/>
                        </a:rPr>
                        <a:t>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110715"/>
                  </a:ext>
                </a:extLst>
              </a:tr>
            </a:tbl>
          </a:graphicData>
        </a:graphic>
      </p:graphicFrame>
      <p:sp>
        <p:nvSpPr>
          <p:cNvPr id="4" name="Flèche : courbe vers la droite 3"/>
          <p:cNvSpPr/>
          <p:nvPr/>
        </p:nvSpPr>
        <p:spPr>
          <a:xfrm rot="10608424">
            <a:off x="10603369" y="5091621"/>
            <a:ext cx="353004" cy="600586"/>
          </a:xfrm>
          <a:prstGeom prst="curvedRightArrow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5" name="Flèche : courbe vers la droite 24"/>
          <p:cNvSpPr/>
          <p:nvPr/>
        </p:nvSpPr>
        <p:spPr>
          <a:xfrm>
            <a:off x="2111224" y="5086331"/>
            <a:ext cx="353004" cy="600586"/>
          </a:xfrm>
          <a:prstGeom prst="curvedRightArrow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10735826" y="5106777"/>
            <a:ext cx="848140" cy="511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/>
          <p:cNvSpPr/>
          <p:nvPr/>
        </p:nvSpPr>
        <p:spPr>
          <a:xfrm>
            <a:off x="1446210" y="5106207"/>
            <a:ext cx="848140" cy="511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/>
              <p:cNvSpPr txBox="1"/>
              <p:nvPr/>
            </p:nvSpPr>
            <p:spPr>
              <a:xfrm>
                <a:off x="1512242" y="5159215"/>
                <a:ext cx="7622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…</m:t>
                          </m:r>
                        </m:e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242" y="5159215"/>
                <a:ext cx="762232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ZoneTexte 26"/>
              <p:cNvSpPr txBox="1"/>
              <p:nvPr/>
            </p:nvSpPr>
            <p:spPr>
              <a:xfrm>
                <a:off x="10734662" y="5080663"/>
                <a:ext cx="762232" cy="4954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…</m:t>
                          </m:r>
                        </m:e>
                      </m:rad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27" name="ZoneText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4662" y="5080663"/>
                <a:ext cx="762232" cy="4954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itre 1">
            <a:extLst>
              <a:ext uri="{FF2B5EF4-FFF2-40B4-BE49-F238E27FC236}">
                <a16:creationId xmlns:a16="http://schemas.microsoft.com/office/drawing/2014/main" id="{89E0AC75-6DB5-4664-9E56-C55B211B1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 – Connaître la notion de racine carrée</a:t>
            </a:r>
          </a:p>
        </p:txBody>
      </p:sp>
    </p:spTree>
    <p:extLst>
      <p:ext uri="{BB962C8B-B14F-4D97-AF65-F5344CB8AC3E}">
        <p14:creationId xmlns:p14="http://schemas.microsoft.com/office/powerpoint/2010/main" val="11734961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7" grpId="0"/>
      <p:bldP spid="18" grpId="0" animBg="1"/>
      <p:bldP spid="19" grpId="0"/>
      <p:bldP spid="4" grpId="0" animBg="1"/>
      <p:bldP spid="25" grpId="0" animBg="1"/>
      <p:bldP spid="22" grpId="0" animBg="1"/>
      <p:bldP spid="3" grpId="0" animBg="1"/>
      <p:bldP spid="6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484305" y="2598583"/>
            <a:ext cx="100187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Si un 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triangle est rectangle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, alors le carré de la longueur de son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hypoténuse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est égal à la somme des carrés des longueurs des </a:t>
            </a:r>
            <a:r>
              <a:rPr lang="fr-FR" sz="2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deux autres côtés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974418" y="5419980"/>
            <a:ext cx="477672" cy="44578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Isosceles Triangle 7"/>
          <p:cNvSpPr/>
          <p:nvPr/>
        </p:nvSpPr>
        <p:spPr>
          <a:xfrm>
            <a:off x="1729965" y="3996016"/>
            <a:ext cx="4722125" cy="1869744"/>
          </a:xfrm>
          <a:prstGeom prst="triangle">
            <a:avLst>
              <a:gd name="adj" fmla="val 10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TextBox 9"/>
          <p:cNvSpPr txBox="1"/>
          <p:nvPr/>
        </p:nvSpPr>
        <p:spPr>
          <a:xfrm>
            <a:off x="6548841" y="5826820"/>
            <a:ext cx="491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A</a:t>
            </a:r>
          </a:p>
        </p:txBody>
      </p:sp>
      <p:sp>
        <p:nvSpPr>
          <p:cNvPr id="34" name="TextBox 26"/>
          <p:cNvSpPr txBox="1"/>
          <p:nvPr/>
        </p:nvSpPr>
        <p:spPr>
          <a:xfrm>
            <a:off x="6548841" y="3713417"/>
            <a:ext cx="491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C</a:t>
            </a:r>
          </a:p>
        </p:txBody>
      </p:sp>
      <p:sp>
        <p:nvSpPr>
          <p:cNvPr id="35" name="TextBox 27"/>
          <p:cNvSpPr txBox="1"/>
          <p:nvPr/>
        </p:nvSpPr>
        <p:spPr>
          <a:xfrm>
            <a:off x="1484305" y="5897139"/>
            <a:ext cx="491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B</a:t>
            </a:r>
          </a:p>
        </p:txBody>
      </p:sp>
      <p:cxnSp>
        <p:nvCxnSpPr>
          <p:cNvPr id="36" name="Straight Connector 31"/>
          <p:cNvCxnSpPr>
            <a:stCxn id="32" idx="2"/>
            <a:endCxn id="32" idx="0"/>
          </p:cNvCxnSpPr>
          <p:nvPr/>
        </p:nvCxnSpPr>
        <p:spPr>
          <a:xfrm flipV="1">
            <a:off x="1729965" y="3996016"/>
            <a:ext cx="4722125" cy="186974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14"/>
          <p:cNvCxnSpPr>
            <a:stCxn id="32" idx="2"/>
            <a:endCxn id="32" idx="3"/>
          </p:cNvCxnSpPr>
          <p:nvPr/>
        </p:nvCxnSpPr>
        <p:spPr>
          <a:xfrm>
            <a:off x="1729965" y="5865760"/>
            <a:ext cx="4722125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17"/>
          <p:cNvCxnSpPr>
            <a:endCxn id="32" idx="0"/>
          </p:cNvCxnSpPr>
          <p:nvPr/>
        </p:nvCxnSpPr>
        <p:spPr>
          <a:xfrm flipV="1">
            <a:off x="6452090" y="3996016"/>
            <a:ext cx="0" cy="1830804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28"/>
          <p:cNvGrpSpPr/>
          <p:nvPr/>
        </p:nvGrpSpPr>
        <p:grpSpPr>
          <a:xfrm>
            <a:off x="6875108" y="4495875"/>
            <a:ext cx="1723408" cy="818303"/>
            <a:chOff x="5960001" y="3612344"/>
            <a:chExt cx="1723408" cy="818303"/>
          </a:xfrm>
        </p:grpSpPr>
        <p:sp>
          <p:nvSpPr>
            <p:cNvPr id="40" name="Right Arrow 29"/>
            <p:cNvSpPr/>
            <p:nvPr/>
          </p:nvSpPr>
          <p:spPr>
            <a:xfrm>
              <a:off x="5960001" y="3612344"/>
              <a:ext cx="1682009" cy="81830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TextBox 30"/>
            <p:cNvSpPr txBox="1"/>
            <p:nvPr/>
          </p:nvSpPr>
          <p:spPr>
            <a:xfrm>
              <a:off x="6132276" y="3843221"/>
              <a:ext cx="15511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/>
                <a:t>Théorème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32"/>
              <p:cNvSpPr txBox="1"/>
              <p:nvPr/>
            </p:nvSpPr>
            <p:spPr>
              <a:xfrm>
                <a:off x="8662493" y="4619692"/>
                <a:ext cx="2895185" cy="470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𝑩𝑪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  <m:r>
                            <a:rPr lang="fr-FR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𝑨𝑪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fr-FR" sz="24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42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2493" y="4619692"/>
                <a:ext cx="2895185" cy="4700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ectangle 44"/>
          <p:cNvSpPr/>
          <p:nvPr/>
        </p:nvSpPr>
        <p:spPr>
          <a:xfrm>
            <a:off x="8703892" y="4646352"/>
            <a:ext cx="1186534" cy="41667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9790608" y="4646351"/>
            <a:ext cx="1712413" cy="41667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E7A355C-C79F-45E2-93BB-6CC4657328FB}"/>
              </a:ext>
            </a:extLst>
          </p:cNvPr>
          <p:cNvSpPr/>
          <p:nvPr/>
        </p:nvSpPr>
        <p:spPr>
          <a:xfrm>
            <a:off x="1484305" y="2049508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Théorème de Pythagore :</a:t>
            </a:r>
          </a:p>
        </p:txBody>
      </p:sp>
      <p:sp>
        <p:nvSpPr>
          <p:cNvPr id="20" name="Titre 1">
            <a:extLst>
              <a:ext uri="{FF2B5EF4-FFF2-40B4-BE49-F238E27FC236}">
                <a16:creationId xmlns:a16="http://schemas.microsoft.com/office/drawing/2014/main" id="{F7D1F9D6-42EB-4B99-ADB6-E93002E37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165497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III – Calculer la longueur d’un côté dans un triangle rectangle</a:t>
            </a:r>
          </a:p>
        </p:txBody>
      </p:sp>
    </p:spTree>
    <p:extLst>
      <p:ext uri="{BB962C8B-B14F-4D97-AF65-F5344CB8AC3E}">
        <p14:creationId xmlns:p14="http://schemas.microsoft.com/office/powerpoint/2010/main" val="41640074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9" grpId="0" animBg="1"/>
      <p:bldP spid="32" grpId="0" animBg="1"/>
      <p:bldP spid="33" grpId="0"/>
      <p:bldP spid="34" grpId="0"/>
      <p:bldP spid="35" grpId="0"/>
      <p:bldP spid="42" grpId="0" animBg="1"/>
      <p:bldP spid="45" grpId="0" animBg="1"/>
      <p:bldP spid="45" grpId="1" animBg="1"/>
      <p:bldP spid="46" grpId="0" animBg="1"/>
      <p:bldP spid="46" grpId="1" animBg="1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6347" y="1520463"/>
            <a:ext cx="96077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000" indent="-342900">
              <a:buClr>
                <a:schemeClr val="accent1">
                  <a:lumMod val="75000"/>
                </a:schemeClr>
              </a:buClr>
              <a:buSzPct val="145000"/>
              <a:buFont typeface="Arial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FIL est un triangle rectangle en L,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526347" y="871163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Exemple 1 :</a:t>
            </a:r>
          </a:p>
        </p:txBody>
      </p:sp>
      <p:sp>
        <p:nvSpPr>
          <p:cNvPr id="27" name="Isosceles Triangle 4"/>
          <p:cNvSpPr/>
          <p:nvPr/>
        </p:nvSpPr>
        <p:spPr>
          <a:xfrm rot="4895984">
            <a:off x="8202648" y="2829807"/>
            <a:ext cx="3298562" cy="1958389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TextBox 19"/>
          <p:cNvSpPr txBox="1"/>
          <p:nvPr/>
        </p:nvSpPr>
        <p:spPr>
          <a:xfrm>
            <a:off x="8769508" y="5441551"/>
            <a:ext cx="491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L</a:t>
            </a:r>
          </a:p>
        </p:txBody>
      </p:sp>
      <p:sp>
        <p:nvSpPr>
          <p:cNvPr id="29" name="TextBox 20"/>
          <p:cNvSpPr txBox="1"/>
          <p:nvPr/>
        </p:nvSpPr>
        <p:spPr>
          <a:xfrm>
            <a:off x="8278189" y="1983515"/>
            <a:ext cx="491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F</a:t>
            </a:r>
          </a:p>
        </p:txBody>
      </p:sp>
      <p:sp>
        <p:nvSpPr>
          <p:cNvPr id="31" name="TextBox 21"/>
          <p:cNvSpPr txBox="1"/>
          <p:nvPr/>
        </p:nvSpPr>
        <p:spPr>
          <a:xfrm>
            <a:off x="11052703" y="5158515"/>
            <a:ext cx="491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I</a:t>
            </a:r>
          </a:p>
        </p:txBody>
      </p:sp>
      <p:sp>
        <p:nvSpPr>
          <p:cNvPr id="32" name="Rectangle 31"/>
          <p:cNvSpPr/>
          <p:nvPr/>
        </p:nvSpPr>
        <p:spPr>
          <a:xfrm rot="21094568">
            <a:off x="9102517" y="5091345"/>
            <a:ext cx="477672" cy="44578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TextBox 16"/>
          <p:cNvSpPr txBox="1"/>
          <p:nvPr/>
        </p:nvSpPr>
        <p:spPr>
          <a:xfrm rot="5029686">
            <a:off x="8038987" y="3758108"/>
            <a:ext cx="89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4 cm</a:t>
            </a:r>
          </a:p>
        </p:txBody>
      </p:sp>
      <p:sp>
        <p:nvSpPr>
          <p:cNvPr id="36" name="TextBox 22"/>
          <p:cNvSpPr txBox="1"/>
          <p:nvPr/>
        </p:nvSpPr>
        <p:spPr>
          <a:xfrm>
            <a:off x="9786604" y="5478384"/>
            <a:ext cx="89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3 cm</a:t>
            </a:r>
          </a:p>
        </p:txBody>
      </p:sp>
      <p:cxnSp>
        <p:nvCxnSpPr>
          <p:cNvPr id="37" name="Straight Arrow Connector 23"/>
          <p:cNvCxnSpPr/>
          <p:nvPr/>
        </p:nvCxnSpPr>
        <p:spPr>
          <a:xfrm>
            <a:off x="8907214" y="2225125"/>
            <a:ext cx="2309446" cy="2930955"/>
          </a:xfrm>
          <a:prstGeom prst="straightConnector1">
            <a:avLst/>
          </a:prstGeom>
          <a:ln w="5715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24"/>
          <p:cNvSpPr txBox="1"/>
          <p:nvPr/>
        </p:nvSpPr>
        <p:spPr>
          <a:xfrm>
            <a:off x="10085173" y="2871026"/>
            <a:ext cx="8938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>
                <a:solidFill>
                  <a:srgbClr val="0070C0"/>
                </a:solidFill>
              </a:rPr>
              <a:t>?</a:t>
            </a:r>
            <a:endParaRPr lang="fr-FR" sz="2800" b="1" dirty="0">
              <a:solidFill>
                <a:srgbClr val="0070C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526347" y="2214933"/>
            <a:ext cx="62790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000" indent="-342900">
              <a:buClr>
                <a:schemeClr val="accent1">
                  <a:lumMod val="75000"/>
                </a:schemeClr>
              </a:buClr>
              <a:buSzPct val="145000"/>
              <a:buFont typeface="Arial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D’après le théorème de Pythagore, on a 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Rectangle 40"/>
              <p:cNvSpPr/>
              <p:nvPr/>
            </p:nvSpPr>
            <p:spPr>
              <a:xfrm>
                <a:off x="1897049" y="2714564"/>
                <a:ext cx="96077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000" indent="-342900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4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𝐹𝐼</m:t>
                          </m:r>
                        </m:e>
                        <m:sup>
                          <m: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sz="24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𝐹𝐿</m:t>
                          </m:r>
                        </m:e>
                        <m:sup>
                          <m: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fr-FR" sz="24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p>
                          <m:r>
                            <a:rPr lang="fr-FR" sz="240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FR" sz="24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7049" y="2714564"/>
                <a:ext cx="9607763" cy="461665"/>
              </a:xfrm>
              <a:prstGeom prst="rect">
                <a:avLst/>
              </a:prstGeom>
              <a:blipFill>
                <a:blip r:embed="rId2"/>
                <a:stretch>
                  <a:fillRect l="-12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2554110" y="3212954"/>
                <a:ext cx="478922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000" indent="-342900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sz="240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fr-FR" sz="240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fr-FR" sz="240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fr-FR" sz="240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FR" sz="24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4110" y="3212954"/>
                <a:ext cx="4789226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2558228" y="3686628"/>
                <a:ext cx="478922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000" indent="-342900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=16+9</m:t>
                      </m:r>
                    </m:oMath>
                  </m:oMathPara>
                </a14:m>
                <a:endParaRPr lang="fr-FR" sz="24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8228" y="3686628"/>
                <a:ext cx="4789226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2570585" y="4135592"/>
                <a:ext cx="478922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000" indent="-342900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=25</m:t>
                      </m:r>
                    </m:oMath>
                  </m:oMathPara>
                </a14:m>
                <a:endParaRPr lang="fr-FR" sz="24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0585" y="4135592"/>
                <a:ext cx="4789226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ectangle 44"/>
          <p:cNvSpPr/>
          <p:nvPr/>
        </p:nvSpPr>
        <p:spPr>
          <a:xfrm>
            <a:off x="1526347" y="4749675"/>
            <a:ext cx="62790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000" indent="-342900">
              <a:buClr>
                <a:schemeClr val="accent1">
                  <a:lumMod val="75000"/>
                </a:schemeClr>
              </a:buClr>
              <a:buSzPct val="145000"/>
              <a:buFont typeface="Arial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Donc 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Rectangle 46"/>
              <p:cNvSpPr/>
              <p:nvPr/>
            </p:nvSpPr>
            <p:spPr>
              <a:xfrm>
                <a:off x="1942359" y="5123231"/>
                <a:ext cx="1542964" cy="5136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000" indent="-342900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4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𝐹𝐼</m:t>
                      </m:r>
                      <m:r>
                        <a:rPr lang="fr-FR" sz="2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fr-FR" sz="24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e>
                      </m:rad>
                    </m:oMath>
                  </m:oMathPara>
                </a14:m>
                <a:endParaRPr lang="fr-FR" sz="24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2359" y="5123231"/>
                <a:ext cx="1542964" cy="51360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445567" y="5175168"/>
                <a:ext cx="154296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000" indent="-342900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fr-FR" sz="24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24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fr-FR" sz="24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5567" y="5175168"/>
                <a:ext cx="1542964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81099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7" grpId="0" animBg="1"/>
      <p:bldP spid="28" grpId="0"/>
      <p:bldP spid="29" grpId="0"/>
      <p:bldP spid="31" grpId="0"/>
      <p:bldP spid="32" grpId="0" animBg="1"/>
      <p:bldP spid="35" grpId="0"/>
      <p:bldP spid="36" grpId="0"/>
      <p:bldP spid="38" grpId="0"/>
      <p:bldP spid="40" grpId="0"/>
      <p:bldP spid="41" grpId="0" animBg="1"/>
      <p:bldP spid="42" grpId="0" animBg="1"/>
      <p:bldP spid="43" grpId="0" animBg="1"/>
      <p:bldP spid="44" grpId="0" animBg="1"/>
      <p:bldP spid="45" grpId="0"/>
      <p:bldP spid="47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6347" y="1520463"/>
            <a:ext cx="96077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000" indent="-342900">
              <a:buClr>
                <a:schemeClr val="accent1">
                  <a:lumMod val="75000"/>
                </a:schemeClr>
              </a:buClr>
              <a:buSzPct val="145000"/>
              <a:buFont typeface="Arial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BOA est un triangle rectangle en A,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526347" y="871163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Exemple 2 :</a:t>
            </a:r>
          </a:p>
        </p:txBody>
      </p:sp>
      <p:sp>
        <p:nvSpPr>
          <p:cNvPr id="27" name="Isosceles Triangle 4"/>
          <p:cNvSpPr/>
          <p:nvPr/>
        </p:nvSpPr>
        <p:spPr>
          <a:xfrm rot="4895984">
            <a:off x="8202648" y="2829807"/>
            <a:ext cx="3298562" cy="1958389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TextBox 19"/>
          <p:cNvSpPr txBox="1"/>
          <p:nvPr/>
        </p:nvSpPr>
        <p:spPr>
          <a:xfrm>
            <a:off x="8769508" y="5441551"/>
            <a:ext cx="491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A</a:t>
            </a:r>
          </a:p>
        </p:txBody>
      </p:sp>
      <p:sp>
        <p:nvSpPr>
          <p:cNvPr id="29" name="TextBox 20"/>
          <p:cNvSpPr txBox="1"/>
          <p:nvPr/>
        </p:nvSpPr>
        <p:spPr>
          <a:xfrm>
            <a:off x="8278189" y="1983515"/>
            <a:ext cx="491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B</a:t>
            </a:r>
          </a:p>
        </p:txBody>
      </p:sp>
      <p:sp>
        <p:nvSpPr>
          <p:cNvPr id="31" name="TextBox 21"/>
          <p:cNvSpPr txBox="1"/>
          <p:nvPr/>
        </p:nvSpPr>
        <p:spPr>
          <a:xfrm>
            <a:off x="11052703" y="5158515"/>
            <a:ext cx="491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O</a:t>
            </a:r>
          </a:p>
        </p:txBody>
      </p:sp>
      <p:sp>
        <p:nvSpPr>
          <p:cNvPr id="32" name="Rectangle 31"/>
          <p:cNvSpPr/>
          <p:nvPr/>
        </p:nvSpPr>
        <p:spPr>
          <a:xfrm rot="21094568">
            <a:off x="9102517" y="5091345"/>
            <a:ext cx="477672" cy="44578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3" name="Straight Arrow Connector 6"/>
          <p:cNvCxnSpPr/>
          <p:nvPr/>
        </p:nvCxnSpPr>
        <p:spPr>
          <a:xfrm flipV="1">
            <a:off x="9133692" y="5583637"/>
            <a:ext cx="1927866" cy="319579"/>
          </a:xfrm>
          <a:prstGeom prst="straightConnector1">
            <a:avLst/>
          </a:prstGeom>
          <a:ln w="5715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16"/>
          <p:cNvSpPr txBox="1"/>
          <p:nvPr/>
        </p:nvSpPr>
        <p:spPr>
          <a:xfrm rot="5029686">
            <a:off x="8155070" y="3863179"/>
            <a:ext cx="89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9 cm</a:t>
            </a:r>
          </a:p>
        </p:txBody>
      </p:sp>
      <p:sp>
        <p:nvSpPr>
          <p:cNvPr id="36" name="TextBox 22"/>
          <p:cNvSpPr txBox="1"/>
          <p:nvPr/>
        </p:nvSpPr>
        <p:spPr>
          <a:xfrm rot="3073210">
            <a:off x="9574000" y="3413009"/>
            <a:ext cx="12372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11 cm</a:t>
            </a:r>
          </a:p>
        </p:txBody>
      </p:sp>
      <p:sp>
        <p:nvSpPr>
          <p:cNvPr id="38" name="TextBox 24"/>
          <p:cNvSpPr txBox="1"/>
          <p:nvPr/>
        </p:nvSpPr>
        <p:spPr>
          <a:xfrm>
            <a:off x="9875898" y="5743426"/>
            <a:ext cx="8938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>
                <a:solidFill>
                  <a:srgbClr val="0070C0"/>
                </a:solidFill>
              </a:rPr>
              <a:t>?</a:t>
            </a:r>
            <a:endParaRPr lang="fr-FR" sz="2800" b="1" dirty="0">
              <a:solidFill>
                <a:srgbClr val="0070C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526347" y="2214933"/>
            <a:ext cx="62790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000" indent="-342900">
              <a:buClr>
                <a:schemeClr val="accent1">
                  <a:lumMod val="75000"/>
                </a:schemeClr>
              </a:buClr>
              <a:buSzPct val="145000"/>
              <a:buFont typeface="Arial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D’après le théorème de Pythagore, on a 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Rectangle 40"/>
              <p:cNvSpPr/>
              <p:nvPr/>
            </p:nvSpPr>
            <p:spPr>
              <a:xfrm>
                <a:off x="1897049" y="2714564"/>
                <a:ext cx="96077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000" indent="-342900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4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fr-FR" sz="240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p>
                          <m: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sz="24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𝐵𝐴</m:t>
                          </m:r>
                        </m:e>
                        <m:sup>
                          <m: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2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p>
                          <m: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FR" sz="24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7049" y="2714564"/>
                <a:ext cx="9607763" cy="461665"/>
              </a:xfrm>
              <a:prstGeom prst="rect">
                <a:avLst/>
              </a:prstGeom>
              <a:blipFill>
                <a:blip r:embed="rId2"/>
                <a:stretch>
                  <a:fillRect l="-12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Rectangle 42"/>
              <p:cNvSpPr/>
              <p:nvPr/>
            </p:nvSpPr>
            <p:spPr>
              <a:xfrm>
                <a:off x="2558228" y="3660124"/>
                <a:ext cx="478922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000" indent="-342900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fr-FR" sz="24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21−81</m:t>
                      </m:r>
                    </m:oMath>
                  </m:oMathPara>
                </a14:m>
                <a:endParaRPr lang="fr-FR" sz="24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8228" y="3660124"/>
                <a:ext cx="4789226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Rectangle 43"/>
              <p:cNvSpPr/>
              <p:nvPr/>
            </p:nvSpPr>
            <p:spPr>
              <a:xfrm>
                <a:off x="2570585" y="4109088"/>
                <a:ext cx="478922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000" indent="-342900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4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40</m:t>
                      </m:r>
                    </m:oMath>
                  </m:oMathPara>
                </a14:m>
                <a:endParaRPr lang="fr-FR" sz="24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0585" y="4109088"/>
                <a:ext cx="4789226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ectangle 44"/>
          <p:cNvSpPr/>
          <p:nvPr/>
        </p:nvSpPr>
        <p:spPr>
          <a:xfrm>
            <a:off x="1526347" y="4723171"/>
            <a:ext cx="62790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000" indent="-342900">
              <a:buClr>
                <a:schemeClr val="accent1">
                  <a:lumMod val="75000"/>
                </a:schemeClr>
              </a:buClr>
              <a:buSzPct val="145000"/>
              <a:buFont typeface="Arial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Donc 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Rectangle 46"/>
              <p:cNvSpPr/>
              <p:nvPr/>
            </p:nvSpPr>
            <p:spPr>
              <a:xfrm>
                <a:off x="1942359" y="5096727"/>
                <a:ext cx="1542964" cy="5136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000" indent="-342900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4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fr-FR" sz="2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fr-FR" sz="2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fr-FR" sz="24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40</m:t>
                          </m:r>
                        </m:e>
                      </m:rad>
                    </m:oMath>
                  </m:oMathPara>
                </a14:m>
                <a:endParaRPr lang="fr-FR" sz="24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2359" y="5096727"/>
                <a:ext cx="1542964" cy="51360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3451273" y="5121972"/>
                <a:ext cx="154296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000" indent="-342900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fr-FR" sz="24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6,3</m:t>
                      </m:r>
                      <m:r>
                        <a:rPr lang="fr-FR" sz="24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24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fr-FR" sz="24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1273" y="5121972"/>
                <a:ext cx="1542964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3076B71-9B8B-4422-870B-BDC77D9E398E}"/>
                  </a:ext>
                </a:extLst>
              </p:cNvPr>
              <p:cNvSpPr/>
              <p:nvPr/>
            </p:nvSpPr>
            <p:spPr>
              <a:xfrm>
                <a:off x="1897049" y="3170710"/>
                <a:ext cx="96077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000" indent="-342900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4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fr-FR" sz="240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p>
                          <m: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sz="24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e>
                        <m:sup>
                          <m: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4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  <m:sup>
                          <m: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FR" sz="24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3076B71-9B8B-4422-870B-BDC77D9E39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7049" y="3170710"/>
                <a:ext cx="9607763" cy="461665"/>
              </a:xfrm>
              <a:prstGeom prst="rect">
                <a:avLst/>
              </a:prstGeom>
              <a:blipFill>
                <a:blip r:embed="rId7"/>
                <a:stretch>
                  <a:fillRect l="-12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03866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7" grpId="0" animBg="1"/>
      <p:bldP spid="28" grpId="0"/>
      <p:bldP spid="29" grpId="0"/>
      <p:bldP spid="31" grpId="0"/>
      <p:bldP spid="32" grpId="0" animBg="1"/>
      <p:bldP spid="35" grpId="0"/>
      <p:bldP spid="36" grpId="0"/>
      <p:bldP spid="38" grpId="0"/>
      <p:bldP spid="40" grpId="0"/>
      <p:bldP spid="41" grpId="0" animBg="1"/>
      <p:bldP spid="43" grpId="0" animBg="1"/>
      <p:bldP spid="44" grpId="0" animBg="1"/>
      <p:bldP spid="45" grpId="0"/>
      <p:bldP spid="47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7" name="Titre 1">
            <a:extLst>
              <a:ext uri="{FF2B5EF4-FFF2-40B4-BE49-F238E27FC236}">
                <a16:creationId xmlns:a16="http://schemas.microsoft.com/office/drawing/2014/main" id="{2FE56745-15EB-4539-AB7A-0350272CE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165497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IV – Montrer qu’un triangle est rectangle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5402CB9-B264-4ADC-9284-89ECA2762ABF}"/>
              </a:ext>
            </a:extLst>
          </p:cNvPr>
          <p:cNvSpPr/>
          <p:nvPr/>
        </p:nvSpPr>
        <p:spPr>
          <a:xfrm>
            <a:off x="1500781" y="1635207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Si un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ounded Rectangle 2">
            <a:extLst>
              <a:ext uri="{FF2B5EF4-FFF2-40B4-BE49-F238E27FC236}">
                <a16:creationId xmlns:a16="http://schemas.microsoft.com/office/drawing/2014/main" id="{9A567CC5-156D-4B37-9B51-30A37AB2517B}"/>
              </a:ext>
            </a:extLst>
          </p:cNvPr>
          <p:cNvSpPr/>
          <p:nvPr/>
        </p:nvSpPr>
        <p:spPr>
          <a:xfrm>
            <a:off x="2409455" y="2207271"/>
            <a:ext cx="8636000" cy="914400"/>
          </a:xfrm>
          <a:prstGeom prst="roundRect">
            <a:avLst/>
          </a:prstGeom>
          <a:solidFill>
            <a:srgbClr val="3B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>
                <a:solidFill>
                  <a:srgbClr val="00B050"/>
                </a:solidFill>
              </a:rPr>
              <a:t>le carré </a:t>
            </a:r>
            <a:r>
              <a:rPr lang="fr-FR" sz="2400" dirty="0"/>
              <a:t>de la longueur de son </a:t>
            </a:r>
            <a:r>
              <a:rPr lang="fr-FR" sz="2400" b="1" dirty="0">
                <a:solidFill>
                  <a:srgbClr val="FF0000"/>
                </a:solidFill>
              </a:rPr>
              <a:t>hypoténuse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/>
              <a:t>est égal à </a:t>
            </a:r>
            <a:br>
              <a:rPr lang="fr-FR" sz="2400" dirty="0"/>
            </a:br>
            <a:r>
              <a:rPr lang="fr-FR" sz="2400" b="1" dirty="0">
                <a:solidFill>
                  <a:srgbClr val="00B050"/>
                </a:solidFill>
              </a:rPr>
              <a:t>la somme des carrés</a:t>
            </a:r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2400" dirty="0"/>
              <a:t>des longueurs des </a:t>
            </a:r>
            <a:r>
              <a:rPr lang="fr-FR" sz="2400" b="1" dirty="0">
                <a:solidFill>
                  <a:srgbClr val="7030A0"/>
                </a:solidFill>
              </a:rPr>
              <a:t>deux autre côtés</a:t>
            </a:r>
            <a:r>
              <a:rPr lang="fr-FR" sz="2400" dirty="0"/>
              <a:t>.</a:t>
            </a:r>
          </a:p>
        </p:txBody>
      </p:sp>
      <p:sp>
        <p:nvSpPr>
          <p:cNvPr id="20" name="Rounded Rectangle 4">
            <a:extLst>
              <a:ext uri="{FF2B5EF4-FFF2-40B4-BE49-F238E27FC236}">
                <a16:creationId xmlns:a16="http://schemas.microsoft.com/office/drawing/2014/main" id="{24FC0865-B319-41FB-A804-8C815C913FDB}"/>
              </a:ext>
            </a:extLst>
          </p:cNvPr>
          <p:cNvSpPr/>
          <p:nvPr/>
        </p:nvSpPr>
        <p:spPr>
          <a:xfrm>
            <a:off x="2409455" y="1644352"/>
            <a:ext cx="3331633" cy="406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rgbClr val="0070C0"/>
                </a:solidFill>
              </a:rPr>
              <a:t>triangle est rectangle</a:t>
            </a:r>
            <a:endParaRPr lang="fr-FR" sz="24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0D5AEA0-6E74-421F-8A05-1EE28F6DBC9F}"/>
              </a:ext>
            </a:extLst>
          </p:cNvPr>
          <p:cNvSpPr/>
          <p:nvPr/>
        </p:nvSpPr>
        <p:spPr>
          <a:xfrm>
            <a:off x="1480185" y="2224213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Alors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5D3AD96-DB84-4166-87FE-18815FEBFE15}"/>
              </a:ext>
            </a:extLst>
          </p:cNvPr>
          <p:cNvSpPr/>
          <p:nvPr/>
        </p:nvSpPr>
        <p:spPr>
          <a:xfrm>
            <a:off x="1493396" y="3812072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Réciproque :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27BBA4C-D905-4658-A9A2-8DFD0F2B9F49}"/>
              </a:ext>
            </a:extLst>
          </p:cNvPr>
          <p:cNvSpPr/>
          <p:nvPr/>
        </p:nvSpPr>
        <p:spPr>
          <a:xfrm>
            <a:off x="1500781" y="4401078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Si 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1F73601-BD0D-4954-A9C5-49F6686D2C52}"/>
              </a:ext>
            </a:extLst>
          </p:cNvPr>
          <p:cNvSpPr/>
          <p:nvPr/>
        </p:nvSpPr>
        <p:spPr>
          <a:xfrm>
            <a:off x="1480185" y="5293398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Alors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1099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4.07407E-6 L 0.0776 0.14399 C 0.09544 0.17338 0.10455 0.21829 0.10455 0.26574 C 0.10455 0.31968 0.09518 0.36297 0.0776 0.39237 L 4.58333E-6 0.53704 " pathEditMode="relative" rAng="5400000" ptsTypes="AAAAA">
                                      <p:cBhvr>
                                        <p:cTn id="4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4" y="26852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0.00115 L 0.0668 0.0868 C 0.08177 0.10439 0.08998 0.13148 0.08998 0.15995 C 0.08998 0.19213 0.08177 0.21805 0.06667 0.23588 L 0.00013 0.32268 " pathEditMode="relative" rAng="5400000" ptsTypes="AAAAA">
                                      <p:cBhvr>
                                        <p:cTn id="4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92" y="16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19" grpId="1" animBg="1"/>
      <p:bldP spid="20" grpId="0" animBg="1"/>
      <p:bldP spid="20" grpId="1" animBg="1"/>
      <p:bldP spid="21" grpId="0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526347" y="871163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Exemple 1 :</a:t>
            </a:r>
          </a:p>
        </p:txBody>
      </p:sp>
      <p:sp>
        <p:nvSpPr>
          <p:cNvPr id="27" name="Isosceles Triangle 4"/>
          <p:cNvSpPr/>
          <p:nvPr/>
        </p:nvSpPr>
        <p:spPr>
          <a:xfrm rot="4895984">
            <a:off x="8342689" y="1643558"/>
            <a:ext cx="3298562" cy="1958389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TextBox 19"/>
          <p:cNvSpPr txBox="1"/>
          <p:nvPr/>
        </p:nvSpPr>
        <p:spPr>
          <a:xfrm>
            <a:off x="8909549" y="4255302"/>
            <a:ext cx="491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O</a:t>
            </a:r>
          </a:p>
        </p:txBody>
      </p:sp>
      <p:sp>
        <p:nvSpPr>
          <p:cNvPr id="29" name="TextBox 20"/>
          <p:cNvSpPr txBox="1"/>
          <p:nvPr/>
        </p:nvSpPr>
        <p:spPr>
          <a:xfrm>
            <a:off x="8418230" y="797266"/>
            <a:ext cx="491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T</a:t>
            </a:r>
          </a:p>
        </p:txBody>
      </p:sp>
      <p:sp>
        <p:nvSpPr>
          <p:cNvPr id="31" name="TextBox 21"/>
          <p:cNvSpPr txBox="1"/>
          <p:nvPr/>
        </p:nvSpPr>
        <p:spPr>
          <a:xfrm>
            <a:off x="11192744" y="3972266"/>
            <a:ext cx="491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M</a:t>
            </a:r>
          </a:p>
        </p:txBody>
      </p:sp>
      <p:sp>
        <p:nvSpPr>
          <p:cNvPr id="32" name="Rectangle 31"/>
          <p:cNvSpPr/>
          <p:nvPr/>
        </p:nvSpPr>
        <p:spPr>
          <a:xfrm rot="21094568">
            <a:off x="9242558" y="3905096"/>
            <a:ext cx="477672" cy="44578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2478988" y="1636445"/>
                <a:ext cx="59532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000" indent="-342900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4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e>
                        <m:sup>
                          <m: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FR" sz="24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8988" y="1636445"/>
                <a:ext cx="595327" cy="461665"/>
              </a:xfrm>
              <a:prstGeom prst="rect">
                <a:avLst/>
              </a:prstGeom>
              <a:blipFill>
                <a:blip r:embed="rId2"/>
                <a:stretch>
                  <a:fillRect l="-3093" r="-721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1445194" y="3520427"/>
                <a:ext cx="627900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On constate que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4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4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𝑇𝑀</m:t>
                        </m:r>
                      </m:e>
                      <m:sup>
                        <m:r>
                          <a:rPr lang="fr-FR" sz="24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r-FR" sz="2400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sz="24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4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𝑇𝑂</m:t>
                        </m:r>
                      </m:e>
                      <m:sup>
                        <m:r>
                          <a:rPr lang="fr-FR" sz="24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r-FR" sz="2400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fr-FR" sz="24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4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𝑂𝑀</m:t>
                        </m:r>
                      </m:e>
                      <m:sup>
                        <m:r>
                          <a:rPr lang="fr-FR" sz="24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,</a:t>
                </a: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5194" y="3520427"/>
                <a:ext cx="6279005" cy="461665"/>
              </a:xfrm>
              <a:prstGeom prst="rect">
                <a:avLst/>
              </a:prstGeom>
              <a:blipFill>
                <a:blip r:embed="rId3"/>
                <a:stretch>
                  <a:fillRect l="-1456" t="-9211" b="-3026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Oval 6"/>
          <p:cNvSpPr/>
          <p:nvPr/>
        </p:nvSpPr>
        <p:spPr>
          <a:xfrm>
            <a:off x="4757785" y="1589305"/>
            <a:ext cx="790809" cy="546100"/>
          </a:xfrm>
          <a:prstGeom prst="ellips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1364129" y="4301468"/>
            <a:ext cx="70812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Donc d’après la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réciproque 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du théorème de Pythagore, le triangle TOM est rectangle en O.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014460" y="1644799"/>
                <a:ext cx="152658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000" indent="-342900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fr-FR" sz="24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fr-FR" sz="24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×13</m:t>
                      </m:r>
                    </m:oMath>
                  </m:oMathPara>
                </a14:m>
                <a:endParaRPr lang="fr-FR" sz="24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4460" y="1644799"/>
                <a:ext cx="1526582" cy="461665"/>
              </a:xfrm>
              <a:prstGeom prst="rect">
                <a:avLst/>
              </a:prstGeom>
              <a:blipFill>
                <a:blip r:embed="rId4"/>
                <a:stretch>
                  <a:fillRect r="-7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4481157" y="1641601"/>
                <a:ext cx="99980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000" indent="-342900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fr-FR" sz="24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69</m:t>
                      </m:r>
                    </m:oMath>
                  </m:oMathPara>
                </a14:m>
                <a:endParaRPr lang="fr-FR" sz="24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1157" y="1641601"/>
                <a:ext cx="999806" cy="461665"/>
              </a:xfrm>
              <a:prstGeom prst="rect">
                <a:avLst/>
              </a:prstGeom>
              <a:blipFill>
                <a:blip r:embed="rId5"/>
                <a:stretch>
                  <a:fillRect r="-243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1443869" y="1658026"/>
                <a:ext cx="110303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000" indent="-342900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4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𝑇𝑀</m:t>
                          </m:r>
                        </m:e>
                        <m:sup>
                          <m: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sz="24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3869" y="1658026"/>
                <a:ext cx="1103037" cy="461665"/>
              </a:xfrm>
              <a:prstGeom prst="rect">
                <a:avLst/>
              </a:prstGeom>
              <a:blipFill>
                <a:blip r:embed="rId6"/>
                <a:stretch>
                  <a:fillRect l="-165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1428478" y="2235594"/>
                <a:ext cx="110303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000" indent="-342900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4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p>
                          <m: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4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sz="24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478" y="2235594"/>
                <a:ext cx="1103037" cy="461665"/>
              </a:xfrm>
              <a:prstGeom prst="rect">
                <a:avLst/>
              </a:prstGeom>
              <a:blipFill>
                <a:blip r:embed="rId7"/>
                <a:stretch>
                  <a:fillRect l="-11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16">
            <a:extLst>
              <a:ext uri="{FF2B5EF4-FFF2-40B4-BE49-F238E27FC236}">
                <a16:creationId xmlns:a16="http://schemas.microsoft.com/office/drawing/2014/main" id="{18929494-3D38-4BD8-BF1F-DFD2FE3F317E}"/>
              </a:ext>
            </a:extLst>
          </p:cNvPr>
          <p:cNvSpPr txBox="1"/>
          <p:nvPr/>
        </p:nvSpPr>
        <p:spPr>
          <a:xfrm rot="5029686">
            <a:off x="8115565" y="2653604"/>
            <a:ext cx="1322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12 cm</a:t>
            </a:r>
          </a:p>
        </p:txBody>
      </p:sp>
      <p:sp>
        <p:nvSpPr>
          <p:cNvPr id="34" name="TextBox 22">
            <a:extLst>
              <a:ext uri="{FF2B5EF4-FFF2-40B4-BE49-F238E27FC236}">
                <a16:creationId xmlns:a16="http://schemas.microsoft.com/office/drawing/2014/main" id="{67AF92EF-C092-4241-928B-60DB967F7BF0}"/>
              </a:ext>
            </a:extLst>
          </p:cNvPr>
          <p:cNvSpPr txBox="1"/>
          <p:nvPr/>
        </p:nvSpPr>
        <p:spPr>
          <a:xfrm>
            <a:off x="9861715" y="4268407"/>
            <a:ext cx="89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5 cm</a:t>
            </a:r>
          </a:p>
        </p:txBody>
      </p:sp>
      <p:sp>
        <p:nvSpPr>
          <p:cNvPr id="35" name="TextBox 22">
            <a:extLst>
              <a:ext uri="{FF2B5EF4-FFF2-40B4-BE49-F238E27FC236}">
                <a16:creationId xmlns:a16="http://schemas.microsoft.com/office/drawing/2014/main" id="{AC856477-D035-41E2-92FF-D06C40E141DF}"/>
              </a:ext>
            </a:extLst>
          </p:cNvPr>
          <p:cNvSpPr txBox="1"/>
          <p:nvPr/>
        </p:nvSpPr>
        <p:spPr>
          <a:xfrm rot="2880353">
            <a:off x="9736996" y="2112515"/>
            <a:ext cx="1270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13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C705222C-095F-4E61-B24F-74EB4B637E19}"/>
                  </a:ext>
                </a:extLst>
              </p:cNvPr>
              <p:cNvSpPr/>
              <p:nvPr/>
            </p:nvSpPr>
            <p:spPr>
              <a:xfrm>
                <a:off x="1428477" y="2807473"/>
                <a:ext cx="131472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000" indent="-342900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4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  <m: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fr-FR" sz="240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4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sz="24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C705222C-095F-4E61-B24F-74EB4B637E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477" y="2807473"/>
                <a:ext cx="1314723" cy="461665"/>
              </a:xfrm>
              <a:prstGeom prst="rect">
                <a:avLst/>
              </a:prstGeom>
              <a:blipFill>
                <a:blip r:embed="rId8"/>
                <a:stretch>
                  <a:fillRect l="-92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390F3A24-ADD0-429A-B0D5-CC65BAF54791}"/>
                  </a:ext>
                </a:extLst>
              </p:cNvPr>
              <p:cNvSpPr/>
              <p:nvPr/>
            </p:nvSpPr>
            <p:spPr>
              <a:xfrm>
                <a:off x="2360154" y="2238645"/>
                <a:ext cx="59532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000" indent="-342900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4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FR" sz="24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390F3A24-ADD0-429A-B0D5-CC65BAF547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0154" y="2238645"/>
                <a:ext cx="595327" cy="461665"/>
              </a:xfrm>
              <a:prstGeom prst="rect">
                <a:avLst/>
              </a:prstGeom>
              <a:blipFill>
                <a:blip r:embed="rId9"/>
                <a:stretch>
                  <a:fillRect l="-2041" r="-612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9B5E790B-BC72-4413-AE17-678886C70DD5}"/>
                  </a:ext>
                </a:extLst>
              </p:cNvPr>
              <p:cNvSpPr/>
              <p:nvPr/>
            </p:nvSpPr>
            <p:spPr>
              <a:xfrm>
                <a:off x="2895626" y="2246999"/>
                <a:ext cx="152658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000" indent="-342900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fr-FR" sz="24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fr-FR" sz="24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×12</m:t>
                      </m:r>
                    </m:oMath>
                  </m:oMathPara>
                </a14:m>
                <a:endParaRPr lang="fr-FR" sz="24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9B5E790B-BC72-4413-AE17-678886C70D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26" y="2246999"/>
                <a:ext cx="1526582" cy="461665"/>
              </a:xfrm>
              <a:prstGeom prst="rect">
                <a:avLst/>
              </a:prstGeom>
              <a:blipFill>
                <a:blip r:embed="rId10"/>
                <a:stretch>
                  <a:fillRect r="-12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E8D1B31F-D09F-4D97-B4B9-80F9D53CD8A6}"/>
                  </a:ext>
                </a:extLst>
              </p:cNvPr>
              <p:cNvSpPr/>
              <p:nvPr/>
            </p:nvSpPr>
            <p:spPr>
              <a:xfrm>
                <a:off x="4362323" y="2243801"/>
                <a:ext cx="99980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000" indent="-342900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fr-FR" sz="24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44</m:t>
                      </m:r>
                    </m:oMath>
                  </m:oMathPara>
                </a14:m>
                <a:endParaRPr lang="fr-FR" sz="24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E8D1B31F-D09F-4D97-B4B9-80F9D53CD8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2323" y="2243801"/>
                <a:ext cx="999806" cy="461665"/>
              </a:xfrm>
              <a:prstGeom prst="rect">
                <a:avLst/>
              </a:prstGeom>
              <a:blipFill>
                <a:blip r:embed="rId11"/>
                <a:stretch>
                  <a:fillRect r="-18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183C1CFF-FB24-4F74-9AA9-04A4DFFD13CF}"/>
                  </a:ext>
                </a:extLst>
              </p:cNvPr>
              <p:cNvSpPr/>
              <p:nvPr/>
            </p:nvSpPr>
            <p:spPr>
              <a:xfrm>
                <a:off x="2420039" y="2802317"/>
                <a:ext cx="59532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000" indent="-342900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4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FR" sz="24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183C1CFF-FB24-4F74-9AA9-04A4DFFD13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0039" y="2802317"/>
                <a:ext cx="595327" cy="461665"/>
              </a:xfrm>
              <a:prstGeom prst="rect">
                <a:avLst/>
              </a:prstGeom>
              <a:blipFill>
                <a:blip r:embed="rId12"/>
                <a:stretch>
                  <a:fillRect l="-408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9DB0F45F-57EB-41EF-879B-8AA7E27ACCAF}"/>
                  </a:ext>
                </a:extLst>
              </p:cNvPr>
              <p:cNvSpPr/>
              <p:nvPr/>
            </p:nvSpPr>
            <p:spPr>
              <a:xfrm>
                <a:off x="2955511" y="2810671"/>
                <a:ext cx="152658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000" indent="-342900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4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fr-FR" sz="24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×5</m:t>
                      </m:r>
                    </m:oMath>
                  </m:oMathPara>
                </a14:m>
                <a:endParaRPr lang="fr-FR" sz="24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9DB0F45F-57EB-41EF-879B-8AA7E27ACC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5511" y="2810671"/>
                <a:ext cx="1526582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FF84B1F4-E524-4422-8F87-08951E75849B}"/>
                  </a:ext>
                </a:extLst>
              </p:cNvPr>
              <p:cNvSpPr/>
              <p:nvPr/>
            </p:nvSpPr>
            <p:spPr>
              <a:xfrm>
                <a:off x="4113041" y="2806983"/>
                <a:ext cx="99980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000" indent="-342900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fr-FR" sz="24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fr-FR" sz="24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FF84B1F4-E524-4422-8F87-08951E7584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3041" y="2806983"/>
                <a:ext cx="999806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6DE0DF7D-ED1C-486A-BCF0-467797256367}"/>
              </a:ext>
            </a:extLst>
          </p:cNvPr>
          <p:cNvCxnSpPr/>
          <p:nvPr/>
        </p:nvCxnSpPr>
        <p:spPr>
          <a:xfrm flipH="1" flipV="1">
            <a:off x="5491372" y="2467952"/>
            <a:ext cx="430141" cy="2490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>
            <a:extLst>
              <a:ext uri="{FF2B5EF4-FFF2-40B4-BE49-F238E27FC236}">
                <a16:creationId xmlns:a16="http://schemas.microsoft.com/office/drawing/2014/main" id="{2A64B167-D280-479D-92AA-35C31F3D3790}"/>
              </a:ext>
            </a:extLst>
          </p:cNvPr>
          <p:cNvCxnSpPr>
            <a:cxnSpLocks/>
          </p:cNvCxnSpPr>
          <p:nvPr/>
        </p:nvCxnSpPr>
        <p:spPr>
          <a:xfrm flipH="1">
            <a:off x="5485081" y="2896268"/>
            <a:ext cx="430142" cy="757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7FEDA42C-C088-4B30-84D5-26D32DFEA204}"/>
                  </a:ext>
                </a:extLst>
              </p:cNvPr>
              <p:cNvSpPr/>
              <p:nvPr/>
            </p:nvSpPr>
            <p:spPr>
              <a:xfrm>
                <a:off x="5915223" y="2559587"/>
                <a:ext cx="260704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000" indent="-342900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fr-FR" sz="24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44+25=169</m:t>
                      </m:r>
                    </m:oMath>
                  </m:oMathPara>
                </a14:m>
                <a:endParaRPr lang="fr-FR" sz="24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7FEDA42C-C088-4B30-84D5-26D32DFEA2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5223" y="2559587"/>
                <a:ext cx="2607043" cy="461665"/>
              </a:xfrm>
              <a:prstGeom prst="rect">
                <a:avLst/>
              </a:prstGeom>
              <a:blipFill>
                <a:blip r:embed="rId15"/>
                <a:stretch>
                  <a:fillRect l="-4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81099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  <p:bldP spid="29" grpId="0"/>
      <p:bldP spid="31" grpId="0"/>
      <p:bldP spid="32" grpId="0" animBg="1"/>
      <p:bldP spid="41" grpId="0" animBg="1"/>
      <p:bldP spid="45" grpId="0" animBg="1"/>
      <p:bldP spid="46" grpId="0" animBg="1"/>
      <p:bldP spid="50" grpId="0"/>
      <p:bldP spid="19" grpId="0" animBg="1"/>
      <p:bldP spid="20" grpId="0" animBg="1"/>
      <p:bldP spid="21" grpId="0" animBg="1"/>
      <p:bldP spid="22" grpId="0" animBg="1"/>
      <p:bldP spid="33" grpId="0"/>
      <p:bldP spid="34" grpId="0"/>
      <p:bldP spid="35" grpId="0"/>
      <p:bldP spid="36" grpId="0" animBg="1"/>
      <p:bldP spid="37" grpId="0" animBg="1"/>
      <p:bldP spid="38" grpId="0" animBg="1"/>
      <p:bldP spid="42" grpId="0" animBg="1"/>
      <p:bldP spid="43" grpId="0" animBg="1"/>
      <p:bldP spid="44" grpId="0" animBg="1"/>
      <p:bldP spid="47" grpId="0" animBg="1"/>
      <p:bldP spid="5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8016</TotalTime>
  <Words>452</Words>
  <Application>Microsoft Office PowerPoint</Application>
  <PresentationFormat>Grand écran</PresentationFormat>
  <Paragraphs>136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 Math</vt:lpstr>
      <vt:lpstr>Comic Sans MS</vt:lpstr>
      <vt:lpstr>Corbel</vt:lpstr>
      <vt:lpstr>Parallaxe</vt:lpstr>
      <vt:lpstr>Chapitre 11 :  Théorème de Pythagore</vt:lpstr>
      <vt:lpstr>I – Le triangle rectangle</vt:lpstr>
      <vt:lpstr>Démonstration</vt:lpstr>
      <vt:lpstr>II – Connaître la notion de racine carrée</vt:lpstr>
      <vt:lpstr>III – Calculer la longueur d’un côté dans un triangle rectangle</vt:lpstr>
      <vt:lpstr>Présentation PowerPoint</vt:lpstr>
      <vt:lpstr>Présentation PowerPoint</vt:lpstr>
      <vt:lpstr>IV – Montrer qu’un triangle est rectangle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9 : Les fonctions (2)</dc:title>
  <dc:creator>Megane Felt</dc:creator>
  <cp:lastModifiedBy> </cp:lastModifiedBy>
  <cp:revision>447</cp:revision>
  <dcterms:created xsi:type="dcterms:W3CDTF">2016-09-03T15:57:04Z</dcterms:created>
  <dcterms:modified xsi:type="dcterms:W3CDTF">2021-05-31T08:32:56Z</dcterms:modified>
</cp:coreProperties>
</file>