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93" r:id="rId3"/>
    <p:sldId id="450" r:id="rId4"/>
    <p:sldId id="406" r:id="rId5"/>
    <p:sldId id="441" r:id="rId6"/>
    <p:sldId id="449" r:id="rId7"/>
  </p:sldIdLst>
  <p:sldSz cx="12192000" cy="685800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C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9630" autoAdjust="0"/>
    <p:restoredTop sz="94280" autoAdjust="0"/>
  </p:normalViewPr>
  <p:slideViewPr>
    <p:cSldViewPr snapToGrid="0">
      <p:cViewPr varScale="1">
        <p:scale>
          <a:sx n="91" d="100"/>
          <a:sy n="91" d="100"/>
        </p:scale>
        <p:origin x="-792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73CE8-2121-45B9-AAED-175B32D45A5A}" type="datetimeFigureOut">
              <a:rPr lang="fr-FR" smtClean="0"/>
              <a:pPr/>
              <a:t>29/01/2020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59BCD-F67C-45FB-A960-A8E4EA71AB7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758758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794C0-B763-47CB-861D-15E57D4C8A29}" type="datetimeFigureOut">
              <a:rPr lang="fr-FR" smtClean="0"/>
              <a:pPr/>
              <a:t>29/01/2020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BA27E-315A-42EC-907A-7AEEA37823F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485756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3813-C7A5-4134-93BB-A586804C7BDD}" type="datetime1">
              <a:rPr lang="en-US" smtClean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7E2E-A94C-4B7E-96F0-7C7E3CA821CE}" type="datetime1">
              <a:rPr lang="en-US" smtClean="0"/>
              <a:pPr/>
              <a:t>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56D4-71DC-4FE0-AEAD-3B5FB31EA60D}" type="datetime1">
              <a:rPr lang="en-US" smtClean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30777-B988-4283-8CB5-DDB251F4973C}" type="datetime1">
              <a:rPr lang="en-US" smtClean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5301-F3C3-4B22-A9A9-8E5901859569}" type="datetime1">
              <a:rPr lang="en-US" smtClean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CDB6-F5AD-4FBE-9028-FB2B32A0395F}" type="datetime1">
              <a:rPr lang="en-US" smtClean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4BEF-7610-493D-9FDF-9031E477FC8E}" type="datetime1">
              <a:rPr lang="en-US" smtClean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BCAB-1AC4-4144-8F46-FBEC35274F6A}" type="datetime1">
              <a:rPr lang="en-US" smtClean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94F6D-0E91-4E4A-9242-18831DB4EECE}" type="datetime1">
              <a:rPr lang="en-US" smtClean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EE34-1512-4001-8192-6A053DFEF09D}" type="datetime1">
              <a:rPr lang="en-US" smtClean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80C6-B09D-48FD-A124-E851352203BE}" type="datetime1">
              <a:rPr lang="en-US" smtClean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E36D-BA96-4EF7-9C85-014ED191D7DA}" type="datetime1">
              <a:rPr lang="en-US" smtClean="0"/>
              <a:pPr/>
              <a:t>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8FFC-CF52-4EB8-B6F8-BB12DCE7DA00}" type="datetime1">
              <a:rPr lang="en-US" smtClean="0"/>
              <a:pPr/>
              <a:t>1/29/2020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E485-8BF0-4EFF-8582-08916DA796F0}" type="datetime1">
              <a:rPr lang="en-US" smtClean="0"/>
              <a:pPr/>
              <a:t>1/29/2020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0FD6B-0ECD-4903-B2AC-239B722A4E53}" type="datetime1">
              <a:rPr lang="en-US" smtClean="0"/>
              <a:pPr/>
              <a:t>1/29/2020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94CE-8743-4E36-A3BC-23E5189BDAB9}" type="datetime1">
              <a:rPr lang="en-US" smtClean="0"/>
              <a:pPr/>
              <a:t>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3F94-7C0A-4237-81A9-8C5364D5F3AD}" type="datetime1">
              <a:rPr lang="en-US" smtClean="0"/>
              <a:pPr/>
              <a:t>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026CFC1-2817-4DC0-9B0E-AD7D97DFE9A5}" type="datetime1">
              <a:rPr lang="en-US" smtClean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33600" y="1380068"/>
            <a:ext cx="9369423" cy="2616199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FF0000"/>
                </a:solidFill>
                <a:latin typeface="Comic Sans MS" panose="030F0702030302020204" pitchFamily="66" charset="0"/>
              </a:rPr>
              <a:t>Chapitre </a:t>
            </a:r>
            <a:r>
              <a:rPr lang="fr-F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7 </a:t>
            </a:r>
            <a:r>
              <a:rPr lang="fr-FR" dirty="0">
                <a:solidFill>
                  <a:srgbClr val="FF0000"/>
                </a:solidFill>
                <a:latin typeface="Comic Sans MS" panose="030F0702030302020204" pitchFamily="66" charset="0"/>
              </a:rPr>
              <a:t>: </a:t>
            </a:r>
            <a:br>
              <a:rPr lang="fr-FR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fr-F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Solides et volumes</a:t>
            </a:r>
            <a:endParaRPr lang="fr-FR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3200" dirty="0">
                <a:latin typeface="Comic Sans MS" panose="030F0702030302020204" pitchFamily="66" charset="0"/>
              </a:rPr>
              <a:t>4</a:t>
            </a:r>
            <a:r>
              <a:rPr lang="fr-FR" sz="3200" baseline="30000" dirty="0">
                <a:latin typeface="Comic Sans MS" panose="030F0702030302020204" pitchFamily="66" charset="0"/>
              </a:rPr>
              <a:t>ème</a:t>
            </a:r>
            <a:endParaRPr lang="fr-FR" sz="3200" dirty="0">
              <a:latin typeface="Comic Sans MS" panose="030F0702030302020204" pitchFamily="66" charset="0"/>
            </a:endParaRPr>
          </a:p>
          <a:p>
            <a:r>
              <a:rPr lang="fr-FR" dirty="0">
                <a:latin typeface="Comic Sans MS" panose="030F0702030302020204" pitchFamily="66" charset="0"/>
              </a:rPr>
              <a:t>Mme FELT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3336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 – Les </a:t>
            </a:r>
            <a:r>
              <a:rPr lang="fr-FR" dirty="0" smtClean="0">
                <a:latin typeface="Comic Sans MS" panose="030F0702030302020204" pitchFamily="66" charset="0"/>
              </a:rPr>
              <a:t>solides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="" xmlns:a16="http://schemas.microsoft.com/office/drawing/2014/main" id="{A51440B2-880D-4F8E-9CF6-D14719340E9E}"/>
              </a:ext>
            </a:extLst>
          </p:cNvPr>
          <p:cNvSpPr/>
          <p:nvPr/>
        </p:nvSpPr>
        <p:spPr>
          <a:xfrm>
            <a:off x="1547368" y="1913896"/>
            <a:ext cx="100140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 smtClean="0">
                <a:solidFill>
                  <a:srgbClr val="002060"/>
                </a:solidFill>
                <a:latin typeface="Comic Sans MS" pitchFamily="66" charset="0"/>
              </a:rPr>
              <a:t>Un </a:t>
            </a:r>
            <a:r>
              <a:rPr lang="fr-FR" sz="2400" b="1" dirty="0" smtClean="0">
                <a:solidFill>
                  <a:srgbClr val="FF0000"/>
                </a:solidFill>
                <a:latin typeface="Comic Sans MS" pitchFamily="66" charset="0"/>
              </a:rPr>
              <a:t>solide</a:t>
            </a:r>
            <a:r>
              <a:rPr lang="fr-FR" sz="2400" dirty="0" smtClean="0">
                <a:solidFill>
                  <a:srgbClr val="002060"/>
                </a:solidFill>
                <a:latin typeface="Comic Sans MS" pitchFamily="66" charset="0"/>
              </a:rPr>
              <a:t> est un objet en </a:t>
            </a:r>
            <a:r>
              <a:rPr lang="fr-FR" sz="2400" b="1" dirty="0" smtClean="0">
                <a:solidFill>
                  <a:srgbClr val="FF0000"/>
                </a:solidFill>
                <a:latin typeface="Comic Sans MS" pitchFamily="66" charset="0"/>
              </a:rPr>
              <a:t>trois dimensions</a:t>
            </a:r>
            <a:r>
              <a:rPr lang="fr-FR" sz="2400" dirty="0" smtClean="0">
                <a:solidFill>
                  <a:srgbClr val="002060"/>
                </a:solidFill>
                <a:latin typeface="Comic Sans MS" pitchFamily="66" charset="0"/>
              </a:rPr>
              <a:t>, c’est-à-dire qu’il occupe un </a:t>
            </a:r>
            <a:r>
              <a:rPr lang="fr-FR" sz="2400" b="1" dirty="0" smtClean="0">
                <a:solidFill>
                  <a:srgbClr val="FF0000"/>
                </a:solidFill>
                <a:latin typeface="Comic Sans MS" pitchFamily="66" charset="0"/>
              </a:rPr>
              <a:t>volume</a:t>
            </a:r>
            <a:r>
              <a:rPr lang="fr-FR" sz="2400" dirty="0" smtClean="0">
                <a:solidFill>
                  <a:srgbClr val="002060"/>
                </a:solidFill>
                <a:latin typeface="Comic Sans MS" pitchFamily="66" charset="0"/>
              </a:rPr>
              <a:t> dans l’espace.</a:t>
            </a:r>
            <a:endParaRPr lang="fr-FR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="" xmlns:a16="http://schemas.microsoft.com/office/drawing/2014/main" id="{2965C917-D2DF-4FBE-92EE-7214D4CC61BF}"/>
              </a:ext>
            </a:extLst>
          </p:cNvPr>
          <p:cNvSpPr/>
          <p:nvPr/>
        </p:nvSpPr>
        <p:spPr>
          <a:xfrm>
            <a:off x="1515837" y="1402442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Définitions :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A51440B2-880D-4F8E-9CF6-D14719340E9E}"/>
              </a:ext>
            </a:extLst>
          </p:cNvPr>
          <p:cNvSpPr/>
          <p:nvPr/>
        </p:nvSpPr>
        <p:spPr>
          <a:xfrm>
            <a:off x="1584154" y="3758462"/>
            <a:ext cx="576655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>
                <a:solidFill>
                  <a:srgbClr val="002060"/>
                </a:solidFill>
                <a:latin typeface="Comic Sans MS" pitchFamily="66" charset="0"/>
              </a:rPr>
              <a:t>1 : Cône</a:t>
            </a:r>
          </a:p>
          <a:p>
            <a:r>
              <a:rPr lang="fr-FR" sz="2400" dirty="0" smtClean="0">
                <a:solidFill>
                  <a:srgbClr val="002060"/>
                </a:solidFill>
                <a:latin typeface="Comic Sans MS" pitchFamily="66" charset="0"/>
              </a:rPr>
              <a:t>2 : Cube</a:t>
            </a:r>
          </a:p>
          <a:p>
            <a:r>
              <a:rPr lang="fr-FR" sz="2400" dirty="0" smtClean="0">
                <a:solidFill>
                  <a:srgbClr val="002060"/>
                </a:solidFill>
                <a:latin typeface="Comic Sans MS" pitchFamily="66" charset="0"/>
              </a:rPr>
              <a:t>3 : Sphère</a:t>
            </a:r>
          </a:p>
          <a:p>
            <a:r>
              <a:rPr lang="fr-FR" sz="2400" dirty="0" smtClean="0">
                <a:solidFill>
                  <a:srgbClr val="002060"/>
                </a:solidFill>
                <a:latin typeface="Comic Sans MS" pitchFamily="66" charset="0"/>
              </a:rPr>
              <a:t>4 : Cylindre</a:t>
            </a:r>
          </a:p>
          <a:p>
            <a:r>
              <a:rPr lang="fr-FR" sz="2400" dirty="0" smtClean="0">
                <a:solidFill>
                  <a:srgbClr val="002060"/>
                </a:solidFill>
                <a:latin typeface="Comic Sans MS" pitchFamily="66" charset="0"/>
              </a:rPr>
              <a:t>5 : Pavé droit</a:t>
            </a:r>
          </a:p>
          <a:p>
            <a:r>
              <a:rPr lang="fr-FR" sz="2400" dirty="0" smtClean="0">
                <a:solidFill>
                  <a:srgbClr val="002060"/>
                </a:solidFill>
                <a:latin typeface="Comic Sans MS" pitchFamily="66" charset="0"/>
              </a:rPr>
              <a:t>6 : Pyramide</a:t>
            </a:r>
          </a:p>
          <a:p>
            <a:r>
              <a:rPr lang="fr-FR" sz="2400" dirty="0" smtClean="0">
                <a:solidFill>
                  <a:srgbClr val="002060"/>
                </a:solidFill>
                <a:latin typeface="Comic Sans MS" pitchFamily="66" charset="0"/>
              </a:rPr>
              <a:t>7 : Prisme droit</a:t>
            </a:r>
            <a:endParaRPr lang="fr-FR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2965C917-D2DF-4FBE-92EE-7214D4CC61BF}"/>
              </a:ext>
            </a:extLst>
          </p:cNvPr>
          <p:cNvSpPr/>
          <p:nvPr/>
        </p:nvSpPr>
        <p:spPr>
          <a:xfrm>
            <a:off x="1584154" y="3203263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Exemples :</a:t>
            </a:r>
            <a:r>
              <a:rPr lang="fr-FR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Voici différents solides</a:t>
            </a:r>
            <a:endParaRPr lang="fr-F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026" name="Group 26"/>
          <p:cNvGrpSpPr>
            <a:grpSpLocks/>
          </p:cNvGrpSpPr>
          <p:nvPr/>
        </p:nvGrpSpPr>
        <p:grpSpPr bwMode="auto">
          <a:xfrm>
            <a:off x="7070094" y="3157429"/>
            <a:ext cx="3492803" cy="3085716"/>
            <a:chOff x="573" y="0"/>
            <a:chExt cx="23811" cy="22669"/>
          </a:xfrm>
        </p:grpSpPr>
        <p:pic>
          <p:nvPicPr>
            <p:cNvPr id="3" name="Picture 2" descr="Afficher l'image d'origine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143" y="190"/>
              <a:ext cx="22479" cy="22479"/>
            </a:xfrm>
            <a:prstGeom prst="rect">
              <a:avLst/>
            </a:prstGeom>
            <a:noFill/>
          </p:spPr>
        </p:pic>
        <p:sp>
          <p:nvSpPr>
            <p:cNvPr id="4" name="Text Box 3"/>
            <p:cNvSpPr txBox="1">
              <a:spLocks noChangeArrowheads="1"/>
            </p:cNvSpPr>
            <p:nvPr/>
          </p:nvSpPr>
          <p:spPr bwMode="auto">
            <a:xfrm>
              <a:off x="573" y="1846"/>
              <a:ext cx="4381" cy="2953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0" i="1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omic Sans MS" pitchFamily="66" charset="0"/>
                  <a:cs typeface="Arial" pitchFamily="34" charset="0"/>
                </a:rPr>
                <a:t>(1)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10668" y="7143"/>
              <a:ext cx="4381" cy="2953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0" i="1" u="none" strike="noStrike" cap="none" normalizeH="0" baseline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omic Sans MS" pitchFamily="66" charset="0"/>
                  <a:cs typeface="Arial" pitchFamily="34" charset="0"/>
                </a:rPr>
                <a:t>(2)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15906" y="0"/>
              <a:ext cx="4382" cy="2952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0" i="1" u="none" strike="noStrike" cap="none" normalizeH="0" baseline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omic Sans MS" pitchFamily="66" charset="0"/>
                  <a:cs typeface="Arial" pitchFamily="34" charset="0"/>
                </a:rPr>
                <a:t>(3)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190" y="11049"/>
              <a:ext cx="4382" cy="2952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0" i="1" u="none" strike="noStrike" cap="none" normalizeH="0" baseline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omic Sans MS" pitchFamily="66" charset="0"/>
                  <a:cs typeface="Arial" pitchFamily="34" charset="0"/>
                </a:rPr>
                <a:t>(4)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20002" y="13239"/>
              <a:ext cx="4382" cy="2953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0" i="1" u="none" strike="noStrike" cap="none" normalizeH="0" baseline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omic Sans MS" pitchFamily="66" charset="0"/>
                  <a:cs typeface="Arial" pitchFamily="34" charset="0"/>
                </a:rPr>
                <a:t>(5)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1619" y="17049"/>
              <a:ext cx="4381" cy="2953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0" i="1" u="none" strike="noStrike" cap="none" normalizeH="0" baseline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omic Sans MS" pitchFamily="66" charset="0"/>
                  <a:cs typeface="Arial" pitchFamily="34" charset="0"/>
                </a:rPr>
                <a:t>(6)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Text Box 25"/>
            <p:cNvSpPr txBox="1">
              <a:spLocks noChangeArrowheads="1"/>
            </p:cNvSpPr>
            <p:nvPr/>
          </p:nvSpPr>
          <p:spPr bwMode="auto">
            <a:xfrm>
              <a:off x="13335" y="15621"/>
              <a:ext cx="4381" cy="2952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0" i="1" u="none" strike="noStrike" cap="none" normalizeH="0" baseline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omic Sans MS" pitchFamily="66" charset="0"/>
                  <a:cs typeface="Arial" pitchFamily="34" charset="0"/>
                </a:rPr>
                <a:t>(7)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2281099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9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 smtClean="0">
                <a:latin typeface="Comic Sans MS" panose="030F0702030302020204" pitchFamily="66" charset="0"/>
              </a:rPr>
              <a:t>II </a:t>
            </a:r>
            <a:r>
              <a:rPr lang="fr-FR" dirty="0">
                <a:latin typeface="Comic Sans MS" panose="030F0702030302020204" pitchFamily="66" charset="0"/>
              </a:rPr>
              <a:t>– Les pyramides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="" xmlns:a16="http://schemas.microsoft.com/office/drawing/2014/main" id="{A51440B2-880D-4F8E-9CF6-D14719340E9E}"/>
              </a:ext>
            </a:extLst>
          </p:cNvPr>
          <p:cNvSpPr/>
          <p:nvPr/>
        </p:nvSpPr>
        <p:spPr>
          <a:xfrm>
            <a:off x="1526347" y="2514690"/>
            <a:ext cx="57665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La </a:t>
            </a:r>
            <a:r>
              <a:rPr lang="fr-FR" sz="2400" b="1" dirty="0">
                <a:latin typeface="Comic Sans MS" panose="030F0702030302020204" pitchFamily="66" charset="0"/>
              </a:rPr>
              <a:t>base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d’une pyramide est un </a:t>
            </a:r>
            <a:r>
              <a:rPr lang="fr-FR" sz="2400" b="1" dirty="0">
                <a:latin typeface="Comic Sans MS" panose="030F0702030302020204" pitchFamily="66" charset="0"/>
              </a:rPr>
              <a:t>polygone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et toutes les </a:t>
            </a: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faces latérales</a:t>
            </a:r>
            <a:r>
              <a:rPr lang="fr-FR" sz="24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sont des </a:t>
            </a: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triangles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="" xmlns:a16="http://schemas.microsoft.com/office/drawing/2014/main" id="{2965C917-D2DF-4FBE-92EE-7214D4CC61BF}"/>
              </a:ext>
            </a:extLst>
          </p:cNvPr>
          <p:cNvSpPr/>
          <p:nvPr/>
        </p:nvSpPr>
        <p:spPr>
          <a:xfrm>
            <a:off x="1526347" y="1749284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Définitions :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="" xmlns:a16="http://schemas.microsoft.com/office/drawing/2014/main" id="{F3C278E8-3E23-4378-8076-B818E71FCBC7}"/>
              </a:ext>
            </a:extLst>
          </p:cNvPr>
          <p:cNvSpPr/>
          <p:nvPr/>
        </p:nvSpPr>
        <p:spPr>
          <a:xfrm>
            <a:off x="1526347" y="3963548"/>
            <a:ext cx="55212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Les faces latérales ont un point en commun, le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sommet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de la pyramide.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30842173-75C8-4C7B-9CB0-BBC86F1276D4}"/>
              </a:ext>
            </a:extLst>
          </p:cNvPr>
          <p:cNvSpPr/>
          <p:nvPr/>
        </p:nvSpPr>
        <p:spPr>
          <a:xfrm>
            <a:off x="1526347" y="5034634"/>
            <a:ext cx="55212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La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hauteur</a:t>
            </a:r>
            <a:r>
              <a:rPr lang="fr-FR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d’une pyramide est le segment perpendiculaire à la base issu du sommet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="" xmlns:a16="http://schemas.microsoft.com/office/drawing/2014/main" id="{8883392F-53F6-4701-BAE6-C0EE7D120C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2898" y="2575880"/>
            <a:ext cx="4607624" cy="344543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281099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9" grpId="0"/>
      <p:bldP spid="40" grpId="0"/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 smtClean="0">
                <a:latin typeface="Comic Sans MS" panose="030F0702030302020204" pitchFamily="66" charset="0"/>
              </a:rPr>
              <a:t>III – </a:t>
            </a:r>
            <a:r>
              <a:rPr lang="fr-FR" dirty="0">
                <a:latin typeface="Comic Sans MS" panose="030F0702030302020204" pitchFamily="66" charset="0"/>
              </a:rPr>
              <a:t>Le cône de révolution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504F875D-D9FB-4EDE-9C24-3241DAAE78D5}"/>
              </a:ext>
            </a:extLst>
          </p:cNvPr>
          <p:cNvSpPr/>
          <p:nvPr/>
        </p:nvSpPr>
        <p:spPr>
          <a:xfrm>
            <a:off x="1526347" y="2514690"/>
            <a:ext cx="614279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La </a:t>
            </a:r>
            <a:r>
              <a:rPr lang="fr-FR" sz="2400" b="1" dirty="0">
                <a:latin typeface="Comic Sans MS" panose="030F0702030302020204" pitchFamily="66" charset="0"/>
              </a:rPr>
              <a:t>base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d’un cône de révolution est un </a:t>
            </a:r>
            <a:r>
              <a:rPr lang="fr-FR" sz="2400" b="1" dirty="0">
                <a:latin typeface="Comic Sans MS" panose="030F0702030302020204" pitchFamily="66" charset="0"/>
              </a:rPr>
              <a:t>disque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1A04C418-8CF4-4D89-B942-8ED52DAF43DA}"/>
              </a:ext>
            </a:extLst>
          </p:cNvPr>
          <p:cNvSpPr/>
          <p:nvPr/>
        </p:nvSpPr>
        <p:spPr>
          <a:xfrm>
            <a:off x="1526347" y="1749284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Définitions :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1BC4F1AC-CFDF-4AB6-A7C2-1ADAB1A7322C}"/>
              </a:ext>
            </a:extLst>
          </p:cNvPr>
          <p:cNvSpPr/>
          <p:nvPr/>
        </p:nvSpPr>
        <p:spPr>
          <a:xfrm>
            <a:off x="1526347" y="3359163"/>
            <a:ext cx="594125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La </a:t>
            </a: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surface latérale 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conique possède un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sommet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4D66825A-C389-4CD0-9859-ECD11E24DC9C}"/>
              </a:ext>
            </a:extLst>
          </p:cNvPr>
          <p:cNvSpPr/>
          <p:nvPr/>
        </p:nvSpPr>
        <p:spPr>
          <a:xfrm>
            <a:off x="1526347" y="5034634"/>
            <a:ext cx="55212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La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hauteur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d’un cône de révolution est le segment perpendiculaire à la base issu du sommet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="" xmlns:a16="http://schemas.microsoft.com/office/drawing/2014/main" id="{C314EB35-94D3-4F70-BE26-30E96A2EA9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9144" y="2007806"/>
            <a:ext cx="4327194" cy="4140072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9CF3DD85-0D25-41DF-A8BE-9D9D1E674923}"/>
              </a:ext>
            </a:extLst>
          </p:cNvPr>
          <p:cNvSpPr/>
          <p:nvPr/>
        </p:nvSpPr>
        <p:spPr>
          <a:xfrm>
            <a:off x="1526347" y="4190160"/>
            <a:ext cx="594125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Le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rayon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d’un cône de révolution est le rayon de sa base.</a:t>
            </a:r>
          </a:p>
        </p:txBody>
      </p:sp>
    </p:spTree>
    <p:extLst>
      <p:ext uri="{BB962C8B-B14F-4D97-AF65-F5344CB8AC3E}">
        <p14:creationId xmlns="" xmlns:p14="http://schemas.microsoft.com/office/powerpoint/2010/main" val="41640074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/>
      <p:bldP spid="18" grpId="0"/>
      <p:bldP spid="19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 smtClean="0">
                <a:latin typeface="Comic Sans MS" panose="030F0702030302020204" pitchFamily="66" charset="0"/>
              </a:rPr>
              <a:t>IV </a:t>
            </a:r>
            <a:r>
              <a:rPr lang="fr-FR" dirty="0">
                <a:latin typeface="Comic Sans MS" panose="030F0702030302020204" pitchFamily="66" charset="0"/>
              </a:rPr>
              <a:t>– </a:t>
            </a:r>
            <a:r>
              <a:rPr lang="fr-FR" dirty="0" smtClean="0">
                <a:latin typeface="Comic Sans MS" panose="030F0702030302020204" pitchFamily="66" charset="0"/>
              </a:rPr>
              <a:t>Calculer le volume </a:t>
            </a:r>
            <a:r>
              <a:rPr lang="fr-FR" dirty="0">
                <a:latin typeface="Comic Sans MS" panose="030F0702030302020204" pitchFamily="66" charset="0"/>
              </a:rPr>
              <a:t>d’une pyramide et d’un cône de révolution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353679" y="2574321"/>
            <a:ext cx="100187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Le volume d’une pyramide ou d’un cône de révolution est égal à l’aire de sa base multipliée par sa hauteur, le tout divisé par 3 :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C3DC6B5B-5868-40E5-BE0A-8CC89359F48C}"/>
              </a:ext>
            </a:extLst>
          </p:cNvPr>
          <p:cNvSpPr/>
          <p:nvPr/>
        </p:nvSpPr>
        <p:spPr>
          <a:xfrm>
            <a:off x="1353679" y="1800780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Propriété :</a:t>
            </a: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3D60AEF-878D-4969-9BBA-FE32A24D5529}"/>
                  </a:ext>
                </a:extLst>
              </p:cNvPr>
              <p:cNvSpPr/>
              <p:nvPr/>
            </p:nvSpPr>
            <p:spPr>
              <a:xfrm>
                <a:off x="1336938" y="3480132"/>
                <a:ext cx="10724435" cy="5734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En appelant </a:t>
                </a:r>
                <a14:m>
                  <m:oMath xmlns:m="http://schemas.openxmlformats.org/officeDocument/2006/math">
                    <m:r>
                      <a:rPr lang="fr-FR" sz="32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l’aire de la base et </a:t>
                </a:r>
                <a14:m>
                  <m:oMath xmlns:m="http://schemas.openxmlformats.org/officeDocument/2006/math">
                    <m:r>
                      <a:rPr lang="fr-FR" sz="3200" b="1" i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𝒉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la hauteur, on a :</a:t>
                </a:r>
                <a:endParaRPr lang="fr-FR" sz="32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17" name="Rectangle 16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E3D60AEF-878D-4969-9BBA-FE32A24D55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6938" y="3480132"/>
                <a:ext cx="10724435" cy="573427"/>
              </a:xfrm>
              <a:prstGeom prst="rect">
                <a:avLst/>
              </a:prstGeom>
              <a:blipFill>
                <a:blip r:embed="rId2"/>
                <a:stretch>
                  <a:fillRect l="-852" b="-2127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08785FAE-CFC4-4DE1-9B33-138460340D1E}"/>
                  </a:ext>
                </a:extLst>
              </p:cNvPr>
              <p:cNvSpPr/>
              <p:nvPr/>
            </p:nvSpPr>
            <p:spPr>
              <a:xfrm>
                <a:off x="5306979" y="4358307"/>
                <a:ext cx="2098651" cy="10277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fr-FR" sz="32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3200" b="1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3200" b="1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  <m:r>
                            <a:rPr lang="fr-FR" sz="3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fr-FR" sz="3200" b="1" i="1" dirty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𝒉</m:t>
                          </m:r>
                        </m:num>
                        <m:den>
                          <m:r>
                            <a:rPr lang="fr-FR" sz="32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fr-FR" sz="3200" dirty="0"/>
              </a:p>
            </p:txBody>
          </p:sp>
        </mc:Choice>
        <mc:Fallback>
          <p:sp>
            <p:nvSpPr>
              <p:cNvPr id="3" name="Rectangle 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08785FAE-CFC4-4DE1-9B33-138460340D1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6979" y="4358307"/>
                <a:ext cx="2098651" cy="102771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4543936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  <p:bldP spid="17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>
                <a:solidFill>
                  <a:srgbClr val="002060"/>
                </a:solidFill>
              </a:rPr>
              <a:pPr/>
              <a:t>6</a:t>
            </a:fld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26347" y="871163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Exemples 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D0513134-03C3-4F9C-A1AB-900A3290227E}"/>
              </a:ext>
            </a:extLst>
          </p:cNvPr>
          <p:cNvSpPr/>
          <p:nvPr/>
        </p:nvSpPr>
        <p:spPr>
          <a:xfrm>
            <a:off x="1526347" y="1520703"/>
            <a:ext cx="107244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Pour une pyramide à base carrée :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2E1BACD4-59C4-4FEE-8AB0-AD6804386A78}"/>
                  </a:ext>
                </a:extLst>
              </p:cNvPr>
              <p:cNvSpPr/>
              <p:nvPr/>
            </p:nvSpPr>
            <p:spPr>
              <a:xfrm>
                <a:off x="5082730" y="2755018"/>
                <a:ext cx="2205476" cy="10930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fr-FR" sz="32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3200" b="1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FR" sz="3200" b="1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3200" b="1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e>
                            <m:sup>
                              <m:r>
                                <a:rPr lang="fr-FR" sz="3200" b="1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fr-FR" sz="3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fr-FR" sz="3200" b="1" i="1" dirty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𝒉</m:t>
                          </m:r>
                        </m:num>
                        <m:den>
                          <m:r>
                            <a:rPr lang="fr-FR" sz="32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fr-FR" sz="3200" dirty="0"/>
              </a:p>
            </p:txBody>
          </p:sp>
        </mc:Choice>
        <mc:Fallback>
          <p:sp>
            <p:nvSpPr>
              <p:cNvPr id="7" name="Rectangle 6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2E1BACD4-59C4-4FEE-8AB0-AD6804386A7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2730" y="2755018"/>
                <a:ext cx="2205476" cy="10930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7FD9D82D-B973-40A7-B5CE-805842D3E076}"/>
              </a:ext>
            </a:extLst>
          </p:cNvPr>
          <p:cNvSpPr/>
          <p:nvPr/>
        </p:nvSpPr>
        <p:spPr>
          <a:xfrm>
            <a:off x="1526347" y="2170243"/>
            <a:ext cx="107244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L’aire de la base est : 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95C593B6-06FB-4A96-B5C8-F439C6018CCC}"/>
                  </a:ext>
                </a:extLst>
              </p:cNvPr>
              <p:cNvSpPr/>
              <p:nvPr/>
            </p:nvSpPr>
            <p:spPr>
              <a:xfrm>
                <a:off x="4902123" y="2082566"/>
                <a:ext cx="198644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𝑩</m:t>
                      </m:r>
                      <m:r>
                        <a:rPr lang="fr-FR" sz="32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32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fr-FR" sz="32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32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>
          <p:sp>
            <p:nvSpPr>
              <p:cNvPr id="2" name="Rectangle 1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95C593B6-06FB-4A96-B5C8-F439C6018CC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2123" y="2082566"/>
                <a:ext cx="1986441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8162A0B2-7E1F-4658-AB29-B923A241CD61}"/>
              </a:ext>
            </a:extLst>
          </p:cNvPr>
          <p:cNvSpPr/>
          <p:nvPr/>
        </p:nvSpPr>
        <p:spPr>
          <a:xfrm>
            <a:off x="1526347" y="3038043"/>
            <a:ext cx="107244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Le volume est donc : 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8D289B6A-215A-4FCC-B29D-6D5BE4C133A3}"/>
              </a:ext>
            </a:extLst>
          </p:cNvPr>
          <p:cNvSpPr/>
          <p:nvPr/>
        </p:nvSpPr>
        <p:spPr>
          <a:xfrm>
            <a:off x="1526347" y="4141183"/>
            <a:ext cx="107244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Pour un cône de révolution :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71AD2110-0DE6-4EAA-A0A8-5E9D65E2281B}"/>
              </a:ext>
            </a:extLst>
          </p:cNvPr>
          <p:cNvSpPr/>
          <p:nvPr/>
        </p:nvSpPr>
        <p:spPr>
          <a:xfrm>
            <a:off x="1526347" y="4790723"/>
            <a:ext cx="107244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L’aire de la base est : 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AA461CAD-6EEF-4290-AED4-8FAE9B0982D6}"/>
              </a:ext>
            </a:extLst>
          </p:cNvPr>
          <p:cNvSpPr/>
          <p:nvPr/>
        </p:nvSpPr>
        <p:spPr>
          <a:xfrm>
            <a:off x="1526347" y="5658523"/>
            <a:ext cx="107244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Le volume est donc : 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3A3F7E84-33BA-4453-90D6-ED36CE50C887}"/>
                  </a:ext>
                </a:extLst>
              </p:cNvPr>
              <p:cNvSpPr/>
              <p:nvPr/>
            </p:nvSpPr>
            <p:spPr>
              <a:xfrm>
                <a:off x="5082730" y="5342828"/>
                <a:ext cx="2976136" cy="10930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fr-FR" sz="32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3200" b="1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3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  <m:r>
                            <a:rPr lang="fr-FR" sz="3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fr-FR" sz="3200" b="1" i="1" dirty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3200" b="1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fr-FR" sz="3200" b="1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fr-FR" sz="3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fr-FR" sz="3200" b="1" i="1" dirty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𝒉</m:t>
                          </m:r>
                        </m:num>
                        <m:den>
                          <m:r>
                            <a:rPr lang="fr-FR" sz="32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fr-FR" sz="3200" dirty="0"/>
              </a:p>
            </p:txBody>
          </p:sp>
        </mc:Choice>
        <mc:Fallback>
          <p:sp>
            <p:nvSpPr>
              <p:cNvPr id="15" name="Rectangle 14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3A3F7E84-33BA-4453-90D6-ED36CE50C8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2730" y="5342828"/>
                <a:ext cx="2976136" cy="10930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B47F5F0B-CC76-499A-93DD-4EB734B0E052}"/>
                  </a:ext>
                </a:extLst>
              </p:cNvPr>
              <p:cNvSpPr/>
              <p:nvPr/>
            </p:nvSpPr>
            <p:spPr>
              <a:xfrm>
                <a:off x="4902123" y="4670376"/>
                <a:ext cx="2258375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𝑩</m:t>
                      </m:r>
                      <m:r>
                        <a:rPr lang="fr-FR" sz="32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32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fr-FR" sz="32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fr-FR" sz="3200" b="1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32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fr-FR" sz="3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fr-FR" sz="3200" dirty="0"/>
              </a:p>
            </p:txBody>
          </p:sp>
        </mc:Choice>
        <mc:Fallback>
          <p:sp>
            <p:nvSpPr>
              <p:cNvPr id="17" name="Rectangle 16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B47F5F0B-CC76-499A-93DD-4EB734B0E0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2123" y="4670376"/>
                <a:ext cx="2258375" cy="5959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15531898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9" grpId="0"/>
      <p:bldP spid="2" grpId="0" animBg="1"/>
      <p:bldP spid="10" grpId="0"/>
      <p:bldP spid="11" grpId="0"/>
      <p:bldP spid="12" grpId="0"/>
      <p:bldP spid="13" grpId="0"/>
      <p:bldP spid="15" grpId="0" animBg="1"/>
      <p:bldP spid="1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e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8409</TotalTime>
  <Words>246</Words>
  <Application>Microsoft Office PowerPoint</Application>
  <PresentationFormat>Personnalisé</PresentationFormat>
  <Paragraphs>54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Parallaxe</vt:lpstr>
      <vt:lpstr>Chapitre 7 :  Solides et volumes</vt:lpstr>
      <vt:lpstr>I – Les solides</vt:lpstr>
      <vt:lpstr>II – Les pyramides</vt:lpstr>
      <vt:lpstr>III – Le cône de révolution</vt:lpstr>
      <vt:lpstr>IV – Calculer le volume d’une pyramide et d’un cône de révolution</vt:lpstr>
      <vt:lpstr>Diapositive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3 : Nombres en écriture fractionnaire</dc:title>
  <dc:creator>Megane Felt</dc:creator>
  <cp:lastModifiedBy>admin profil</cp:lastModifiedBy>
  <cp:revision>492</cp:revision>
  <dcterms:created xsi:type="dcterms:W3CDTF">2016-09-03T15:57:04Z</dcterms:created>
  <dcterms:modified xsi:type="dcterms:W3CDTF">2020-01-29T11:04:18Z</dcterms:modified>
</cp:coreProperties>
</file>