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73" r:id="rId3"/>
    <p:sldId id="452" r:id="rId4"/>
    <p:sldId id="465" r:id="rId5"/>
    <p:sldId id="466" r:id="rId6"/>
    <p:sldId id="474" r:id="rId7"/>
    <p:sldId id="470" r:id="rId8"/>
    <p:sldId id="471" r:id="rId9"/>
    <p:sldId id="472" r:id="rId10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30" autoAdjust="0"/>
    <p:restoredTop sz="94280" autoAdjust="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3CE8-2121-45B9-AAED-175B32D45A5A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59BCD-F67C-45FB-A960-A8E4EA71AB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758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pPr/>
              <a:t>18/01/2021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33600" y="1380068"/>
            <a:ext cx="9369423" cy="2616199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Chapitre 5 : </a:t>
            </a:r>
            <a:b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Proportionnalité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dirty="0">
                <a:latin typeface="Comic Sans MS" panose="030F0702030302020204" pitchFamily="66" charset="0"/>
              </a:rPr>
              <a:t>4</a:t>
            </a:r>
            <a:r>
              <a:rPr lang="fr-FR" sz="3200" baseline="30000" dirty="0">
                <a:latin typeface="Comic Sans MS" panose="030F0702030302020204" pitchFamily="66" charset="0"/>
              </a:rPr>
              <a:t>ème</a:t>
            </a:r>
            <a:endParaRPr lang="fr-FR" sz="3200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62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Connaître les différentes grandeurs et unités correspondantes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DBF1847E-233A-4A0A-9093-39D062D354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11050"/>
              </p:ext>
            </p:extLst>
          </p:nvPr>
        </p:nvGraphicFramePr>
        <p:xfrm>
          <a:off x="2032000" y="1749284"/>
          <a:ext cx="8128000" cy="4808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5272395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54679507"/>
                    </a:ext>
                  </a:extLst>
                </a:gridCol>
              </a:tblGrid>
              <a:tr h="54138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Grandeur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Unité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4314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Longueur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mm, cm, m,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10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cm</a:t>
                      </a:r>
                      <a:r>
                        <a:rPr lang="fr-FR" sz="2200" baseline="30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, m</a:t>
                      </a:r>
                      <a:r>
                        <a:rPr lang="fr-FR" sz="2200" baseline="30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, km</a:t>
                      </a:r>
                      <a:r>
                        <a:rPr lang="fr-FR" sz="2200" baseline="30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024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Volume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cm</a:t>
                      </a:r>
                      <a:r>
                        <a:rPr lang="fr-FR" sz="2200" baseline="30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, m</a:t>
                      </a:r>
                      <a:r>
                        <a:rPr lang="fr-FR" sz="2200" baseline="30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fr-FR" sz="2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576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mL</a:t>
                      </a:r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, 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253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mg, g,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36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Durée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s, min, h, année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93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093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Température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°C, °F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915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Vitesse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m/s, km/h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705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766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30825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Reconnaître un tableau de proportionnalité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12C5B2-B891-418B-B023-8C6523746A98}"/>
              </a:ext>
            </a:extLst>
          </p:cNvPr>
          <p:cNvSpPr/>
          <p:nvPr/>
        </p:nvSpPr>
        <p:spPr>
          <a:xfrm>
            <a:off x="1484305" y="2574321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Pour vérifier qu’un tableau est de proportionnalité, on calcule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tous les quotients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correspondant à chaque colonne.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7858E1D-4552-495A-B0D1-22F885B830A8}"/>
              </a:ext>
            </a:extLst>
          </p:cNvPr>
          <p:cNvSpPr/>
          <p:nvPr/>
        </p:nvSpPr>
        <p:spPr>
          <a:xfrm>
            <a:off x="1484305" y="1827006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Méthode 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5F01BA-025A-48AE-98B8-9507B7418DB0}"/>
              </a:ext>
            </a:extLst>
          </p:cNvPr>
          <p:cNvSpPr/>
          <p:nvPr/>
        </p:nvSpPr>
        <p:spPr>
          <a:xfrm>
            <a:off x="1484305" y="3490953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Ils doivent être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tous égaux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 C’est alors le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coefficient de proportionnalité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435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4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6347" y="433841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Exemples :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39111AF4-40C2-48BE-9179-5C95981048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694847"/>
              </p:ext>
            </p:extLst>
          </p:nvPr>
        </p:nvGraphicFramePr>
        <p:xfrm>
          <a:off x="2677886" y="1630238"/>
          <a:ext cx="7013128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8628">
                  <a:extLst>
                    <a:ext uri="{9D8B030D-6E8A-4147-A177-3AD203B41FA5}">
                      <a16:colId xmlns:a16="http://schemas.microsoft.com/office/drawing/2014/main" val="370104841"/>
                    </a:ext>
                  </a:extLst>
                </a:gridCol>
                <a:gridCol w="958625">
                  <a:extLst>
                    <a:ext uri="{9D8B030D-6E8A-4147-A177-3AD203B41FA5}">
                      <a16:colId xmlns:a16="http://schemas.microsoft.com/office/drawing/2014/main" val="216810943"/>
                    </a:ext>
                  </a:extLst>
                </a:gridCol>
                <a:gridCol w="958625">
                  <a:extLst>
                    <a:ext uri="{9D8B030D-6E8A-4147-A177-3AD203B41FA5}">
                      <a16:colId xmlns:a16="http://schemas.microsoft.com/office/drawing/2014/main" val="446009043"/>
                    </a:ext>
                  </a:extLst>
                </a:gridCol>
                <a:gridCol w="958625">
                  <a:extLst>
                    <a:ext uri="{9D8B030D-6E8A-4147-A177-3AD203B41FA5}">
                      <a16:colId xmlns:a16="http://schemas.microsoft.com/office/drawing/2014/main" val="2709422630"/>
                    </a:ext>
                  </a:extLst>
                </a:gridCol>
                <a:gridCol w="958625">
                  <a:extLst>
                    <a:ext uri="{9D8B030D-6E8A-4147-A177-3AD203B41FA5}">
                      <a16:colId xmlns:a16="http://schemas.microsoft.com/office/drawing/2014/main" val="17510022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Masse de poires (en kg)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2936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Comic Sans MS" panose="030F0702030302020204" pitchFamily="66" charset="0"/>
                        </a:rPr>
                        <a:t>Prix (en 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6,45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10,75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17,20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12,90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9886849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B91559C9-3977-4A40-9155-AC4CA157E15A}"/>
              </a:ext>
            </a:extLst>
          </p:cNvPr>
          <p:cNvSpPr/>
          <p:nvPr/>
        </p:nvSpPr>
        <p:spPr>
          <a:xfrm>
            <a:off x="1526347" y="1042582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Le prix des poires est-il proportionnel à leur masse ?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92B1FEBC-FE95-4960-8C2E-CBE21192C8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781484"/>
              </p:ext>
            </p:extLst>
          </p:nvPr>
        </p:nvGraphicFramePr>
        <p:xfrm>
          <a:off x="2677886" y="4461517"/>
          <a:ext cx="7013128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8628">
                  <a:extLst>
                    <a:ext uri="{9D8B030D-6E8A-4147-A177-3AD203B41FA5}">
                      <a16:colId xmlns:a16="http://schemas.microsoft.com/office/drawing/2014/main" val="370104841"/>
                    </a:ext>
                  </a:extLst>
                </a:gridCol>
                <a:gridCol w="958625">
                  <a:extLst>
                    <a:ext uri="{9D8B030D-6E8A-4147-A177-3AD203B41FA5}">
                      <a16:colId xmlns:a16="http://schemas.microsoft.com/office/drawing/2014/main" val="216810943"/>
                    </a:ext>
                  </a:extLst>
                </a:gridCol>
                <a:gridCol w="958625">
                  <a:extLst>
                    <a:ext uri="{9D8B030D-6E8A-4147-A177-3AD203B41FA5}">
                      <a16:colId xmlns:a16="http://schemas.microsoft.com/office/drawing/2014/main" val="446009043"/>
                    </a:ext>
                  </a:extLst>
                </a:gridCol>
                <a:gridCol w="958625">
                  <a:extLst>
                    <a:ext uri="{9D8B030D-6E8A-4147-A177-3AD203B41FA5}">
                      <a16:colId xmlns:a16="http://schemas.microsoft.com/office/drawing/2014/main" val="2709422630"/>
                    </a:ext>
                  </a:extLst>
                </a:gridCol>
                <a:gridCol w="958625">
                  <a:extLst>
                    <a:ext uri="{9D8B030D-6E8A-4147-A177-3AD203B41FA5}">
                      <a16:colId xmlns:a16="http://schemas.microsoft.com/office/drawing/2014/main" val="17510022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Nombre de DVD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2936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Comic Sans MS" panose="030F0702030302020204" pitchFamily="66" charset="0"/>
                        </a:rPr>
                        <a:t>Prix (en 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7,50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9886849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AAB05965-05CC-4661-BCEB-BCC2ECC5C5FD}"/>
              </a:ext>
            </a:extLst>
          </p:cNvPr>
          <p:cNvSpPr/>
          <p:nvPr/>
        </p:nvSpPr>
        <p:spPr>
          <a:xfrm>
            <a:off x="1526347" y="3903350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Le prix des DVD est-il proportionnel à leur nombre ?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724DCA4-7AA1-4E9D-BC19-6A8F91C31A61}"/>
                  </a:ext>
                </a:extLst>
              </p:cNvPr>
              <p:cNvSpPr/>
              <p:nvPr/>
            </p:nvSpPr>
            <p:spPr>
              <a:xfrm>
                <a:off x="1526347" y="2410641"/>
                <a:ext cx="997667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 xmlns:m="http://schemas.openxmlformats.org/officeDocument/2006/math">
                    <m:r>
                      <a:rPr lang="fr-FR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6,45</m:t>
                    </m:r>
                    <m:r>
                      <a:rPr lang="fr-FR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÷3=2,15</m:t>
                    </m:r>
                  </m:oMath>
                </a14:m>
                <a:r>
                  <a:rPr lang="fr-FR" sz="28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fr-FR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17</m:t>
                    </m:r>
                    <m:r>
                      <a:rPr lang="fr-FR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20</m:t>
                    </m:r>
                    <m:r>
                      <a:rPr lang="fr-FR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fr-FR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fr-FR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=2,15</m:t>
                    </m:r>
                  </m:oMath>
                </a14:m>
                <a:r>
                  <a:rPr lang="fr-FR" sz="28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	</a:t>
                </a:r>
                <a14:m>
                  <m:oMath xmlns:m="http://schemas.openxmlformats.org/officeDocument/2006/math">
                    <m:r>
                      <a:rPr lang="fr-FR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10</m:t>
                    </m:r>
                    <m:r>
                      <a:rPr lang="fr-FR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7</m:t>
                    </m:r>
                    <m:r>
                      <a:rPr lang="fr-FR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fr-FR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fr-FR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fr-FR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=2,15</m:t>
                    </m:r>
                  </m:oMath>
                </a14:m>
                <a:r>
                  <a:rPr lang="fr-FR" sz="28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	</a:t>
                </a:r>
                <a14:m>
                  <m:oMath xmlns:m="http://schemas.openxmlformats.org/officeDocument/2006/math">
                    <m:r>
                      <a:rPr lang="fr-FR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12</m:t>
                    </m:r>
                    <m:r>
                      <a:rPr lang="fr-FR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90</m:t>
                    </m:r>
                    <m:r>
                      <a:rPr lang="fr-FR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fr-FR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fr-FR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=2,15</m:t>
                    </m:r>
                  </m:oMath>
                </a14:m>
                <a:r>
                  <a:rPr lang="fr-FR" sz="28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		</a:t>
                </a:r>
                <a:endParaRPr lang="fr-FR" sz="36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724DCA4-7AA1-4E9D-BC19-6A8F91C31A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2410641"/>
                <a:ext cx="9976676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35161270-F28C-4710-8056-51143BB52184}"/>
              </a:ext>
            </a:extLst>
          </p:cNvPr>
          <p:cNvSpPr/>
          <p:nvPr/>
        </p:nvSpPr>
        <p:spPr>
          <a:xfrm>
            <a:off x="1484307" y="2883267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Tous les quotients sont égaux donc le prix des poires est proportionnel à leur masse.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0524448-5300-40E6-8396-06F6F975CB2C}"/>
                  </a:ext>
                </a:extLst>
              </p:cNvPr>
              <p:cNvSpPr/>
              <p:nvPr/>
            </p:nvSpPr>
            <p:spPr>
              <a:xfrm>
                <a:off x="1526347" y="5342792"/>
                <a:ext cx="997667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 xmlns:m="http://schemas.openxmlformats.org/officeDocument/2006/math">
                    <m:r>
                      <a:rPr lang="fr-FR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7,50</m:t>
                    </m:r>
                    <m:r>
                      <a:rPr lang="fr-FR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÷2=3,75</m:t>
                    </m:r>
                  </m:oMath>
                </a14:m>
                <a:r>
                  <a:rPr lang="fr-FR" sz="28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fr-FR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14</m:t>
                    </m:r>
                    <m:r>
                      <a:rPr lang="fr-FR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fr-FR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fr-FR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fr-FR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fr-FR" sz="20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fr-FR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50</m:t>
                    </m:r>
                  </m:oMath>
                </a14:m>
                <a:endParaRPr lang="fr-FR" sz="36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0524448-5300-40E6-8396-06F6F975CB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47" y="5342792"/>
                <a:ext cx="9976676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3C86B08B-619C-4D21-AD74-3F321270BE37}"/>
              </a:ext>
            </a:extLst>
          </p:cNvPr>
          <p:cNvSpPr/>
          <p:nvPr/>
        </p:nvSpPr>
        <p:spPr>
          <a:xfrm>
            <a:off x="1484307" y="5815418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Les quotients ne sont pas égaux donc le prix des DVD n’est pas proportionnel à leur nombre.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9232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1" grpId="0"/>
      <p:bldP spid="8" grpId="0"/>
      <p:bldP spid="15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III – Remplir un tableau de proportionnalité en utilisant le produit en croix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12C5B2-B891-418B-B023-8C6523746A98}"/>
              </a:ext>
            </a:extLst>
          </p:cNvPr>
          <p:cNvSpPr/>
          <p:nvPr/>
        </p:nvSpPr>
        <p:spPr>
          <a:xfrm>
            <a:off x="1484307" y="2119897"/>
            <a:ext cx="10018716" cy="83099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J’achète 2,5 kg de pommes de terre pour 3,30 €.</a:t>
            </a:r>
          </a:p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Combien paiera le client suivant pour 1,5 kg de pommes de terre ?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6D06E13-0C6B-4A9E-B567-B3C161EDA74C}"/>
              </a:ext>
            </a:extLst>
          </p:cNvPr>
          <p:cNvGraphicFramePr>
            <a:graphicFrameLocks noGrp="1"/>
          </p:cNvGraphicFramePr>
          <p:nvPr/>
        </p:nvGraphicFramePr>
        <p:xfrm>
          <a:off x="3945726" y="5290454"/>
          <a:ext cx="5095878" cy="1193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8628">
                  <a:extLst>
                    <a:ext uri="{9D8B030D-6E8A-4147-A177-3AD203B41FA5}">
                      <a16:colId xmlns:a16="http://schemas.microsoft.com/office/drawing/2014/main" val="370104841"/>
                    </a:ext>
                  </a:extLst>
                </a:gridCol>
                <a:gridCol w="958625">
                  <a:extLst>
                    <a:ext uri="{9D8B030D-6E8A-4147-A177-3AD203B41FA5}">
                      <a16:colId xmlns:a16="http://schemas.microsoft.com/office/drawing/2014/main" val="216810943"/>
                    </a:ext>
                  </a:extLst>
                </a:gridCol>
                <a:gridCol w="958625">
                  <a:extLst>
                    <a:ext uri="{9D8B030D-6E8A-4147-A177-3AD203B41FA5}">
                      <a16:colId xmlns:a16="http://schemas.microsoft.com/office/drawing/2014/main" val="446009043"/>
                    </a:ext>
                  </a:extLst>
                </a:gridCol>
              </a:tblGrid>
              <a:tr h="653144">
                <a:tc>
                  <a:txBody>
                    <a:bodyPr/>
                    <a:lstStyle/>
                    <a:p>
                      <a:pPr algn="l"/>
                      <a:r>
                        <a:rPr lang="fr-FR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Masse (en kg)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2936196"/>
                  </a:ext>
                </a:extLst>
              </a:tr>
              <a:tr h="540739"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latin typeface="Comic Sans MS" panose="030F0702030302020204" pitchFamily="66" charset="0"/>
                        </a:rPr>
                        <a:t>Prix (en €)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988684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9734C42-B35D-4A5D-B0DC-5592F923E08B}"/>
                  </a:ext>
                </a:extLst>
              </p:cNvPr>
              <p:cNvSpPr/>
              <p:nvPr/>
            </p:nvSpPr>
            <p:spPr>
              <a:xfrm>
                <a:off x="1484307" y="3439938"/>
                <a:ext cx="1023022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20000"/>
                </a:pP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fr-FR" sz="32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étant des nombres relatifs avec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fr-FR" sz="3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fr-FR" sz="3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𝒅</m:t>
                    </m:r>
                    <m:r>
                      <a:rPr lang="fr-FR" sz="32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fr-FR" sz="32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fr-FR" sz="3200" dirty="0">
                  <a:solidFill>
                    <a:srgbClr val="00206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9734C42-B35D-4A5D-B0DC-5592F923E0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3439938"/>
                <a:ext cx="10230224" cy="584775"/>
              </a:xfrm>
              <a:prstGeom prst="rect">
                <a:avLst/>
              </a:prstGeom>
              <a:blipFill>
                <a:blip r:embed="rId2"/>
                <a:stretch>
                  <a:fillRect b="-1875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76034850-0FF0-4ABB-94B0-453BCE38BD30}"/>
                  </a:ext>
                </a:extLst>
              </p:cNvPr>
              <p:cNvSpPr/>
              <p:nvPr/>
            </p:nvSpPr>
            <p:spPr>
              <a:xfrm>
                <a:off x="1484307" y="4238120"/>
                <a:ext cx="10230224" cy="7491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Si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fr-FR" sz="3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  <m:r>
                      <a:rPr lang="fr-FR" sz="32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2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1" i="1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r>
                          <a:rPr lang="fr-FR" sz="32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den>
                    </m:f>
                  </m:oMath>
                </a14:m>
                <a:r>
                  <a:rPr lang="fr-FR" sz="2400" dirty="0">
                    <a:solidFill>
                      <a:srgbClr val="002060"/>
                    </a:solidFill>
                    <a:latin typeface="Comic Sans MS" panose="030F0702030302020204" pitchFamily="66" charset="0"/>
                  </a:rPr>
                  <a:t>    alors   	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28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r>
                          <a:rPr lang="fr-FR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den>
                    </m:f>
                  </m:oMath>
                </a14:m>
                <a:endParaRPr lang="fr-FR" sz="28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76034850-0FF0-4ABB-94B0-453BCE38BD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4238120"/>
                <a:ext cx="10230224" cy="749116"/>
              </a:xfrm>
              <a:prstGeom prst="rect">
                <a:avLst/>
              </a:prstGeom>
              <a:blipFill>
                <a:blip r:embed="rId3"/>
                <a:stretch>
                  <a:fillRect l="-893" b="-81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45176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IV – Reconnaître la proportionnalité graphique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12C5B2-B891-418B-B023-8C6523746A98}"/>
              </a:ext>
            </a:extLst>
          </p:cNvPr>
          <p:cNvSpPr/>
          <p:nvPr/>
        </p:nvSpPr>
        <p:spPr>
          <a:xfrm>
            <a:off x="1484305" y="2095359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Si un graphique représente une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situation de proportionnalité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, alors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tous les points sont alignés avec l’origine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du repère.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5F01BA-025A-48AE-98B8-9507B7418DB0}"/>
              </a:ext>
            </a:extLst>
          </p:cNvPr>
          <p:cNvSpPr/>
          <p:nvPr/>
        </p:nvSpPr>
        <p:spPr>
          <a:xfrm>
            <a:off x="1484305" y="3011991"/>
            <a:ext cx="100187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Réciproquement, si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tous les points d’un graphique sont alignés avec l’origine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du repère, alors ce graphique représente une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situation de proportionnalité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172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7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Exemples :</a:t>
            </a:r>
            <a:endParaRPr lang="fr-F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91559C9-3977-4A40-9155-AC4CA157E15A}"/>
              </a:ext>
            </a:extLst>
          </p:cNvPr>
          <p:cNvSpPr/>
          <p:nvPr/>
        </p:nvSpPr>
        <p:spPr>
          <a:xfrm>
            <a:off x="5638800" y="2095096"/>
            <a:ext cx="58642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Les points sont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tous alignés avec l’origine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du repère, donc le graphique représente une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situation de proportionnalité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CF0DBD9C-8681-41BC-BB65-4D433EB5F7B5}"/>
              </a:ext>
            </a:extLst>
          </p:cNvPr>
          <p:cNvPicPr/>
          <p:nvPr/>
        </p:nvPicPr>
        <p:blipFill>
          <a:blip r:embed="rId2"/>
          <a:srcRect l="18214" t="12772" r="60514" b="40761"/>
          <a:stretch>
            <a:fillRect/>
          </a:stretch>
        </p:blipFill>
        <p:spPr bwMode="auto">
          <a:xfrm>
            <a:off x="1894114" y="1708956"/>
            <a:ext cx="3054985" cy="391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41879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8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91559C9-3977-4A40-9155-AC4CA157E15A}"/>
              </a:ext>
            </a:extLst>
          </p:cNvPr>
          <p:cNvSpPr/>
          <p:nvPr/>
        </p:nvSpPr>
        <p:spPr>
          <a:xfrm>
            <a:off x="5638800" y="2095096"/>
            <a:ext cx="58642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Les points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ne sont pas alignés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, donc le graphique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ne représente pas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une situation de proportionnalité.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720D78C-6A50-4CBE-9392-A71DCD500B82}"/>
              </a:ext>
            </a:extLst>
          </p:cNvPr>
          <p:cNvPicPr/>
          <p:nvPr/>
        </p:nvPicPr>
        <p:blipFill>
          <a:blip r:embed="rId2"/>
          <a:srcRect l="21445" t="13133" r="56498" b="41954"/>
          <a:stretch>
            <a:fillRect/>
          </a:stretch>
        </p:blipFill>
        <p:spPr bwMode="auto">
          <a:xfrm>
            <a:off x="1754140" y="1612631"/>
            <a:ext cx="3427459" cy="391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457096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9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91559C9-3977-4A40-9155-AC4CA157E15A}"/>
              </a:ext>
            </a:extLst>
          </p:cNvPr>
          <p:cNvSpPr/>
          <p:nvPr/>
        </p:nvSpPr>
        <p:spPr>
          <a:xfrm>
            <a:off x="5638800" y="2095096"/>
            <a:ext cx="58642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 droite formée par les points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ne passe pas par l’origine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du repère, donc le graphique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ne représente pas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une situation de proportionnalité.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D4A7A4F-0CD0-4CF3-BB3A-A8811AD03237}"/>
              </a:ext>
            </a:extLst>
          </p:cNvPr>
          <p:cNvPicPr/>
          <p:nvPr/>
        </p:nvPicPr>
        <p:blipFill>
          <a:blip r:embed="rId2"/>
          <a:srcRect l="53327" t="10753" r="25833" b="43580"/>
          <a:stretch>
            <a:fillRect/>
          </a:stretch>
        </p:blipFill>
        <p:spPr bwMode="auto">
          <a:xfrm>
            <a:off x="1763484" y="1611031"/>
            <a:ext cx="3331029" cy="391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180547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8385</TotalTime>
  <Words>417</Words>
  <Application>Microsoft Office PowerPoint</Application>
  <PresentationFormat>Grand écran</PresentationFormat>
  <Paragraphs>80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 Math</vt:lpstr>
      <vt:lpstr>Comic Sans MS</vt:lpstr>
      <vt:lpstr>Corbel</vt:lpstr>
      <vt:lpstr>Parallaxe</vt:lpstr>
      <vt:lpstr>Chapitre 5 :  Proportionnalité</vt:lpstr>
      <vt:lpstr>I – Connaître les différentes grandeurs et unités correspondantes</vt:lpstr>
      <vt:lpstr>II – Reconnaître un tableau de proportionnalité</vt:lpstr>
      <vt:lpstr>Présentation PowerPoint</vt:lpstr>
      <vt:lpstr>III – Remplir un tableau de proportionnalité en utilisant le produit en croix</vt:lpstr>
      <vt:lpstr>IV – Reconnaître la proportionnalité graphique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4 : Transformations</dc:title>
  <dc:creator>Megane Felt</dc:creator>
  <cp:lastModifiedBy> </cp:lastModifiedBy>
  <cp:revision>502</cp:revision>
  <dcterms:created xsi:type="dcterms:W3CDTF">2016-09-03T15:57:04Z</dcterms:created>
  <dcterms:modified xsi:type="dcterms:W3CDTF">2021-01-18T10:48:03Z</dcterms:modified>
</cp:coreProperties>
</file>