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428" r:id="rId3"/>
    <p:sldId id="436" r:id="rId4"/>
    <p:sldId id="435" r:id="rId5"/>
    <p:sldId id="434" r:id="rId6"/>
    <p:sldId id="450" r:id="rId7"/>
    <p:sldId id="438" r:id="rId8"/>
    <p:sldId id="441" r:id="rId9"/>
    <p:sldId id="442" r:id="rId10"/>
    <p:sldId id="446" r:id="rId11"/>
    <p:sldId id="448" r:id="rId12"/>
    <p:sldId id="447" r:id="rId13"/>
    <p:sldId id="449" r:id="rId14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30" autoAdjust="0"/>
    <p:restoredTop sz="94280" autoAdjust="0"/>
  </p:normalViewPr>
  <p:slideViewPr>
    <p:cSldViewPr snapToGrid="0">
      <p:cViewPr varScale="1">
        <p:scale>
          <a:sx n="72" d="100"/>
          <a:sy n="72" d="100"/>
        </p:scale>
        <p:origin x="8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73CE8-2121-45B9-AAED-175B32D45A5A}" type="datetimeFigureOut">
              <a:rPr lang="fr-FR" smtClean="0"/>
              <a:pPr/>
              <a:t>28/08/2019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59BCD-F67C-45FB-A960-A8E4EA71AB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758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794C0-B763-47CB-861D-15E57D4C8A29}" type="datetimeFigureOut">
              <a:rPr lang="fr-FR" smtClean="0"/>
              <a:pPr/>
              <a:t>28/08/2019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BA27E-315A-42EC-907A-7AEEA37823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75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3813-C7A5-4134-93BB-A586804C7BDD}" type="datetime1">
              <a:rPr lang="en-US" smtClean="0"/>
              <a:pPr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7E2E-A94C-4B7E-96F0-7C7E3CA821CE}" type="datetime1">
              <a:rPr lang="en-US" smtClean="0"/>
              <a:pPr/>
              <a:t>8/28/2019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56D4-71DC-4FE0-AEAD-3B5FB31EA60D}" type="datetime1">
              <a:rPr lang="en-US" smtClean="0"/>
              <a:pPr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0777-B988-4283-8CB5-DDB251F4973C}" type="datetime1">
              <a:rPr lang="en-US" smtClean="0"/>
              <a:pPr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5301-F3C3-4B22-A9A9-8E5901859569}" type="datetime1">
              <a:rPr lang="en-US" smtClean="0"/>
              <a:pPr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CDB6-F5AD-4FBE-9028-FB2B32A0395F}" type="datetime1">
              <a:rPr lang="en-US" smtClean="0"/>
              <a:pPr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4BEF-7610-493D-9FDF-9031E477FC8E}" type="datetime1">
              <a:rPr lang="en-US" smtClean="0"/>
              <a:pPr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BCAB-1AC4-4144-8F46-FBEC35274F6A}" type="datetime1">
              <a:rPr lang="en-US" smtClean="0"/>
              <a:pPr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4F6D-0E91-4E4A-9242-18831DB4EECE}" type="datetime1">
              <a:rPr lang="en-US" smtClean="0"/>
              <a:pPr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EE34-1512-4001-8192-6A053DFEF09D}" type="datetime1">
              <a:rPr lang="en-US" smtClean="0"/>
              <a:pPr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80C6-B09D-48FD-A124-E851352203BE}" type="datetime1">
              <a:rPr lang="en-US" smtClean="0"/>
              <a:pPr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E36D-BA96-4EF7-9C85-014ED191D7DA}" type="datetime1">
              <a:rPr lang="en-US" smtClean="0"/>
              <a:pPr/>
              <a:t>8/28/2019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8FFC-CF52-4EB8-B6F8-BB12DCE7DA00}" type="datetime1">
              <a:rPr lang="en-US" smtClean="0"/>
              <a:pPr/>
              <a:t>8/28/2019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485-8BF0-4EFF-8582-08916DA796F0}" type="datetime1">
              <a:rPr lang="en-US" smtClean="0"/>
              <a:pPr/>
              <a:t>8/28/2019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FD6B-0ECD-4903-B2AC-239B722A4E53}" type="datetime1">
              <a:rPr lang="en-US" smtClean="0"/>
              <a:pPr/>
              <a:t>8/28/2019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94CE-8743-4E36-A3BC-23E5189BDAB9}" type="datetime1">
              <a:rPr lang="en-US" smtClean="0"/>
              <a:pPr/>
              <a:t>8/28/2019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3F94-7C0A-4237-81A9-8C5364D5F3AD}" type="datetime1">
              <a:rPr lang="en-US" smtClean="0"/>
              <a:pPr/>
              <a:t>8/28/2019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26CFC1-2817-4DC0-9B0E-AD7D97DFE9A5}" type="datetime1">
              <a:rPr lang="en-US" smtClean="0"/>
              <a:pPr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33600" y="1380068"/>
            <a:ext cx="9369423" cy="2616199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0000"/>
                </a:solidFill>
                <a:latin typeface="Comic Sans MS" panose="030F0702030302020204" pitchFamily="66" charset="0"/>
              </a:rPr>
              <a:t>Chapitre 4 </a:t>
            </a:r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: </a:t>
            </a:r>
            <a:b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3200">
                <a:latin typeface="Comic Sans MS" panose="030F0702030302020204" pitchFamily="66" charset="0"/>
              </a:rPr>
              <a:t>4</a:t>
            </a:r>
            <a:r>
              <a:rPr lang="fr-FR" sz="3200" baseline="30000">
                <a:latin typeface="Comic Sans MS" panose="030F0702030302020204" pitchFamily="66" charset="0"/>
              </a:rPr>
              <a:t>ème</a:t>
            </a:r>
            <a:endParaRPr lang="fr-FR" sz="3200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Mme FELT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62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IV – Division de deux fractions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3D60AEF-878D-4969-9BBA-FE32A24D5529}"/>
                  </a:ext>
                </a:extLst>
              </p:cNvPr>
              <p:cNvSpPr/>
              <p:nvPr/>
            </p:nvSpPr>
            <p:spPr>
              <a:xfrm>
                <a:off x="1484305" y="3617343"/>
                <a:ext cx="1072443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fr-FR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étant des nombres relatifs avec </a:t>
                </a:r>
                <a14:m>
                  <m:oMath xmlns:m="http://schemas.openxmlformats.org/officeDocument/2006/math">
                    <m:r>
                      <a:rPr lang="fr-FR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fr-FR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fr-FR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fr-FR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fr-FR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endParaRPr lang="fr-FR" sz="32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3D60AEF-878D-4969-9BBA-FE32A24D55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5" y="3617343"/>
                <a:ext cx="10724435" cy="523220"/>
              </a:xfrm>
              <a:prstGeom prst="rect">
                <a:avLst/>
              </a:prstGeom>
              <a:blipFill>
                <a:blip r:embed="rId2"/>
                <a:stretch>
                  <a:fillRect b="-2325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8785FAE-CFC4-4DE1-9B33-138460340D1E}"/>
                  </a:ext>
                </a:extLst>
              </p:cNvPr>
              <p:cNvSpPr/>
              <p:nvPr/>
            </p:nvSpPr>
            <p:spPr>
              <a:xfrm>
                <a:off x="3710737" y="4236512"/>
                <a:ext cx="521297" cy="9427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200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fr-FR" sz="32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8785FAE-CFC4-4DE1-9B33-138460340D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0737" y="4236512"/>
                <a:ext cx="521297" cy="9427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32E9DCDA-BACB-45FE-9C2B-515E9BEB2666}"/>
              </a:ext>
            </a:extLst>
          </p:cNvPr>
          <p:cNvSpPr/>
          <p:nvPr/>
        </p:nvSpPr>
        <p:spPr>
          <a:xfrm>
            <a:off x="1484305" y="1697704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Prendre l’inverse d’un nombre non nul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0AB6A5-EE67-4696-9899-BB4F4D7F74C4}"/>
              </a:ext>
            </a:extLst>
          </p:cNvPr>
          <p:cNvSpPr/>
          <p:nvPr/>
        </p:nvSpPr>
        <p:spPr>
          <a:xfrm>
            <a:off x="1484305" y="2346570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Propriété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625D6A4-BC42-4588-8A13-2A672545CA42}"/>
                  </a:ext>
                </a:extLst>
              </p:cNvPr>
              <p:cNvSpPr/>
              <p:nvPr/>
            </p:nvSpPr>
            <p:spPr>
              <a:xfrm>
                <a:off x="1467565" y="2648395"/>
                <a:ext cx="10724435" cy="892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Tout nombre </a:t>
                </a:r>
                <a14:m>
                  <m:oMath xmlns:m="http://schemas.openxmlformats.org/officeDocument/2006/math">
                    <m:r>
                      <a:rPr lang="fr-FR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fr-FR" sz="2400" b="1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 non nul </a:t>
                </a:r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admet un inverse qui est le nombre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b="1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36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fr-FR" sz="2400" b="1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.</a:t>
                </a:r>
                <a:endParaRPr lang="fr-FR" sz="2800" b="1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625D6A4-BC42-4588-8A13-2A672545CA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7565" y="2648395"/>
                <a:ext cx="10724435" cy="892552"/>
              </a:xfrm>
              <a:prstGeom prst="rect">
                <a:avLst/>
              </a:prstGeom>
              <a:blipFill>
                <a:blip r:embed="rId4"/>
                <a:stretch>
                  <a:fillRect l="-1478" b="-544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E8254607-CBE7-4E96-8479-B6C2E4DFE6F0}"/>
              </a:ext>
            </a:extLst>
          </p:cNvPr>
          <p:cNvSpPr/>
          <p:nvPr/>
        </p:nvSpPr>
        <p:spPr>
          <a:xfrm>
            <a:off x="4446166" y="4477058"/>
            <a:ext cx="29485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admet pour inverse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635B9BA-8F00-497E-8828-F1CA76D2F3F0}"/>
                  </a:ext>
                </a:extLst>
              </p:cNvPr>
              <p:cNvSpPr/>
              <p:nvPr/>
            </p:nvSpPr>
            <p:spPr>
              <a:xfrm>
                <a:off x="7486923" y="4236510"/>
                <a:ext cx="521297" cy="10277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200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fr-FR" sz="32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635B9BA-8F00-497E-8828-F1CA76D2F3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6923" y="4236510"/>
                <a:ext cx="521297" cy="10277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7218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" grpId="0" animBg="1"/>
      <p:bldP spid="8" grpId="0"/>
      <p:bldP spid="9" grpId="0"/>
      <p:bldP spid="10" grpId="0" animBg="1"/>
      <p:bldP spid="11" grpId="0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002060"/>
                </a:solidFill>
              </a:rPr>
              <a:pPr/>
              <a:t>11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26347" y="8711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F32151F-8804-4D13-B3FF-2D725488EB07}"/>
                  </a:ext>
                </a:extLst>
              </p:cNvPr>
              <p:cNvSpPr/>
              <p:nvPr/>
            </p:nvSpPr>
            <p:spPr>
              <a:xfrm>
                <a:off x="1526347" y="1709977"/>
                <a:ext cx="9607763" cy="7918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en-US" sz="2400" dirty="0" err="1">
                    <a:solidFill>
                      <a:srgbClr val="002060"/>
                    </a:solidFill>
                    <a:latin typeface="Comic Sans MS" panose="030F0702030302020204" pitchFamily="66" charset="0"/>
                    <a:ea typeface="Cambria Math" panose="02040503050406030204" pitchFamily="18" charset="0"/>
                  </a:rPr>
                  <a:t>L’inverse</a:t>
                </a:r>
                <a:r>
                  <a:rPr lang="en-US" sz="2400" dirty="0">
                    <a:solidFill>
                      <a:srgbClr val="002060"/>
                    </a:solidFill>
                    <a:latin typeface="Comic Sans MS" panose="030F0702030302020204" pitchFamily="66" charset="0"/>
                    <a:ea typeface="Cambria Math" panose="02040503050406030204" pitchFamily="18" charset="0"/>
                  </a:rPr>
                  <a:t> de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est</a:t>
                </a:r>
                <a:endParaRPr lang="fr-FR" sz="32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F32151F-8804-4D13-B3FF-2D725488EB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1709977"/>
                <a:ext cx="9607763" cy="791820"/>
              </a:xfrm>
              <a:prstGeom prst="rect">
                <a:avLst/>
              </a:prstGeom>
              <a:blipFill>
                <a:blip r:embed="rId2"/>
                <a:stretch>
                  <a:fillRect l="-1586" b="-1085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B4F5F93-0907-4977-9EF7-60E722AE5A9F}"/>
                  </a:ext>
                </a:extLst>
              </p:cNvPr>
              <p:cNvSpPr/>
              <p:nvPr/>
            </p:nvSpPr>
            <p:spPr>
              <a:xfrm>
                <a:off x="1526346" y="2825284"/>
                <a:ext cx="9607763" cy="7988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2060"/>
                    </a:solidFill>
                    <a:latin typeface="Comic Sans MS" panose="030F0702030302020204" pitchFamily="66" charset="0"/>
                    <a:ea typeface="Cambria Math" panose="02040503050406030204" pitchFamily="18" charset="0"/>
                  </a:rPr>
                  <a:t>L</a:t>
                </a:r>
                <a:r>
                  <a:rPr lang="en-US" sz="2400" dirty="0" err="1">
                    <a:solidFill>
                      <a:srgbClr val="002060"/>
                    </a:solidFill>
                    <a:latin typeface="Comic Sans MS" panose="030F0702030302020204" pitchFamily="66" charset="0"/>
                    <a:ea typeface="Cambria Math" panose="02040503050406030204" pitchFamily="18" charset="0"/>
                  </a:rPr>
                  <a:t>’inverse</a:t>
                </a:r>
                <a:r>
                  <a:rPr lang="en-US" sz="2400" dirty="0">
                    <a:solidFill>
                      <a:srgbClr val="002060"/>
                    </a:solidFill>
                    <a:latin typeface="Comic Sans MS" panose="030F0702030302020204" pitchFamily="66" charset="0"/>
                    <a:ea typeface="Cambria Math" panose="02040503050406030204" pitchFamily="18" charset="0"/>
                  </a:rPr>
                  <a:t> de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fr-FR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est</a:t>
                </a:r>
                <a:endParaRPr lang="fr-FR" sz="32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B4F5F93-0907-4977-9EF7-60E722AE5A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6" y="2825284"/>
                <a:ext cx="9607763" cy="798873"/>
              </a:xfrm>
              <a:prstGeom prst="rect">
                <a:avLst/>
              </a:prstGeom>
              <a:blipFill>
                <a:blip r:embed="rId3"/>
                <a:stretch>
                  <a:fillRect l="-1586" b="-8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40BFB29-A46C-4BB9-A0AA-9FFE4E9EBAE4}"/>
                  </a:ext>
                </a:extLst>
              </p:cNvPr>
              <p:cNvSpPr/>
              <p:nvPr/>
            </p:nvSpPr>
            <p:spPr>
              <a:xfrm>
                <a:off x="1526345" y="3947644"/>
                <a:ext cx="96077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2060"/>
                    </a:solidFill>
                    <a:latin typeface="Comic Sans MS" panose="030F0702030302020204" pitchFamily="66" charset="0"/>
                    <a:ea typeface="Cambria Math" panose="02040503050406030204" pitchFamily="18" charset="0"/>
                  </a:rPr>
                  <a:t>L’inverse de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est</a:t>
                </a:r>
                <a:endParaRPr lang="fr-FR" sz="32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40BFB29-A46C-4BB9-A0AA-9FFE4E9EBA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5" y="3947644"/>
                <a:ext cx="9607763" cy="461665"/>
              </a:xfrm>
              <a:prstGeom prst="rect">
                <a:avLst/>
              </a:prstGeom>
              <a:blipFill>
                <a:blip r:embed="rId4"/>
                <a:stretch>
                  <a:fillRect l="-1586" t="-41333" b="-4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11615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484305" y="2024521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Diviser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par un nombre </a:t>
            </a:r>
            <a:r>
              <a:rPr lang="fr-FR" sz="2400" b="1" dirty="0">
                <a:latin typeface="Comic Sans MS" panose="030F0702030302020204" pitchFamily="66" charset="0"/>
              </a:rPr>
              <a:t>non nul</a:t>
            </a:r>
            <a:r>
              <a:rPr lang="fr-F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revient à multiplier par l’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inverse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de ce nombre.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484305" y="690537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Diviser deux fractions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8D55EA4-48F0-4A76-BCFF-C94E9F74E84C}"/>
              </a:ext>
            </a:extLst>
          </p:cNvPr>
          <p:cNvSpPr/>
          <p:nvPr/>
        </p:nvSpPr>
        <p:spPr>
          <a:xfrm>
            <a:off x="1484305" y="1421147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Règle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801CC15-6054-4D6F-8A14-D0995F780EAB}"/>
                  </a:ext>
                </a:extLst>
              </p:cNvPr>
              <p:cNvSpPr/>
              <p:nvPr/>
            </p:nvSpPr>
            <p:spPr>
              <a:xfrm>
                <a:off x="1484305" y="2951978"/>
                <a:ext cx="10724435" cy="5734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Ainsi :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fr-FR" sz="32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étant des nombres relatifs avec </a:t>
                </a:r>
                <a14:m>
                  <m:oMath xmlns:m="http://schemas.openxmlformats.org/officeDocument/2006/math">
                    <m:r>
                      <a:rPr lang="fr-FR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fr-FR" sz="2800" b="1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28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non nuls</a:t>
                </a:r>
                <a:endParaRPr lang="fr-FR" sz="32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801CC15-6054-4D6F-8A14-D0995F780E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5" y="2951978"/>
                <a:ext cx="10724435" cy="573427"/>
              </a:xfrm>
              <a:prstGeom prst="rect">
                <a:avLst/>
              </a:prstGeom>
              <a:blipFill>
                <a:blip r:embed="rId2"/>
                <a:stretch>
                  <a:fillRect l="-1420" t="-15957" b="-340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D4CAD40-0264-42BA-83F5-BDEA9F6EC9C8}"/>
                  </a:ext>
                </a:extLst>
              </p:cNvPr>
              <p:cNvSpPr/>
              <p:nvPr/>
            </p:nvSpPr>
            <p:spPr>
              <a:xfrm>
                <a:off x="2565372" y="3898178"/>
                <a:ext cx="2803588" cy="10277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200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fr-FR" sz="32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  <m:r>
                        <a:rPr lang="fr-FR" sz="32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fr-FR" sz="32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1" i="1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lang="fr-FR" sz="32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den>
                      </m:f>
                      <m:r>
                        <a:rPr lang="fr-FR" sz="32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32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fr-FR" sz="32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  <m:r>
                        <a:rPr lang="fr-FR" sz="32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fr-FR" sz="32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fr-FR" sz="3200" b="1" i="1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D4CAD40-0264-42BA-83F5-BDEA9F6EC9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5372" y="3898178"/>
                <a:ext cx="2803588" cy="10277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849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8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002060"/>
                </a:solidFill>
              </a:rPr>
              <a:pPr/>
              <a:t>13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26347" y="8711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F32151F-8804-4D13-B3FF-2D725488EB07}"/>
                  </a:ext>
                </a:extLst>
              </p:cNvPr>
              <p:cNvSpPr/>
              <p:nvPr/>
            </p:nvSpPr>
            <p:spPr>
              <a:xfrm>
                <a:off x="1526347" y="1709977"/>
                <a:ext cx="9607763" cy="8111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−8</m:t>
                        </m:r>
                      </m:num>
                      <m:den>
                        <m:r>
                          <a:rPr lang="fr-FR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US" sz="32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fr-FR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fr-FR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den>
                    </m:f>
                    <m:r>
                      <a:rPr lang="fr-FR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F32151F-8804-4D13-B3FF-2D725488EB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1709977"/>
                <a:ext cx="9607763" cy="8111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586A646-41D6-4F49-AAF0-49DBF71EAAF6}"/>
                  </a:ext>
                </a:extLst>
              </p:cNvPr>
              <p:cNvSpPr/>
              <p:nvPr/>
            </p:nvSpPr>
            <p:spPr>
              <a:xfrm>
                <a:off x="1526347" y="2805985"/>
                <a:ext cx="9607763" cy="7982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fr-FR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2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fr-FR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fr-FR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fr-FR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586A646-41D6-4F49-AAF0-49DBF71EAA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2805985"/>
                <a:ext cx="9607763" cy="7982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31898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002060"/>
                </a:solidFill>
              </a:rPr>
              <a:pPr/>
              <a:t>2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13D0331-E81A-45BC-B283-FE578FC04927}"/>
              </a:ext>
            </a:extLst>
          </p:cNvPr>
          <p:cNvSpPr/>
          <p:nvPr/>
        </p:nvSpPr>
        <p:spPr>
          <a:xfrm>
            <a:off x="1526347" y="3015037"/>
            <a:ext cx="96077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On ne change pas un quotient en multipliant (ou en divisant) son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numérateur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et son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dénominateur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par un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même nombre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relatif </a:t>
            </a:r>
            <a:r>
              <a:rPr lang="fr-F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non nul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77E5FD5-1F24-4226-8B78-2E17D4A652A1}"/>
                  </a:ext>
                </a:extLst>
              </p:cNvPr>
              <p:cNvSpPr/>
              <p:nvPr/>
            </p:nvSpPr>
            <p:spPr>
              <a:xfrm>
                <a:off x="1526347" y="4207738"/>
                <a:ext cx="1023022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Ainsi : </a:t>
                </a:r>
                <a14:m>
                  <m:oMath xmlns:m="http://schemas.openxmlformats.org/officeDocument/2006/math">
                    <m:r>
                      <a:rPr lang="fr-FR" sz="32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fr-FR" sz="32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étant des nombres relatifs avec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fr-FR" sz="3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fr-FR" sz="3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fr-FR" sz="3200" b="1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fr-FR" sz="3200" b="1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endParaRPr lang="fr-FR" sz="32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77E5FD5-1F24-4226-8B78-2E17D4A652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4207738"/>
                <a:ext cx="10230224" cy="584775"/>
              </a:xfrm>
              <a:prstGeom prst="rect">
                <a:avLst/>
              </a:prstGeom>
              <a:blipFill>
                <a:blip r:embed="rId2"/>
                <a:stretch>
                  <a:fillRect l="-1489" t="-15625" b="-3125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24D622A-7AEE-4159-B069-43FF4556FDED}"/>
                  </a:ext>
                </a:extLst>
              </p:cNvPr>
              <p:cNvSpPr/>
              <p:nvPr/>
            </p:nvSpPr>
            <p:spPr>
              <a:xfrm>
                <a:off x="3598026" y="5071306"/>
                <a:ext cx="1992853" cy="9678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200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fr-FR" sz="32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  <m:r>
                        <a:rPr lang="fr-FR" sz="32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32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fr-FR" sz="32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3200" b="1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lang="fr-FR" sz="32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fr-FR" sz="32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3200" b="1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24D622A-7AEE-4159-B069-43FF4556FD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8026" y="5071306"/>
                <a:ext cx="1992853" cy="967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86964EDE-9C9B-431E-8172-3ED81D80EC6D}"/>
              </a:ext>
            </a:extLst>
          </p:cNvPr>
          <p:cNvSpPr/>
          <p:nvPr/>
        </p:nvSpPr>
        <p:spPr>
          <a:xfrm>
            <a:off x="6217945" y="5324387"/>
            <a:ext cx="4972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et</a:t>
            </a:r>
            <a:endParaRPr lang="fr-F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E0CA8A3-2747-40F5-A352-1C4A2A7108D7}"/>
                  </a:ext>
                </a:extLst>
              </p:cNvPr>
              <p:cNvSpPr/>
              <p:nvPr/>
            </p:nvSpPr>
            <p:spPr>
              <a:xfrm>
                <a:off x="7342263" y="5071306"/>
                <a:ext cx="1992853" cy="9678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200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fr-FR" sz="32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  <m:r>
                        <a:rPr lang="fr-FR" sz="32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32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fr-FR" sz="32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fr-FR" sz="3200" b="1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lang="fr-FR" sz="32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fr-FR" sz="32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fr-FR" sz="3200" b="1" i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E0CA8A3-2747-40F5-A352-1C4A2A7108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2263" y="5071306"/>
                <a:ext cx="1992853" cy="9678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id="{AC911720-47A6-44EA-B51D-8EDA6FEF12AF}"/>
              </a:ext>
            </a:extLst>
          </p:cNvPr>
          <p:cNvSpPr/>
          <p:nvPr/>
        </p:nvSpPr>
        <p:spPr>
          <a:xfrm>
            <a:off x="1484307" y="1746055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Déterminer une fraction égale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793C16FA-2D79-42D2-9FF1-6C52FB821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Egalité de fractions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0D60D9-5400-4FE2-803D-D8AE1B100939}"/>
              </a:ext>
            </a:extLst>
          </p:cNvPr>
          <p:cNvSpPr/>
          <p:nvPr/>
        </p:nvSpPr>
        <p:spPr>
          <a:xfrm>
            <a:off x="1526347" y="2392438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Propriété :</a:t>
            </a:r>
          </a:p>
        </p:txBody>
      </p:sp>
    </p:spTree>
    <p:extLst>
      <p:ext uri="{BB962C8B-B14F-4D97-AF65-F5344CB8AC3E}">
        <p14:creationId xmlns:p14="http://schemas.microsoft.com/office/powerpoint/2010/main" val="11024419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 animBg="1"/>
      <p:bldP spid="20" grpId="0" animBg="1"/>
      <p:bldP spid="2" grpId="0"/>
      <p:bldP spid="21" grpId="0" animBg="1"/>
      <p:bldP spid="22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002060"/>
                </a:solidFill>
              </a:rPr>
              <a:pPr/>
              <a:t>3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26347" y="8711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F32151F-8804-4D13-B3FF-2D725488EB07}"/>
                  </a:ext>
                </a:extLst>
              </p:cNvPr>
              <p:cNvSpPr/>
              <p:nvPr/>
            </p:nvSpPr>
            <p:spPr>
              <a:xfrm>
                <a:off x="1526347" y="1709977"/>
                <a:ext cx="9607763" cy="7918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32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fr-FR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−7</m:t>
                        </m:r>
                      </m:den>
                    </m:f>
                    <m:r>
                      <a:rPr lang="fr-FR" sz="32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fr-FR" sz="3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F32151F-8804-4D13-B3FF-2D725488EB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1709977"/>
                <a:ext cx="9607763" cy="7918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4147CF97-D08C-4A37-9C85-EA28221E5FEE}"/>
                  </a:ext>
                </a:extLst>
              </p:cNvPr>
              <p:cNvSpPr/>
              <p:nvPr/>
            </p:nvSpPr>
            <p:spPr>
              <a:xfrm>
                <a:off x="1526346" y="3308622"/>
                <a:ext cx="9607763" cy="7887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32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32</m:t>
                        </m:r>
                      </m:num>
                      <m:den>
                        <m:r>
                          <a:rPr lang="fr-FR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44</m:t>
                        </m:r>
                      </m:den>
                    </m:f>
                    <m:r>
                      <a:rPr lang="fr-FR" sz="32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fr-FR" sz="3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147CF97-D08C-4A37-9C85-EA28221E5F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6" y="3308622"/>
                <a:ext cx="9607763" cy="7887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66888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002060"/>
                </a:solidFill>
              </a:rPr>
              <a:pPr/>
              <a:t>4</a:t>
            </a:fld>
            <a:endParaRPr lang="en-US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77E5FD5-1F24-4226-8B78-2E17D4A652A1}"/>
                  </a:ext>
                </a:extLst>
              </p:cNvPr>
              <p:cNvSpPr/>
              <p:nvPr/>
            </p:nvSpPr>
            <p:spPr>
              <a:xfrm>
                <a:off x="1484307" y="2641024"/>
                <a:ext cx="1023022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buClr>
                    <a:schemeClr val="accent1">
                      <a:lumMod val="75000"/>
                    </a:schemeClr>
                  </a:buClr>
                  <a:buSzPct val="120000"/>
                </a:pP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fr-FR" sz="32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étant des nombres relatifs avec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fr-FR" sz="3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fr-FR" sz="3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𝒅</m:t>
                    </m:r>
                    <m:r>
                      <a:rPr lang="fr-FR" sz="32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fr-FR" sz="32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endParaRPr lang="fr-FR" sz="32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77E5FD5-1F24-4226-8B78-2E17D4A652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2641024"/>
                <a:ext cx="10230224" cy="584775"/>
              </a:xfrm>
              <a:prstGeom prst="rect">
                <a:avLst/>
              </a:prstGeom>
              <a:blipFill>
                <a:blip r:embed="rId2"/>
                <a:stretch>
                  <a:fillRect b="-1875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id="{AC911720-47A6-44EA-B51D-8EDA6FEF12AF}"/>
              </a:ext>
            </a:extLst>
          </p:cNvPr>
          <p:cNvSpPr/>
          <p:nvPr/>
        </p:nvSpPr>
        <p:spPr>
          <a:xfrm>
            <a:off x="1484307" y="897915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Déterminer si deux fractions sont égales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6E2F2B7-2BEF-42DF-9520-736A2C2F8AB0}"/>
                  </a:ext>
                </a:extLst>
              </p:cNvPr>
              <p:cNvSpPr/>
              <p:nvPr/>
            </p:nvSpPr>
            <p:spPr>
              <a:xfrm>
                <a:off x="1484307" y="3429000"/>
                <a:ext cx="10230224" cy="7491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Si   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2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𝒅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  <m:r>
                      <a:rPr lang="en-US" sz="2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    alors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fr-FR" sz="3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  <m:r>
                      <a:rPr lang="fr-FR" sz="3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32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</m:num>
                      <m:den>
                        <m:r>
                          <a:rPr lang="fr-FR" sz="32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</m:den>
                    </m:f>
                  </m:oMath>
                </a14:m>
                <a:endParaRPr lang="fr-FR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6E2F2B7-2BEF-42DF-9520-736A2C2F8A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3429000"/>
                <a:ext cx="10230224" cy="749116"/>
              </a:xfrm>
              <a:prstGeom prst="rect">
                <a:avLst/>
              </a:prstGeom>
              <a:blipFill>
                <a:blip r:embed="rId3"/>
                <a:stretch>
                  <a:fillRect l="-893" b="-82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D115C7D5-C2C3-4E8B-97FE-EB470E571A4D}"/>
              </a:ext>
            </a:extLst>
          </p:cNvPr>
          <p:cNvSpPr/>
          <p:nvPr/>
        </p:nvSpPr>
        <p:spPr>
          <a:xfrm>
            <a:off x="1484307" y="1764045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Propriété :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le produit en croix</a:t>
            </a:r>
          </a:p>
        </p:txBody>
      </p:sp>
    </p:spTree>
    <p:extLst>
      <p:ext uri="{BB962C8B-B14F-4D97-AF65-F5344CB8AC3E}">
        <p14:creationId xmlns:p14="http://schemas.microsoft.com/office/powerpoint/2010/main" val="41322734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0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002060"/>
                </a:solidFill>
              </a:rPr>
              <a:pPr/>
              <a:t>5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26347" y="8711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Exemples :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ces fractions sont-elles égales 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F32151F-8804-4D13-B3FF-2D725488EB07}"/>
                  </a:ext>
                </a:extLst>
              </p:cNvPr>
              <p:cNvSpPr/>
              <p:nvPr/>
            </p:nvSpPr>
            <p:spPr>
              <a:xfrm>
                <a:off x="1526347" y="1709977"/>
                <a:ext cx="9607763" cy="7918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fr-FR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60</m:t>
                        </m:r>
                      </m:den>
                    </m:f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fr-FR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F32151F-8804-4D13-B3FF-2D725488EB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1709977"/>
                <a:ext cx="9607763" cy="791820"/>
              </a:xfrm>
              <a:prstGeom prst="rect">
                <a:avLst/>
              </a:prstGeom>
              <a:blipFill>
                <a:blip r:embed="rId2"/>
                <a:stretch>
                  <a:fillRect b="-23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BF6AD76-87EF-41F8-8CE4-688F1A2D4A0C}"/>
                  </a:ext>
                </a:extLst>
              </p:cNvPr>
              <p:cNvSpPr/>
              <p:nvPr/>
            </p:nvSpPr>
            <p:spPr>
              <a:xfrm>
                <a:off x="1526347" y="2878946"/>
                <a:ext cx="9607763" cy="7918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−23</m:t>
                        </m:r>
                      </m:num>
                      <m:den>
                        <m:r>
                          <a:rPr lang="fr-FR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392</m:t>
                        </m:r>
                      </m:num>
                      <m:den>
                        <m:r>
                          <a:rPr lang="fr-FR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−255</m:t>
                        </m:r>
                      </m:den>
                    </m:f>
                  </m:oMath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BF6AD76-87EF-41F8-8CE4-688F1A2D4A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2878946"/>
                <a:ext cx="9607763" cy="791820"/>
              </a:xfrm>
              <a:prstGeom prst="rect">
                <a:avLst/>
              </a:prstGeom>
              <a:blipFill>
                <a:blip r:embed="rId3"/>
                <a:stretch>
                  <a:fillRect b="-76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78509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002060"/>
                </a:solidFill>
              </a:rPr>
              <a:pPr/>
              <a:t>6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C911720-47A6-44EA-B51D-8EDA6FEF12AF}"/>
              </a:ext>
            </a:extLst>
          </p:cNvPr>
          <p:cNvSpPr/>
          <p:nvPr/>
        </p:nvSpPr>
        <p:spPr>
          <a:xfrm>
            <a:off x="1484307" y="897915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3. Simplifier une fraction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115C7D5-C2C3-4E8B-97FE-EB470E571A4D}"/>
              </a:ext>
            </a:extLst>
          </p:cNvPr>
          <p:cNvSpPr/>
          <p:nvPr/>
        </p:nvSpPr>
        <p:spPr>
          <a:xfrm>
            <a:off x="1484307" y="1764045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Simplifier une fraction, c’est trouver une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fraction égale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avec un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dénominateur plus petit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A780C2-4F65-4BDA-B0D0-FA26B1564821}"/>
              </a:ext>
            </a:extLst>
          </p:cNvPr>
          <p:cNvSpPr/>
          <p:nvPr/>
        </p:nvSpPr>
        <p:spPr>
          <a:xfrm>
            <a:off x="1484307" y="2724628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Exemples :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D09D8E4-20F9-4DCA-A66D-EC209F854819}"/>
                  </a:ext>
                </a:extLst>
              </p:cNvPr>
              <p:cNvSpPr/>
              <p:nvPr/>
            </p:nvSpPr>
            <p:spPr>
              <a:xfrm>
                <a:off x="1484307" y="3563442"/>
                <a:ext cx="9607763" cy="7936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fr-FR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  <m:r>
                        <a:rPr lang="fr-FR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D09D8E4-20F9-4DCA-A66D-EC209F8548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3563442"/>
                <a:ext cx="9607763" cy="7936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9D80D1E-4EF6-47EB-8E40-2378D96E8103}"/>
                  </a:ext>
                </a:extLst>
              </p:cNvPr>
              <p:cNvSpPr/>
              <p:nvPr/>
            </p:nvSpPr>
            <p:spPr>
              <a:xfrm>
                <a:off x="1484307" y="4732411"/>
                <a:ext cx="9607763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fr-FR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fr-FR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fr-FR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fr-FR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9D80D1E-4EF6-47EB-8E40-2378D96E81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4732411"/>
                <a:ext cx="9607763" cy="786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13180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484305" y="1938291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Avant d’additionner ou soustraire des fractions, il faut qu’elles aient le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même dénominateur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3C2E9FDF-240D-46EC-B84B-FEC4579D191A}"/>
                  </a:ext>
                </a:extLst>
              </p:cNvPr>
              <p:cNvSpPr/>
              <p:nvPr/>
            </p:nvSpPr>
            <p:spPr>
              <a:xfrm>
                <a:off x="1484305" y="4184991"/>
                <a:ext cx="1971822" cy="10248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200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32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fr-FR" sz="32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den>
                      </m:f>
                      <m:r>
                        <a:rPr lang="fr-FR" sz="32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fr-FR" sz="32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fr-FR" sz="32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  <m:r>
                        <a:rPr lang="fr-FR" sz="32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3C2E9FDF-240D-46EC-B84B-FEC4579D19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5" y="4184991"/>
                <a:ext cx="1971822" cy="10248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472194D8-AB78-47ED-9DEF-1A2E215CF703}"/>
              </a:ext>
            </a:extLst>
          </p:cNvPr>
          <p:cNvSpPr/>
          <p:nvPr/>
        </p:nvSpPr>
        <p:spPr>
          <a:xfrm>
            <a:off x="1484305" y="3329628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 :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6635CCC1-C773-4A14-B6A4-4225EAEC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Additionner et soustraire des fractions</a:t>
            </a:r>
          </a:p>
        </p:txBody>
      </p:sp>
    </p:spTree>
    <p:extLst>
      <p:ext uri="{BB962C8B-B14F-4D97-AF65-F5344CB8AC3E}">
        <p14:creationId xmlns:p14="http://schemas.microsoft.com/office/powerpoint/2010/main" val="5159616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III – Multiplier des fractions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353679" y="2574321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On multiplie les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numérateurs</a:t>
            </a:r>
            <a:r>
              <a:rPr lang="fr-F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entre eux et les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dénominateurs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entre eux.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DC6B5B-5868-40E5-BE0A-8CC89359F48C}"/>
              </a:ext>
            </a:extLst>
          </p:cNvPr>
          <p:cNvSpPr/>
          <p:nvPr/>
        </p:nvSpPr>
        <p:spPr>
          <a:xfrm>
            <a:off x="1353679" y="1800780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Règle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3D60AEF-878D-4969-9BBA-FE32A24D5529}"/>
                  </a:ext>
                </a:extLst>
              </p:cNvPr>
              <p:cNvSpPr/>
              <p:nvPr/>
            </p:nvSpPr>
            <p:spPr>
              <a:xfrm>
                <a:off x="1336938" y="3480132"/>
                <a:ext cx="1072443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Ainsi :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fr-FR" sz="32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étant des nombres relatifs avec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fr-FR" sz="3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fr-FR" sz="3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𝒅</m:t>
                    </m:r>
                    <m:r>
                      <a:rPr lang="fr-FR" sz="32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fr-FR" sz="32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endParaRPr lang="fr-FR" sz="32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3D60AEF-878D-4969-9BBA-FE32A24D55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6938" y="3480132"/>
                <a:ext cx="10724435" cy="584775"/>
              </a:xfrm>
              <a:prstGeom prst="rect">
                <a:avLst/>
              </a:prstGeom>
              <a:blipFill>
                <a:blip r:embed="rId2"/>
                <a:stretch>
                  <a:fillRect l="-1420" t="-15625" b="-3125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8785FAE-CFC4-4DE1-9B33-138460340D1E}"/>
                  </a:ext>
                </a:extLst>
              </p:cNvPr>
              <p:cNvSpPr/>
              <p:nvPr/>
            </p:nvSpPr>
            <p:spPr>
              <a:xfrm>
                <a:off x="5306979" y="4358307"/>
                <a:ext cx="2784352" cy="9678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200" b="1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fr-FR" sz="32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  <m:r>
                        <a:rPr lang="fr-FR" sz="32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fr-FR" sz="32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1" i="1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lang="fr-FR" sz="32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den>
                      </m:f>
                      <m:r>
                        <a:rPr lang="fr-FR" sz="32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32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1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fr-FR" sz="3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3200" b="1" i="1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lang="fr-FR" sz="32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fr-FR" sz="3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32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8785FAE-CFC4-4DE1-9B33-138460340D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6979" y="4358307"/>
                <a:ext cx="2784352" cy="967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43936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7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002060"/>
                </a:solidFill>
              </a:rPr>
              <a:pPr/>
              <a:t>9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26347" y="8711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F32151F-8804-4D13-B3FF-2D725488EB07}"/>
                  </a:ext>
                </a:extLst>
              </p:cNvPr>
              <p:cNvSpPr/>
              <p:nvPr/>
            </p:nvSpPr>
            <p:spPr>
              <a:xfrm>
                <a:off x="1526347" y="1709977"/>
                <a:ext cx="9607763" cy="7918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32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fr-FR" sz="3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F32151F-8804-4D13-B3FF-2D725488EB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1709977"/>
                <a:ext cx="9607763" cy="7918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4147CF97-D08C-4A37-9C85-EA28221E5FEE}"/>
                  </a:ext>
                </a:extLst>
              </p:cNvPr>
              <p:cNvSpPr/>
              <p:nvPr/>
            </p:nvSpPr>
            <p:spPr>
              <a:xfrm>
                <a:off x="1526346" y="3308622"/>
                <a:ext cx="9607763" cy="7913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den>
                    </m:f>
                    <m:r>
                      <a:rPr lang="en-US" sz="32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−8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fr-FR" sz="3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4147CF97-D08C-4A37-9C85-EA28221E5F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6" y="3308622"/>
                <a:ext cx="9607763" cy="7913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84099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8200</TotalTime>
  <Words>381</Words>
  <Application>Microsoft Office PowerPoint</Application>
  <PresentationFormat>Grand écran</PresentationFormat>
  <Paragraphs>71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Comic Sans MS</vt:lpstr>
      <vt:lpstr>Corbel</vt:lpstr>
      <vt:lpstr>Parallaxe</vt:lpstr>
      <vt:lpstr>Chapitre 4 :  Fractions</vt:lpstr>
      <vt:lpstr>I – Egalité de fractions</vt:lpstr>
      <vt:lpstr>Présentation PowerPoint</vt:lpstr>
      <vt:lpstr>Présentation PowerPoint</vt:lpstr>
      <vt:lpstr>Présentation PowerPoint</vt:lpstr>
      <vt:lpstr>Présentation PowerPoint</vt:lpstr>
      <vt:lpstr>II – Additionner et soustraire des fractions</vt:lpstr>
      <vt:lpstr>III – Multiplier des fractions</vt:lpstr>
      <vt:lpstr>Présentation PowerPoint</vt:lpstr>
      <vt:lpstr>IV – Division de deux fractions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9 : Les fonctions (2)</dc:title>
  <dc:creator>Megane Felt</dc:creator>
  <cp:lastModifiedBy>Mégane FELT</cp:lastModifiedBy>
  <cp:revision>475</cp:revision>
  <dcterms:created xsi:type="dcterms:W3CDTF">2016-09-03T15:57:04Z</dcterms:created>
  <dcterms:modified xsi:type="dcterms:W3CDTF">2019-08-28T09:19:40Z</dcterms:modified>
</cp:coreProperties>
</file>