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428" r:id="rId3"/>
    <p:sldId id="436" r:id="rId4"/>
    <p:sldId id="435" r:id="rId5"/>
    <p:sldId id="434" r:id="rId6"/>
    <p:sldId id="450" r:id="rId7"/>
    <p:sldId id="438" r:id="rId8"/>
    <p:sldId id="441" r:id="rId9"/>
    <p:sldId id="442" r:id="rId10"/>
    <p:sldId id="446" r:id="rId11"/>
    <p:sldId id="448" r:id="rId12"/>
    <p:sldId id="447" r:id="rId13"/>
    <p:sldId id="449" r:id="rId14"/>
  </p:sldIdLst>
  <p:sldSz cx="12192000" cy="6858000"/>
  <p:notesSz cx="6858000" cy="99456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B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Style moyen 4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C89EF96-8CEA-46FF-86C4-4CE0E7609802}" styleName="Style léger 3 - Accentuation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630" autoAdjust="0"/>
    <p:restoredTop sz="94280" autoAdjust="0"/>
  </p:normalViewPr>
  <p:slideViewPr>
    <p:cSldViewPr snapToGrid="0">
      <p:cViewPr varScale="1">
        <p:scale>
          <a:sx n="72" d="100"/>
          <a:sy n="72" d="100"/>
        </p:scale>
        <p:origin x="876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873CE8-2121-45B9-AAED-175B32D45A5A}" type="datetimeFigureOut">
              <a:rPr lang="fr-FR" smtClean="0"/>
              <a:pPr/>
              <a:t>28/08/2019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47213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9447213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559BCD-F67C-45FB-A960-A8E4EA71AB7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87588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C794C0-B763-47CB-861D-15E57D4C8A29}" type="datetimeFigureOut">
              <a:rPr lang="fr-FR" smtClean="0"/>
              <a:pPr/>
              <a:t>28/08/2019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1243013"/>
            <a:ext cx="596900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786362"/>
            <a:ext cx="5486400" cy="391611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BBA27E-315A-42EC-907A-7AEEA37823F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57562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83813-C7A5-4134-93BB-A586804C7BDD}" type="datetime1">
              <a:rPr lang="en-US" smtClean="0"/>
              <a:pPr/>
              <a:t>8/28/2019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F7E2E-A94C-4B7E-96F0-7C7E3CA821CE}" type="datetime1">
              <a:rPr lang="en-US" smtClean="0"/>
              <a:pPr/>
              <a:t>8/28/2019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856D4-71DC-4FE0-AEAD-3B5FB31EA60D}" type="datetime1">
              <a:rPr lang="en-US" smtClean="0"/>
              <a:pPr/>
              <a:t>8/28/2019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30777-B988-4283-8CB5-DDB251F4973C}" type="datetime1">
              <a:rPr lang="en-US" smtClean="0"/>
              <a:pPr/>
              <a:t>8/28/2019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85301-F3C3-4B22-A9A9-8E5901859569}" type="datetime1">
              <a:rPr lang="en-US" smtClean="0"/>
              <a:pPr/>
              <a:t>8/28/2019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CDB6-F5AD-4FBE-9028-FB2B32A0395F}" type="datetime1">
              <a:rPr lang="en-US" smtClean="0"/>
              <a:pPr/>
              <a:t>8/28/2019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34BEF-7610-493D-9FDF-9031E477FC8E}" type="datetime1">
              <a:rPr lang="en-US" smtClean="0"/>
              <a:pPr/>
              <a:t>8/28/2019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ABCAB-1AC4-4144-8F46-FBEC35274F6A}" type="datetime1">
              <a:rPr lang="en-US" smtClean="0"/>
              <a:pPr/>
              <a:t>8/28/2019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94F6D-0E91-4E4A-9242-18831DB4EECE}" type="datetime1">
              <a:rPr lang="en-US" smtClean="0"/>
              <a:pPr/>
              <a:t>8/28/2019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3EE34-1512-4001-8192-6A053DFEF09D}" type="datetime1">
              <a:rPr lang="en-US" smtClean="0"/>
              <a:pPr/>
              <a:t>8/28/2019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D80C6-B09D-48FD-A124-E851352203BE}" type="datetime1">
              <a:rPr lang="en-US" smtClean="0"/>
              <a:pPr/>
              <a:t>8/28/2019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0E36D-BA96-4EF7-9C85-014ED191D7DA}" type="datetime1">
              <a:rPr lang="en-US" smtClean="0"/>
              <a:pPr/>
              <a:t>8/28/2019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F8FFC-CF52-4EB8-B6F8-BB12DCE7DA00}" type="datetime1">
              <a:rPr lang="en-US" smtClean="0"/>
              <a:pPr/>
              <a:t>8/28/2019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3E485-8BF0-4EFF-8582-08916DA796F0}" type="datetime1">
              <a:rPr lang="en-US" smtClean="0"/>
              <a:pPr/>
              <a:t>8/28/2019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0FD6B-0ECD-4903-B2AC-239B722A4E53}" type="datetime1">
              <a:rPr lang="en-US" smtClean="0"/>
              <a:pPr/>
              <a:t>8/28/2019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B94CE-8743-4E36-A3BC-23E5189BDAB9}" type="datetime1">
              <a:rPr lang="en-US" smtClean="0"/>
              <a:pPr/>
              <a:t>8/28/2019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33F94-7C0A-4237-81A9-8C5364D5F3AD}" type="datetime1">
              <a:rPr lang="en-US" smtClean="0"/>
              <a:pPr/>
              <a:t>8/28/2019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026CFC1-2817-4DC0-9B0E-AD7D97DFE9A5}" type="datetime1">
              <a:rPr lang="en-US" smtClean="0"/>
              <a:pPr/>
              <a:t>8/28/2019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133600" y="1380068"/>
            <a:ext cx="9369423" cy="2616199"/>
          </a:xfrm>
        </p:spPr>
        <p:txBody>
          <a:bodyPr>
            <a:normAutofit/>
          </a:bodyPr>
          <a:lstStyle/>
          <a:p>
            <a:r>
              <a:rPr lang="fr-FR">
                <a:solidFill>
                  <a:srgbClr val="FF0000"/>
                </a:solidFill>
                <a:latin typeface="Comic Sans MS" panose="030F0702030302020204" pitchFamily="66" charset="0"/>
              </a:rPr>
              <a:t>Chapitre 4 </a:t>
            </a:r>
            <a:r>
              <a:rPr lang="fr-FR" dirty="0">
                <a:solidFill>
                  <a:srgbClr val="FF0000"/>
                </a:solidFill>
                <a:latin typeface="Comic Sans MS" panose="030F0702030302020204" pitchFamily="66" charset="0"/>
              </a:rPr>
              <a:t>: </a:t>
            </a:r>
            <a:br>
              <a:rPr lang="fr-FR" dirty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fr-FR" dirty="0">
                <a:solidFill>
                  <a:srgbClr val="FF0000"/>
                </a:solidFill>
                <a:latin typeface="Comic Sans MS" panose="030F0702030302020204" pitchFamily="66" charset="0"/>
              </a:rPr>
              <a:t>Fractions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sz="3200">
                <a:latin typeface="Comic Sans MS" panose="030F0702030302020204" pitchFamily="66" charset="0"/>
              </a:rPr>
              <a:t>4</a:t>
            </a:r>
            <a:r>
              <a:rPr lang="fr-FR" sz="3200" baseline="30000">
                <a:latin typeface="Comic Sans MS" panose="030F0702030302020204" pitchFamily="66" charset="0"/>
              </a:rPr>
              <a:t>ème</a:t>
            </a:r>
            <a:endParaRPr lang="fr-FR" sz="3200" dirty="0">
              <a:latin typeface="Comic Sans MS" panose="030F0702030302020204" pitchFamily="66" charset="0"/>
            </a:endParaRPr>
          </a:p>
          <a:p>
            <a:r>
              <a:rPr lang="fr-FR" dirty="0">
                <a:latin typeface="Comic Sans MS" panose="030F0702030302020204" pitchFamily="66" charset="0"/>
              </a:rPr>
              <a:t>Mme FELT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33620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4311" y="-3315"/>
            <a:ext cx="10018713" cy="1752599"/>
          </a:xfrm>
        </p:spPr>
        <p:txBody>
          <a:bodyPr/>
          <a:lstStyle/>
          <a:p>
            <a:r>
              <a:rPr lang="fr-FR" dirty="0">
                <a:latin typeface="Comic Sans MS" panose="030F0702030302020204" pitchFamily="66" charset="0"/>
              </a:rPr>
              <a:t>IV – Division de deux fractions</a:t>
            </a:r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>
          <a:xfrm>
            <a:off x="10951856" y="55242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E3D60AEF-878D-4969-9BBA-FE32A24D5529}"/>
                  </a:ext>
                </a:extLst>
              </p:cNvPr>
              <p:cNvSpPr/>
              <p:nvPr/>
            </p:nvSpPr>
            <p:spPr>
              <a:xfrm>
                <a:off x="1484305" y="3617343"/>
                <a:ext cx="10724435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 algn="just">
                  <a:buClr>
                    <a:schemeClr val="accent1">
                      <a:lumMod val="75000"/>
                    </a:schemeClr>
                  </a:buClr>
                  <a:buSzPct val="145000"/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fr-FR" sz="28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𝒂</m:t>
                    </m:r>
                  </m:oMath>
                </a14:m>
                <a:r>
                  <a:rPr lang="fr-FR" sz="2400" dirty="0">
                    <a:solidFill>
                      <a:srgbClr val="002060"/>
                    </a:solidFill>
                    <a:latin typeface="Comic Sans MS" panose="030F0702030302020204" pitchFamily="66" charset="0"/>
                  </a:rPr>
                  <a:t> et </a:t>
                </a:r>
                <a14:m>
                  <m:oMath xmlns:m="http://schemas.openxmlformats.org/officeDocument/2006/math">
                    <m:r>
                      <a:rPr lang="fr-FR" sz="2800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𝒃</m:t>
                    </m:r>
                  </m:oMath>
                </a14:m>
                <a:r>
                  <a:rPr lang="fr-FR" sz="2400" dirty="0">
                    <a:solidFill>
                      <a:srgbClr val="002060"/>
                    </a:solidFill>
                    <a:latin typeface="Comic Sans MS" panose="030F0702030302020204" pitchFamily="66" charset="0"/>
                  </a:rPr>
                  <a:t> étant des nombres relatifs avec </a:t>
                </a:r>
                <a14:m>
                  <m:oMath xmlns:m="http://schemas.openxmlformats.org/officeDocument/2006/math">
                    <m:r>
                      <a:rPr lang="fr-FR" sz="28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𝒂</m:t>
                    </m:r>
                    <m:r>
                      <a:rPr lang="fr-FR" sz="28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  <m:r>
                      <a:rPr lang="fr-FR" sz="28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𝟎</m:t>
                    </m:r>
                  </m:oMath>
                </a14:m>
                <a:r>
                  <a:rPr lang="fr-FR" sz="2400" dirty="0">
                    <a:solidFill>
                      <a:srgbClr val="002060"/>
                    </a:solidFill>
                    <a:latin typeface="Comic Sans MS" panose="030F0702030302020204" pitchFamily="66" charset="0"/>
                  </a:rPr>
                  <a:t> et </a:t>
                </a:r>
                <a14:m>
                  <m:oMath xmlns:m="http://schemas.openxmlformats.org/officeDocument/2006/math">
                    <m:r>
                      <a:rPr lang="fr-FR" sz="28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𝒃</m:t>
                    </m:r>
                    <m:r>
                      <a:rPr lang="fr-FR" sz="2800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  <m:r>
                      <a:rPr lang="fr-FR" sz="2800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𝟎</m:t>
                    </m:r>
                  </m:oMath>
                </a14:m>
                <a:endParaRPr lang="fr-FR" sz="3200" dirty="0">
                  <a:solidFill>
                    <a:srgbClr val="00206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E3D60AEF-878D-4969-9BBA-FE32A24D552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4305" y="3617343"/>
                <a:ext cx="10724435" cy="523220"/>
              </a:xfrm>
              <a:prstGeom prst="rect">
                <a:avLst/>
              </a:prstGeom>
              <a:blipFill>
                <a:blip r:embed="rId2"/>
                <a:stretch>
                  <a:fillRect b="-2325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08785FAE-CFC4-4DE1-9B33-138460340D1E}"/>
                  </a:ext>
                </a:extLst>
              </p:cNvPr>
              <p:cNvSpPr/>
              <p:nvPr/>
            </p:nvSpPr>
            <p:spPr>
              <a:xfrm>
                <a:off x="3710737" y="4236512"/>
                <a:ext cx="521297" cy="94275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3200" b="1" i="1" dirty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3200" b="1" i="1" dirty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</m:num>
                        <m:den>
                          <m:r>
                            <a:rPr lang="fr-FR" sz="3200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𝒃</m:t>
                          </m:r>
                        </m:den>
                      </m:f>
                    </m:oMath>
                  </m:oMathPara>
                </a14:m>
                <a:endParaRPr lang="fr-FR" sz="3200" dirty="0"/>
              </a:p>
            </p:txBody>
          </p:sp>
        </mc:Choice>
        <mc:Fallback xmlns="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08785FAE-CFC4-4DE1-9B33-138460340D1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0737" y="4236512"/>
                <a:ext cx="521297" cy="94275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7">
            <a:extLst>
              <a:ext uri="{FF2B5EF4-FFF2-40B4-BE49-F238E27FC236}">
                <a16:creationId xmlns:a16="http://schemas.microsoft.com/office/drawing/2014/main" id="{32E9DCDA-BACB-45FE-9C2B-515E9BEB2666}"/>
              </a:ext>
            </a:extLst>
          </p:cNvPr>
          <p:cNvSpPr/>
          <p:nvPr/>
        </p:nvSpPr>
        <p:spPr>
          <a:xfrm>
            <a:off x="1484305" y="1697704"/>
            <a:ext cx="1001871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145000"/>
            </a:pPr>
            <a:r>
              <a:rPr lang="fr-FR" sz="32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1. Prendre l’inverse d’un nombre non nul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60AB6A5-EE67-4696-9899-BB4F4D7F74C4}"/>
              </a:ext>
            </a:extLst>
          </p:cNvPr>
          <p:cNvSpPr/>
          <p:nvPr/>
        </p:nvSpPr>
        <p:spPr>
          <a:xfrm>
            <a:off x="1484305" y="2346570"/>
            <a:ext cx="100187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145000"/>
            </a:pPr>
            <a:r>
              <a:rPr lang="fr-FR" sz="2400" u="sng" dirty="0">
                <a:solidFill>
                  <a:srgbClr val="002060"/>
                </a:solidFill>
                <a:latin typeface="Comic Sans MS" panose="030F0702030302020204" pitchFamily="66" charset="0"/>
              </a:rPr>
              <a:t>Propriété 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7625D6A4-BC42-4588-8A13-2A672545CA42}"/>
                  </a:ext>
                </a:extLst>
              </p:cNvPr>
              <p:cNvSpPr/>
              <p:nvPr/>
            </p:nvSpPr>
            <p:spPr>
              <a:xfrm>
                <a:off x="1467565" y="2648395"/>
                <a:ext cx="10724435" cy="89255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 algn="just">
                  <a:buClr>
                    <a:schemeClr val="accent1">
                      <a:lumMod val="75000"/>
                    </a:schemeClr>
                  </a:buClr>
                  <a:buSzPct val="145000"/>
                  <a:buFont typeface="Arial" panose="020B0604020202020204" pitchFamily="34" charset="0"/>
                  <a:buChar char="•"/>
                </a:pPr>
                <a:r>
                  <a:rPr lang="fr-FR" sz="2400" dirty="0">
                    <a:solidFill>
                      <a:srgbClr val="002060"/>
                    </a:solidFill>
                    <a:latin typeface="Comic Sans MS" panose="030F0702030302020204" pitchFamily="66" charset="0"/>
                  </a:rPr>
                  <a:t>Tout nombre </a:t>
                </a:r>
                <a14:m>
                  <m:oMath xmlns:m="http://schemas.openxmlformats.org/officeDocument/2006/math">
                    <m:r>
                      <a:rPr lang="fr-FR" sz="28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𝒙</m:t>
                    </m:r>
                  </m:oMath>
                </a14:m>
                <a:r>
                  <a:rPr lang="fr-FR" sz="2400" b="1" dirty="0">
                    <a:solidFill>
                      <a:srgbClr val="0070C0"/>
                    </a:solidFill>
                    <a:latin typeface="Comic Sans MS" panose="030F0702030302020204" pitchFamily="66" charset="0"/>
                  </a:rPr>
                  <a:t> non nul </a:t>
                </a:r>
                <a:r>
                  <a:rPr lang="fr-FR" sz="2400" dirty="0">
                    <a:solidFill>
                      <a:srgbClr val="002060"/>
                    </a:solidFill>
                    <a:latin typeface="Comic Sans MS" panose="030F0702030302020204" pitchFamily="66" charset="0"/>
                  </a:rPr>
                  <a:t>admet un inverse qui est le nombre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3600" b="1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sz="3600" b="1" i="0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fr-FR" sz="3600" b="1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den>
                    </m:f>
                  </m:oMath>
                </a14:m>
                <a:r>
                  <a:rPr lang="fr-FR" sz="2400" b="1" dirty="0">
                    <a:solidFill>
                      <a:srgbClr val="002060"/>
                    </a:solidFill>
                    <a:latin typeface="Comic Sans MS" panose="030F0702030302020204" pitchFamily="66" charset="0"/>
                  </a:rPr>
                  <a:t>.</a:t>
                </a:r>
                <a:endParaRPr lang="fr-FR" sz="2800" b="1" dirty="0">
                  <a:solidFill>
                    <a:srgbClr val="00206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7625D6A4-BC42-4588-8A13-2A672545CA4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7565" y="2648395"/>
                <a:ext cx="10724435" cy="892552"/>
              </a:xfrm>
              <a:prstGeom prst="rect">
                <a:avLst/>
              </a:prstGeom>
              <a:blipFill>
                <a:blip r:embed="rId4"/>
                <a:stretch>
                  <a:fillRect l="-1478" b="-5442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10">
            <a:extLst>
              <a:ext uri="{FF2B5EF4-FFF2-40B4-BE49-F238E27FC236}">
                <a16:creationId xmlns:a16="http://schemas.microsoft.com/office/drawing/2014/main" id="{E8254607-CBE7-4E96-8479-B6C2E4DFE6F0}"/>
              </a:ext>
            </a:extLst>
          </p:cNvPr>
          <p:cNvSpPr/>
          <p:nvPr/>
        </p:nvSpPr>
        <p:spPr>
          <a:xfrm>
            <a:off x="4446166" y="4477058"/>
            <a:ext cx="294854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chemeClr val="accent1">
                  <a:lumMod val="75000"/>
                </a:schemeClr>
              </a:buClr>
              <a:buSzPct val="145000"/>
            </a:pPr>
            <a:r>
              <a:rPr lang="fr-F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admet pour inverse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C635B9BA-8F00-497E-8828-F1CA76D2F3F0}"/>
                  </a:ext>
                </a:extLst>
              </p:cNvPr>
              <p:cNvSpPr/>
              <p:nvPr/>
            </p:nvSpPr>
            <p:spPr>
              <a:xfrm>
                <a:off x="7486923" y="4236510"/>
                <a:ext cx="521297" cy="102771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3200" b="1" i="1" dirty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3200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𝒃</m:t>
                          </m:r>
                        </m:num>
                        <m:den>
                          <m:r>
                            <a:rPr lang="fr-FR" sz="3200" b="1" i="1" dirty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</m:den>
                      </m:f>
                    </m:oMath>
                  </m:oMathPara>
                </a14:m>
                <a:endParaRPr lang="fr-FR" sz="3200" dirty="0"/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C635B9BA-8F00-497E-8828-F1CA76D2F3F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86923" y="4236510"/>
                <a:ext cx="521297" cy="102771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872184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3" grpId="0" animBg="1"/>
      <p:bldP spid="8" grpId="0"/>
      <p:bldP spid="9" grpId="0"/>
      <p:bldP spid="10" grpId="0" animBg="1"/>
      <p:bldP spid="11" grpId="0"/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>
          <a:xfrm>
            <a:off x="10951856" y="55242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mtClean="0">
                <a:solidFill>
                  <a:srgbClr val="002060"/>
                </a:solidFill>
              </a:rPr>
              <a:pPr/>
              <a:t>11</a:t>
            </a:fld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526347" y="871163"/>
            <a:ext cx="100187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145000"/>
            </a:pPr>
            <a:r>
              <a:rPr lang="fr-FR" sz="2400" u="sng" dirty="0">
                <a:solidFill>
                  <a:srgbClr val="002060"/>
                </a:solidFill>
                <a:latin typeface="Comic Sans MS" panose="030F0702030302020204" pitchFamily="66" charset="0"/>
              </a:rPr>
              <a:t>Exemples 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1F32151F-8804-4D13-B3FF-2D725488EB07}"/>
                  </a:ext>
                </a:extLst>
              </p:cNvPr>
              <p:cNvSpPr/>
              <p:nvPr/>
            </p:nvSpPr>
            <p:spPr>
              <a:xfrm>
                <a:off x="1526347" y="1709977"/>
                <a:ext cx="9607763" cy="7918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indent="-342900">
                  <a:buClr>
                    <a:schemeClr val="accent1">
                      <a:lumMod val="75000"/>
                    </a:schemeClr>
                  </a:buClr>
                  <a:buSzPct val="145000"/>
                  <a:buFont typeface="Arial" panose="020B0604020202020204" pitchFamily="34" charset="0"/>
                  <a:buChar char="•"/>
                </a:pPr>
                <a:r>
                  <a:rPr lang="en-US" sz="2400" dirty="0" err="1">
                    <a:solidFill>
                      <a:srgbClr val="002060"/>
                    </a:solidFill>
                    <a:latin typeface="Comic Sans MS" panose="030F0702030302020204" pitchFamily="66" charset="0"/>
                    <a:ea typeface="Cambria Math" panose="02040503050406030204" pitchFamily="18" charset="0"/>
                  </a:rPr>
                  <a:t>L’inverse</a:t>
                </a:r>
                <a:r>
                  <a:rPr lang="en-US" sz="2400" dirty="0">
                    <a:solidFill>
                      <a:srgbClr val="002060"/>
                    </a:solidFill>
                    <a:latin typeface="Comic Sans MS" panose="030F0702030302020204" pitchFamily="66" charset="0"/>
                    <a:ea typeface="Cambria Math" panose="02040503050406030204" pitchFamily="18" charset="0"/>
                  </a:rPr>
                  <a:t> de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3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fr-FR" sz="2400" dirty="0">
                    <a:solidFill>
                      <a:srgbClr val="002060"/>
                    </a:solidFill>
                    <a:latin typeface="Comic Sans MS" panose="030F0702030302020204" pitchFamily="66" charset="0"/>
                  </a:rPr>
                  <a:t> est</a:t>
                </a:r>
                <a:endParaRPr lang="fr-FR" sz="3200" dirty="0">
                  <a:solidFill>
                    <a:srgbClr val="00206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1F32151F-8804-4D13-B3FF-2D725488EB0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6347" y="1709977"/>
                <a:ext cx="9607763" cy="791820"/>
              </a:xfrm>
              <a:prstGeom prst="rect">
                <a:avLst/>
              </a:prstGeom>
              <a:blipFill>
                <a:blip r:embed="rId2"/>
                <a:stretch>
                  <a:fillRect l="-1586" b="-1085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1B4F5F93-0907-4977-9EF7-60E722AE5A9F}"/>
                  </a:ext>
                </a:extLst>
              </p:cNvPr>
              <p:cNvSpPr/>
              <p:nvPr/>
            </p:nvSpPr>
            <p:spPr>
              <a:xfrm>
                <a:off x="1526346" y="2825284"/>
                <a:ext cx="9607763" cy="79887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indent="-342900">
                  <a:buClr>
                    <a:schemeClr val="accent1">
                      <a:lumMod val="75000"/>
                    </a:schemeClr>
                  </a:buClr>
                  <a:buSzPct val="145000"/>
                  <a:buFont typeface="Arial" panose="020B0604020202020204" pitchFamily="34" charset="0"/>
                  <a:buChar char="•"/>
                </a:pPr>
                <a:r>
                  <a:rPr lang="en-US" sz="2400" dirty="0">
                    <a:solidFill>
                      <a:srgbClr val="002060"/>
                    </a:solidFill>
                    <a:latin typeface="Comic Sans MS" panose="030F0702030302020204" pitchFamily="66" charset="0"/>
                    <a:ea typeface="Cambria Math" panose="02040503050406030204" pitchFamily="18" charset="0"/>
                  </a:rPr>
                  <a:t>L</a:t>
                </a:r>
                <a:r>
                  <a:rPr lang="en-US" sz="2400" dirty="0" err="1">
                    <a:solidFill>
                      <a:srgbClr val="002060"/>
                    </a:solidFill>
                    <a:latin typeface="Comic Sans MS" panose="030F0702030302020204" pitchFamily="66" charset="0"/>
                    <a:ea typeface="Cambria Math" panose="02040503050406030204" pitchFamily="18" charset="0"/>
                  </a:rPr>
                  <a:t>’inverse</a:t>
                </a:r>
                <a:r>
                  <a:rPr lang="en-US" sz="2400" dirty="0">
                    <a:solidFill>
                      <a:srgbClr val="002060"/>
                    </a:solidFill>
                    <a:latin typeface="Comic Sans MS" panose="030F0702030302020204" pitchFamily="66" charset="0"/>
                    <a:ea typeface="Cambria Math" panose="02040503050406030204" pitchFamily="18" charset="0"/>
                  </a:rPr>
                  <a:t> de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sz="32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−2</m:t>
                        </m:r>
                      </m:num>
                      <m:den>
                        <m:r>
                          <a:rPr lang="fr-FR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fr-FR" sz="2400" dirty="0">
                    <a:solidFill>
                      <a:srgbClr val="002060"/>
                    </a:solidFill>
                    <a:latin typeface="Comic Sans MS" panose="030F0702030302020204" pitchFamily="66" charset="0"/>
                  </a:rPr>
                  <a:t> est</a:t>
                </a:r>
                <a:endParaRPr lang="fr-FR" sz="3200" dirty="0">
                  <a:solidFill>
                    <a:srgbClr val="00206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1B4F5F93-0907-4977-9EF7-60E722AE5A9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6346" y="2825284"/>
                <a:ext cx="9607763" cy="798873"/>
              </a:xfrm>
              <a:prstGeom prst="rect">
                <a:avLst/>
              </a:prstGeom>
              <a:blipFill>
                <a:blip r:embed="rId3"/>
                <a:stretch>
                  <a:fillRect l="-1586" b="-833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940BFB29-A46C-4BB9-A0AA-9FFE4E9EBAE4}"/>
                  </a:ext>
                </a:extLst>
              </p:cNvPr>
              <p:cNvSpPr/>
              <p:nvPr/>
            </p:nvSpPr>
            <p:spPr>
              <a:xfrm>
                <a:off x="1526345" y="3947644"/>
                <a:ext cx="9607763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indent="-342900">
                  <a:buClr>
                    <a:schemeClr val="accent1">
                      <a:lumMod val="75000"/>
                    </a:schemeClr>
                  </a:buClr>
                  <a:buSzPct val="145000"/>
                  <a:buFont typeface="Arial" panose="020B0604020202020204" pitchFamily="34" charset="0"/>
                  <a:buChar char="•"/>
                </a:pPr>
                <a:r>
                  <a:rPr lang="en-US" sz="2400" dirty="0">
                    <a:solidFill>
                      <a:srgbClr val="002060"/>
                    </a:solidFill>
                    <a:latin typeface="Comic Sans MS" panose="030F0702030302020204" pitchFamily="66" charset="0"/>
                    <a:ea typeface="Cambria Math" panose="02040503050406030204" pitchFamily="18" charset="0"/>
                  </a:rPr>
                  <a:t>L’inverse de </a:t>
                </a:r>
                <a14:m>
                  <m:oMath xmlns:m="http://schemas.openxmlformats.org/officeDocument/2006/math">
                    <m:r>
                      <a:rPr lang="fr-FR" sz="24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4</m:t>
                    </m:r>
                  </m:oMath>
                </a14:m>
                <a:r>
                  <a:rPr lang="fr-FR" sz="2400" dirty="0">
                    <a:solidFill>
                      <a:srgbClr val="002060"/>
                    </a:solidFill>
                    <a:latin typeface="Comic Sans MS" panose="030F0702030302020204" pitchFamily="66" charset="0"/>
                  </a:rPr>
                  <a:t> est</a:t>
                </a:r>
                <a:endParaRPr lang="fr-FR" sz="3200" dirty="0">
                  <a:solidFill>
                    <a:srgbClr val="00206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940BFB29-A46C-4BB9-A0AA-9FFE4E9EBAE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6345" y="3947644"/>
                <a:ext cx="9607763" cy="461665"/>
              </a:xfrm>
              <a:prstGeom prst="rect">
                <a:avLst/>
              </a:prstGeom>
              <a:blipFill>
                <a:blip r:embed="rId4"/>
                <a:stretch>
                  <a:fillRect l="-1586" t="-41333" b="-4666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1116150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6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>
          <a:xfrm>
            <a:off x="10951856" y="55242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484305" y="2024521"/>
            <a:ext cx="100187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Clr>
                <a:schemeClr val="accent1">
                  <a:lumMod val="75000"/>
                </a:schemeClr>
              </a:buClr>
              <a:buSzPct val="145000"/>
              <a:buFont typeface="Arial" panose="020B0604020202020204" pitchFamily="34" charset="0"/>
              <a:buChar char="•"/>
            </a:pPr>
            <a:r>
              <a:rPr lang="fr-FR" sz="2400" b="1" dirty="0">
                <a:solidFill>
                  <a:srgbClr val="0070C0"/>
                </a:solidFill>
                <a:latin typeface="Comic Sans MS" panose="030F0702030302020204" pitchFamily="66" charset="0"/>
              </a:rPr>
              <a:t>Diviser</a:t>
            </a:r>
            <a:r>
              <a:rPr lang="fr-F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 par un nombre </a:t>
            </a:r>
            <a:r>
              <a:rPr lang="fr-FR" sz="2400" b="1" dirty="0">
                <a:latin typeface="Comic Sans MS" panose="030F0702030302020204" pitchFamily="66" charset="0"/>
              </a:rPr>
              <a:t>non nul</a:t>
            </a:r>
            <a:r>
              <a:rPr lang="fr-FR" sz="2400" b="1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fr-F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revient à multiplier par l’</a:t>
            </a:r>
            <a:r>
              <a:rPr lang="fr-FR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inverse</a:t>
            </a:r>
            <a:r>
              <a:rPr lang="fr-F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 de ce nombre.</a:t>
            </a:r>
            <a:endParaRPr lang="fr-FR" sz="32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484305" y="690537"/>
            <a:ext cx="1001871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145000"/>
            </a:pPr>
            <a:r>
              <a:rPr lang="fr-FR" sz="32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2. Diviser deux fractions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8D55EA4-48F0-4A76-BCFF-C94E9F74E84C}"/>
              </a:ext>
            </a:extLst>
          </p:cNvPr>
          <p:cNvSpPr/>
          <p:nvPr/>
        </p:nvSpPr>
        <p:spPr>
          <a:xfrm>
            <a:off x="1484305" y="1421147"/>
            <a:ext cx="100187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145000"/>
            </a:pPr>
            <a:r>
              <a:rPr lang="fr-FR" sz="2400" u="sng" dirty="0">
                <a:solidFill>
                  <a:srgbClr val="002060"/>
                </a:solidFill>
                <a:latin typeface="Comic Sans MS" panose="030F0702030302020204" pitchFamily="66" charset="0"/>
              </a:rPr>
              <a:t>Règle 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6801CC15-6054-4D6F-8A14-D0995F780EAB}"/>
                  </a:ext>
                </a:extLst>
              </p:cNvPr>
              <p:cNvSpPr/>
              <p:nvPr/>
            </p:nvSpPr>
            <p:spPr>
              <a:xfrm>
                <a:off x="1484305" y="2951978"/>
                <a:ext cx="10724435" cy="57342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 algn="just">
                  <a:buClr>
                    <a:schemeClr val="accent1">
                      <a:lumMod val="75000"/>
                    </a:schemeClr>
                  </a:buClr>
                  <a:buSzPct val="145000"/>
                  <a:buFont typeface="Arial" panose="020B0604020202020204" pitchFamily="34" charset="0"/>
                  <a:buChar char="•"/>
                </a:pPr>
                <a:r>
                  <a:rPr lang="fr-FR" sz="2400" dirty="0">
                    <a:solidFill>
                      <a:srgbClr val="002060"/>
                    </a:solidFill>
                    <a:latin typeface="Comic Sans MS" panose="030F0702030302020204" pitchFamily="66" charset="0"/>
                  </a:rPr>
                  <a:t>Ainsi : </a:t>
                </a:r>
                <a14:m>
                  <m:oMath xmlns:m="http://schemas.openxmlformats.org/officeDocument/2006/math">
                    <m:r>
                      <a:rPr lang="fr-FR" sz="32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𝒂</m:t>
                    </m:r>
                  </m:oMath>
                </a14:m>
                <a:r>
                  <a:rPr lang="fr-FR" sz="2400" dirty="0">
                    <a:solidFill>
                      <a:srgbClr val="002060"/>
                    </a:solidFill>
                    <a:latin typeface="Comic Sans MS" panose="030F0702030302020204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fr-FR" sz="3200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𝒃</m:t>
                    </m:r>
                  </m:oMath>
                </a14:m>
                <a:r>
                  <a:rPr lang="fr-FR" sz="2400" dirty="0">
                    <a:solidFill>
                      <a:srgbClr val="002060"/>
                    </a:solidFill>
                    <a:latin typeface="Comic Sans MS" panose="030F0702030302020204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fr-FR" sz="3200" b="1" i="1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𝒄</m:t>
                    </m:r>
                  </m:oMath>
                </a14:m>
                <a:r>
                  <a:rPr lang="fr-FR" sz="2400" dirty="0">
                    <a:solidFill>
                      <a:srgbClr val="002060"/>
                    </a:solidFill>
                    <a:latin typeface="Comic Sans MS" panose="030F0702030302020204" pitchFamily="66" charset="0"/>
                  </a:rPr>
                  <a:t> et </a:t>
                </a:r>
                <a14:m>
                  <m:oMath xmlns:m="http://schemas.openxmlformats.org/officeDocument/2006/math">
                    <m:r>
                      <a:rPr lang="fr-FR" sz="3200" b="1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𝒅</m:t>
                    </m:r>
                  </m:oMath>
                </a14:m>
                <a:r>
                  <a:rPr lang="fr-FR" sz="2400" dirty="0">
                    <a:solidFill>
                      <a:srgbClr val="002060"/>
                    </a:solidFill>
                    <a:latin typeface="Comic Sans MS" panose="030F0702030302020204" pitchFamily="66" charset="0"/>
                  </a:rPr>
                  <a:t> étant des nombres relatifs avec </a:t>
                </a:r>
                <a14:m>
                  <m:oMath xmlns:m="http://schemas.openxmlformats.org/officeDocument/2006/math">
                    <m:r>
                      <a:rPr lang="fr-FR" sz="2800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𝒃</m:t>
                    </m:r>
                  </m:oMath>
                </a14:m>
                <a:r>
                  <a:rPr lang="fr-FR" sz="2400" dirty="0">
                    <a:solidFill>
                      <a:srgbClr val="002060"/>
                    </a:solidFill>
                    <a:latin typeface="Comic Sans MS" panose="030F0702030302020204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fr-FR" sz="2800" b="1" i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𝒄</m:t>
                    </m:r>
                  </m:oMath>
                </a14:m>
                <a:r>
                  <a:rPr lang="fr-FR" sz="2400" dirty="0">
                    <a:solidFill>
                      <a:srgbClr val="002060"/>
                    </a:solidFill>
                    <a:latin typeface="Comic Sans MS" panose="030F0702030302020204" pitchFamily="66" charset="0"/>
                  </a:rPr>
                  <a:t> et </a:t>
                </a:r>
                <a14:m>
                  <m:oMath xmlns:m="http://schemas.openxmlformats.org/officeDocument/2006/math">
                    <m:r>
                      <a:rPr lang="fr-FR" sz="2800" b="1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𝒅</m:t>
                    </m:r>
                  </m:oMath>
                </a14:m>
                <a:r>
                  <a:rPr lang="fr-FR" sz="2400" dirty="0">
                    <a:solidFill>
                      <a:srgbClr val="002060"/>
                    </a:solidFill>
                    <a:latin typeface="Comic Sans MS" panose="030F0702030302020204" pitchFamily="66" charset="0"/>
                  </a:rPr>
                  <a:t> non nuls</a:t>
                </a:r>
                <a:endParaRPr lang="fr-FR" sz="3200" dirty="0">
                  <a:solidFill>
                    <a:srgbClr val="00206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6801CC15-6054-4D6F-8A14-D0995F780EA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4305" y="2951978"/>
                <a:ext cx="10724435" cy="573427"/>
              </a:xfrm>
              <a:prstGeom prst="rect">
                <a:avLst/>
              </a:prstGeom>
              <a:blipFill>
                <a:blip r:embed="rId2"/>
                <a:stretch>
                  <a:fillRect l="-1420" t="-15957" b="-3404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ED4CAD40-0264-42BA-83F5-BDEA9F6EC9C8}"/>
                  </a:ext>
                </a:extLst>
              </p:cNvPr>
              <p:cNvSpPr/>
              <p:nvPr/>
            </p:nvSpPr>
            <p:spPr>
              <a:xfrm>
                <a:off x="2565372" y="3898178"/>
                <a:ext cx="2803588" cy="102771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3200" b="1" i="1" dirty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3200" b="1" i="1" dirty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</m:num>
                        <m:den>
                          <m:r>
                            <a:rPr lang="fr-FR" sz="3200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𝒃</m:t>
                          </m:r>
                        </m:den>
                      </m:f>
                      <m:r>
                        <a:rPr lang="fr-FR" sz="3200" b="1" i="1" dirty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f>
                        <m:fPr>
                          <m:ctrlPr>
                            <a:rPr lang="fr-FR" sz="3200" b="1" i="1" dirty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3200" b="1" i="1" dirty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𝒄</m:t>
                          </m:r>
                        </m:num>
                        <m:den>
                          <m:r>
                            <a:rPr lang="fr-FR" sz="32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𝒅</m:t>
                          </m:r>
                        </m:den>
                      </m:f>
                      <m:r>
                        <a:rPr lang="fr-FR" sz="3200" b="1" i="1" dirty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fr-FR" sz="3200" b="1" i="1" dirty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3200" b="1" i="1" dirty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</m:num>
                        <m:den>
                          <m:r>
                            <a:rPr lang="fr-FR" sz="3200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𝒃</m:t>
                          </m:r>
                        </m:den>
                      </m:f>
                      <m:r>
                        <a:rPr lang="fr-FR" sz="3200" b="1" i="1" dirty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fr-FR" sz="3200" b="1" i="1" dirty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32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𝒅</m:t>
                          </m:r>
                        </m:num>
                        <m:den>
                          <m:r>
                            <a:rPr lang="fr-FR" sz="3200" b="1" i="1" dirty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𝒄</m:t>
                          </m:r>
                        </m:den>
                      </m:f>
                    </m:oMath>
                  </m:oMathPara>
                </a14:m>
                <a:endParaRPr lang="fr-FR" sz="3200" dirty="0"/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ED4CAD40-0264-42BA-83F5-BDEA9F6EC9C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5372" y="3898178"/>
                <a:ext cx="2803588" cy="102771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98494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8" grpId="0"/>
      <p:bldP spid="11" grpId="0"/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>
          <a:xfrm>
            <a:off x="10951856" y="55242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mtClean="0">
                <a:solidFill>
                  <a:srgbClr val="002060"/>
                </a:solidFill>
              </a:rPr>
              <a:pPr/>
              <a:t>13</a:t>
            </a:fld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526347" y="871163"/>
            <a:ext cx="100187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145000"/>
            </a:pPr>
            <a:r>
              <a:rPr lang="fr-FR" sz="2400" u="sng" dirty="0">
                <a:solidFill>
                  <a:srgbClr val="002060"/>
                </a:solidFill>
                <a:latin typeface="Comic Sans MS" panose="030F0702030302020204" pitchFamily="66" charset="0"/>
              </a:rPr>
              <a:t>Exemples 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1F32151F-8804-4D13-B3FF-2D725488EB07}"/>
                  </a:ext>
                </a:extLst>
              </p:cNvPr>
              <p:cNvSpPr/>
              <p:nvPr/>
            </p:nvSpPr>
            <p:spPr>
              <a:xfrm>
                <a:off x="1526347" y="1709977"/>
                <a:ext cx="9607763" cy="81111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indent="-342900">
                  <a:buClr>
                    <a:schemeClr val="accent1">
                      <a:lumMod val="75000"/>
                    </a:schemeClr>
                  </a:buClr>
                  <a:buSzPct val="145000"/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sz="32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−8</m:t>
                        </m:r>
                      </m:num>
                      <m:den>
                        <m:r>
                          <a:rPr lang="fr-FR" sz="32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7</m:t>
                        </m:r>
                      </m:den>
                    </m:f>
                    <m:r>
                      <a:rPr lang="en-US" sz="320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f>
                      <m:fPr>
                        <m:ctrlPr>
                          <a:rPr lang="fr-FR" sz="32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sz="3200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fr-FR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−3</m:t>
                        </m:r>
                      </m:den>
                    </m:f>
                    <m:r>
                      <a:rPr lang="fr-FR" sz="32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endParaRPr dirty="0"/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1F32151F-8804-4D13-B3FF-2D725488EB0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6347" y="1709977"/>
                <a:ext cx="9607763" cy="81111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7586A646-41D6-4F49-AAF0-49DBF71EAAF6}"/>
                  </a:ext>
                </a:extLst>
              </p:cNvPr>
              <p:cNvSpPr/>
              <p:nvPr/>
            </p:nvSpPr>
            <p:spPr>
              <a:xfrm>
                <a:off x="1526347" y="2805985"/>
                <a:ext cx="9607763" cy="79829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indent="-342900">
                  <a:buClr>
                    <a:schemeClr val="accent1">
                      <a:lumMod val="75000"/>
                    </a:schemeClr>
                  </a:buClr>
                  <a:buSzPct val="145000"/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sz="32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fr-FR" sz="32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320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f>
                      <m:fPr>
                        <m:ctrlPr>
                          <a:rPr lang="fr-FR" sz="32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sz="3200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fr-FR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7</m:t>
                        </m:r>
                      </m:den>
                    </m:f>
                    <m:r>
                      <a:rPr lang="fr-FR" sz="32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endParaRPr dirty="0"/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7586A646-41D6-4F49-AAF0-49DBF71EAAF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6347" y="2805985"/>
                <a:ext cx="9607763" cy="79829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5318987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>
          <a:xfrm>
            <a:off x="10951856" y="55242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mtClean="0">
                <a:solidFill>
                  <a:srgbClr val="002060"/>
                </a:solidFill>
              </a:rPr>
              <a:pPr/>
              <a:t>2</a:t>
            </a:fld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13D0331-E81A-45BC-B283-FE578FC04927}"/>
              </a:ext>
            </a:extLst>
          </p:cNvPr>
          <p:cNvSpPr/>
          <p:nvPr/>
        </p:nvSpPr>
        <p:spPr>
          <a:xfrm>
            <a:off x="1526347" y="3015037"/>
            <a:ext cx="960776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342900">
              <a:buClr>
                <a:schemeClr val="accent1">
                  <a:lumMod val="75000"/>
                </a:schemeClr>
              </a:buClr>
              <a:buSzPct val="145000"/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On ne change pas un quotient en multipliant (ou en divisant) son </a:t>
            </a:r>
            <a:r>
              <a:rPr lang="fr-FR" sz="2400" b="1" dirty="0">
                <a:solidFill>
                  <a:srgbClr val="0070C0"/>
                </a:solidFill>
                <a:latin typeface="Comic Sans MS" panose="030F0702030302020204" pitchFamily="66" charset="0"/>
              </a:rPr>
              <a:t>numérateur</a:t>
            </a:r>
            <a:r>
              <a:rPr lang="fr-F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 et son </a:t>
            </a:r>
            <a:r>
              <a:rPr lang="fr-FR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dénominateur</a:t>
            </a:r>
            <a:r>
              <a:rPr lang="fr-F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 par un </a:t>
            </a:r>
            <a:r>
              <a:rPr lang="fr-FR" sz="2400" b="1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même nombre</a:t>
            </a:r>
            <a:r>
              <a:rPr lang="fr-F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 relatif </a:t>
            </a:r>
            <a:r>
              <a:rPr lang="fr-FR" sz="2400" b="1" dirty="0">
                <a:solidFill>
                  <a:srgbClr val="002060"/>
                </a:solidFill>
                <a:latin typeface="Comic Sans MS" panose="030F0702030302020204" pitchFamily="66" charset="0"/>
              </a:rPr>
              <a:t>non nul</a:t>
            </a:r>
            <a:r>
              <a:rPr lang="fr-F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977E5FD5-1F24-4226-8B78-2E17D4A652A1}"/>
                  </a:ext>
                </a:extLst>
              </p:cNvPr>
              <p:cNvSpPr/>
              <p:nvPr/>
            </p:nvSpPr>
            <p:spPr>
              <a:xfrm>
                <a:off x="1526347" y="4207738"/>
                <a:ext cx="10230224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 algn="just">
                  <a:buClr>
                    <a:schemeClr val="accent1">
                      <a:lumMod val="75000"/>
                    </a:schemeClr>
                  </a:buClr>
                  <a:buSzPct val="145000"/>
                  <a:buFont typeface="Arial" panose="020B0604020202020204" pitchFamily="34" charset="0"/>
                  <a:buChar char="•"/>
                </a:pPr>
                <a:r>
                  <a:rPr lang="fr-FR" sz="2400" dirty="0">
                    <a:solidFill>
                      <a:srgbClr val="002060"/>
                    </a:solidFill>
                    <a:latin typeface="Comic Sans MS" panose="030F0702030302020204" pitchFamily="66" charset="0"/>
                  </a:rPr>
                  <a:t>Ainsi : </a:t>
                </a:r>
                <a14:m>
                  <m:oMath xmlns:m="http://schemas.openxmlformats.org/officeDocument/2006/math">
                    <m:r>
                      <a:rPr lang="fr-FR" sz="3200" b="1" i="1" dirty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𝒂</m:t>
                    </m:r>
                  </m:oMath>
                </a14:m>
                <a:r>
                  <a:rPr lang="fr-FR" sz="2400" dirty="0">
                    <a:solidFill>
                      <a:srgbClr val="002060"/>
                    </a:solidFill>
                    <a:latin typeface="Comic Sans MS" panose="030F0702030302020204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fr-FR" sz="3200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𝒃</m:t>
                    </m:r>
                  </m:oMath>
                </a14:m>
                <a:r>
                  <a:rPr lang="fr-FR" sz="2400" dirty="0">
                    <a:solidFill>
                      <a:srgbClr val="002060"/>
                    </a:solidFill>
                    <a:latin typeface="Comic Sans MS" panose="030F0702030302020204" pitchFamily="66" charset="0"/>
                  </a:rPr>
                  <a:t> et </a:t>
                </a:r>
                <a14:m>
                  <m:oMath xmlns:m="http://schemas.openxmlformats.org/officeDocument/2006/math">
                    <m:r>
                      <a:rPr lang="fr-FR" sz="3200" b="1" i="1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𝒄</m:t>
                    </m:r>
                  </m:oMath>
                </a14:m>
                <a:r>
                  <a:rPr lang="fr-FR" sz="2400" dirty="0">
                    <a:solidFill>
                      <a:srgbClr val="002060"/>
                    </a:solidFill>
                    <a:latin typeface="Comic Sans MS" panose="030F0702030302020204" pitchFamily="66" charset="0"/>
                  </a:rPr>
                  <a:t> étant des nombres relatifs avec </a:t>
                </a:r>
                <a14:m>
                  <m:oMath xmlns:m="http://schemas.openxmlformats.org/officeDocument/2006/math">
                    <m:r>
                      <a:rPr lang="fr-FR" sz="32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𝒃</m:t>
                    </m:r>
                    <m:r>
                      <a:rPr lang="fr-FR" sz="32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  <m:r>
                      <a:rPr lang="fr-FR" sz="32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𝟎</m:t>
                    </m:r>
                  </m:oMath>
                </a14:m>
                <a:r>
                  <a:rPr lang="fr-FR" sz="2400" dirty="0">
                    <a:solidFill>
                      <a:srgbClr val="002060"/>
                    </a:solidFill>
                    <a:latin typeface="Comic Sans MS" panose="030F0702030302020204" pitchFamily="66" charset="0"/>
                  </a:rPr>
                  <a:t> et </a:t>
                </a:r>
                <a14:m>
                  <m:oMath xmlns:m="http://schemas.openxmlformats.org/officeDocument/2006/math">
                    <m:r>
                      <a:rPr lang="fr-FR" sz="3200" b="1" i="1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𝒄</m:t>
                    </m:r>
                    <m:r>
                      <a:rPr lang="fr-FR" sz="3200" b="1" i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  <m:r>
                      <a:rPr lang="fr-FR" sz="3200" b="1" i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𝟎</m:t>
                    </m:r>
                  </m:oMath>
                </a14:m>
                <a:endParaRPr lang="fr-FR" sz="3200" dirty="0">
                  <a:solidFill>
                    <a:srgbClr val="00206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977E5FD5-1F24-4226-8B78-2E17D4A652A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6347" y="4207738"/>
                <a:ext cx="10230224" cy="584775"/>
              </a:xfrm>
              <a:prstGeom prst="rect">
                <a:avLst/>
              </a:prstGeom>
              <a:blipFill>
                <a:blip r:embed="rId2"/>
                <a:stretch>
                  <a:fillRect l="-1489" t="-15625" b="-3125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824D622A-7AEE-4159-B069-43FF4556FDED}"/>
                  </a:ext>
                </a:extLst>
              </p:cNvPr>
              <p:cNvSpPr/>
              <p:nvPr/>
            </p:nvSpPr>
            <p:spPr>
              <a:xfrm>
                <a:off x="3598026" y="5071306"/>
                <a:ext cx="1992853" cy="96782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3200" b="1" i="1" dirty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3200" b="1" i="1" dirty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</m:num>
                        <m:den>
                          <m:r>
                            <a:rPr lang="fr-FR" sz="3200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𝒃</m:t>
                          </m:r>
                        </m:den>
                      </m:f>
                      <m:r>
                        <a:rPr lang="fr-FR" sz="3200" b="1" i="1" dirty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fr-FR" sz="3200" b="1" i="1" dirty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3200" b="1" i="1" dirty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  <m:r>
                            <a:rPr lang="fr-FR" sz="3200" b="1" i="1" dirty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fr-FR" sz="3200" b="1" i="1" dirty="0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𝒄</m:t>
                          </m:r>
                        </m:num>
                        <m:den>
                          <m:r>
                            <a:rPr lang="fr-FR" sz="3200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𝒃</m:t>
                          </m:r>
                          <m:r>
                            <a:rPr lang="fr-FR" sz="3200" b="1" i="1" dirty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fr-FR" sz="3200" b="1" i="1" dirty="0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𝒄</m:t>
                          </m:r>
                        </m:den>
                      </m:f>
                    </m:oMath>
                  </m:oMathPara>
                </a14:m>
                <a:endParaRPr lang="fr-FR" sz="3200" dirty="0"/>
              </a:p>
            </p:txBody>
          </p:sp>
        </mc:Choice>
        <mc:Fallback xmlns="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824D622A-7AEE-4159-B069-43FF4556FDE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8026" y="5071306"/>
                <a:ext cx="1992853" cy="96782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1">
            <a:extLst>
              <a:ext uri="{FF2B5EF4-FFF2-40B4-BE49-F238E27FC236}">
                <a16:creationId xmlns:a16="http://schemas.microsoft.com/office/drawing/2014/main" id="{86964EDE-9C9B-431E-8172-3ED81D80EC6D}"/>
              </a:ext>
            </a:extLst>
          </p:cNvPr>
          <p:cNvSpPr/>
          <p:nvPr/>
        </p:nvSpPr>
        <p:spPr>
          <a:xfrm>
            <a:off x="6217945" y="5324387"/>
            <a:ext cx="49725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et</a:t>
            </a:r>
            <a:endParaRPr lang="fr-FR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4E0CA8A3-2747-40F5-A352-1C4A2A7108D7}"/>
                  </a:ext>
                </a:extLst>
              </p:cNvPr>
              <p:cNvSpPr/>
              <p:nvPr/>
            </p:nvSpPr>
            <p:spPr>
              <a:xfrm>
                <a:off x="7342263" y="5071306"/>
                <a:ext cx="1992853" cy="96782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3200" b="1" i="1" dirty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3200" b="1" i="1" dirty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</m:num>
                        <m:den>
                          <m:r>
                            <a:rPr lang="fr-FR" sz="3200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𝒃</m:t>
                          </m:r>
                        </m:den>
                      </m:f>
                      <m:r>
                        <a:rPr lang="fr-FR" sz="3200" b="1" i="1" dirty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fr-FR" sz="3200" b="1" i="1" dirty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3200" b="1" i="1" dirty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  <m:r>
                            <a:rPr lang="fr-FR" sz="3200" b="1" i="1" dirty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÷</m:t>
                          </m:r>
                          <m:r>
                            <a:rPr lang="fr-FR" sz="3200" b="1" i="1" dirty="0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𝒄</m:t>
                          </m:r>
                        </m:num>
                        <m:den>
                          <m:r>
                            <a:rPr lang="fr-FR" sz="3200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𝒃</m:t>
                          </m:r>
                          <m:r>
                            <a:rPr lang="fr-FR" sz="3200" b="1" i="1" dirty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÷</m:t>
                          </m:r>
                          <m:r>
                            <a:rPr lang="fr-FR" sz="3200" b="1" i="1" dirty="0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𝒄</m:t>
                          </m:r>
                        </m:den>
                      </m:f>
                    </m:oMath>
                  </m:oMathPara>
                </a14:m>
                <a:endParaRPr lang="fr-FR" sz="3200" dirty="0"/>
              </a:p>
            </p:txBody>
          </p:sp>
        </mc:Choice>
        <mc:Fallback xmlns="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4E0CA8A3-2747-40F5-A352-1C4A2A7108D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42263" y="5071306"/>
                <a:ext cx="1992853" cy="96782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Rectangle 21">
            <a:extLst>
              <a:ext uri="{FF2B5EF4-FFF2-40B4-BE49-F238E27FC236}">
                <a16:creationId xmlns:a16="http://schemas.microsoft.com/office/drawing/2014/main" id="{AC911720-47A6-44EA-B51D-8EDA6FEF12AF}"/>
              </a:ext>
            </a:extLst>
          </p:cNvPr>
          <p:cNvSpPr/>
          <p:nvPr/>
        </p:nvSpPr>
        <p:spPr>
          <a:xfrm>
            <a:off x="1484307" y="1746055"/>
            <a:ext cx="1001871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145000"/>
            </a:pPr>
            <a:r>
              <a:rPr lang="fr-FR" sz="32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1. Déterminer une fraction égale</a:t>
            </a:r>
          </a:p>
        </p:txBody>
      </p:sp>
      <p:sp>
        <p:nvSpPr>
          <p:cNvPr id="9" name="Titre 1">
            <a:extLst>
              <a:ext uri="{FF2B5EF4-FFF2-40B4-BE49-F238E27FC236}">
                <a16:creationId xmlns:a16="http://schemas.microsoft.com/office/drawing/2014/main" id="{793C16FA-2D79-42D2-9FF1-6C52FB8210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-3315"/>
            <a:ext cx="10018713" cy="1752599"/>
          </a:xfrm>
        </p:spPr>
        <p:txBody>
          <a:bodyPr/>
          <a:lstStyle/>
          <a:p>
            <a:r>
              <a:rPr lang="fr-FR" dirty="0">
                <a:latin typeface="Comic Sans MS" panose="030F0702030302020204" pitchFamily="66" charset="0"/>
              </a:rPr>
              <a:t>I – Egalité de fractions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D0D60D9-5400-4FE2-803D-D8AE1B100939}"/>
              </a:ext>
            </a:extLst>
          </p:cNvPr>
          <p:cNvSpPr/>
          <p:nvPr/>
        </p:nvSpPr>
        <p:spPr>
          <a:xfrm>
            <a:off x="1526347" y="2392438"/>
            <a:ext cx="100187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145000"/>
            </a:pPr>
            <a:r>
              <a:rPr lang="fr-FR" sz="2400" u="sng" dirty="0">
                <a:solidFill>
                  <a:srgbClr val="002060"/>
                </a:solidFill>
                <a:latin typeface="Comic Sans MS" panose="030F0702030302020204" pitchFamily="66" charset="0"/>
              </a:rPr>
              <a:t>Propriété :</a:t>
            </a:r>
          </a:p>
        </p:txBody>
      </p:sp>
    </p:spTree>
    <p:extLst>
      <p:ext uri="{BB962C8B-B14F-4D97-AF65-F5344CB8AC3E}">
        <p14:creationId xmlns:p14="http://schemas.microsoft.com/office/powerpoint/2010/main" val="110244196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9" grpId="0" animBg="1"/>
      <p:bldP spid="20" grpId="0" animBg="1"/>
      <p:bldP spid="2" grpId="0"/>
      <p:bldP spid="21" grpId="0" animBg="1"/>
      <p:bldP spid="22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>
          <a:xfrm>
            <a:off x="10951856" y="55242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mtClean="0">
                <a:solidFill>
                  <a:srgbClr val="002060"/>
                </a:solidFill>
              </a:rPr>
              <a:pPr/>
              <a:t>3</a:t>
            </a:fld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526347" y="871163"/>
            <a:ext cx="100187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145000"/>
            </a:pPr>
            <a:r>
              <a:rPr lang="fr-FR" sz="2400" u="sng" dirty="0">
                <a:solidFill>
                  <a:srgbClr val="002060"/>
                </a:solidFill>
                <a:latin typeface="Comic Sans MS" panose="030F0702030302020204" pitchFamily="66" charset="0"/>
              </a:rPr>
              <a:t>Exemples 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1F32151F-8804-4D13-B3FF-2D725488EB07}"/>
                  </a:ext>
                </a:extLst>
              </p:cNvPr>
              <p:cNvSpPr/>
              <p:nvPr/>
            </p:nvSpPr>
            <p:spPr>
              <a:xfrm>
                <a:off x="1526347" y="1709977"/>
                <a:ext cx="9607763" cy="7918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indent="-342900">
                  <a:buClr>
                    <a:schemeClr val="accent1">
                      <a:lumMod val="75000"/>
                    </a:schemeClr>
                  </a:buClr>
                  <a:buSzPct val="145000"/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fr-FR" sz="3200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sz="3200" b="0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a:rPr lang="fr-FR" sz="3200" b="0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−7</m:t>
                        </m:r>
                      </m:den>
                    </m:f>
                    <m:r>
                      <a:rPr lang="fr-FR" sz="3200" b="0" i="1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fr-FR" sz="32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1F32151F-8804-4D13-B3FF-2D725488EB0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6347" y="1709977"/>
                <a:ext cx="9607763" cy="79182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4147CF97-D08C-4A37-9C85-EA28221E5FEE}"/>
                  </a:ext>
                </a:extLst>
              </p:cNvPr>
              <p:cNvSpPr/>
              <p:nvPr/>
            </p:nvSpPr>
            <p:spPr>
              <a:xfrm>
                <a:off x="1526346" y="3308622"/>
                <a:ext cx="9607763" cy="78874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indent="-342900">
                  <a:buClr>
                    <a:schemeClr val="accent1">
                      <a:lumMod val="75000"/>
                    </a:schemeClr>
                  </a:buClr>
                  <a:buSzPct val="145000"/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fr-FR" sz="3200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sz="3200" b="0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32</m:t>
                        </m:r>
                      </m:num>
                      <m:den>
                        <m:r>
                          <a:rPr lang="fr-FR" sz="3200" b="0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44</m:t>
                        </m:r>
                      </m:den>
                    </m:f>
                    <m:r>
                      <a:rPr lang="fr-FR" sz="3200" b="0" i="1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fr-FR" sz="32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4147CF97-D08C-4A37-9C85-EA28221E5FE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6346" y="3308622"/>
                <a:ext cx="9607763" cy="78874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3668884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>
          <a:xfrm>
            <a:off x="10951856" y="55242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mtClean="0">
                <a:solidFill>
                  <a:srgbClr val="002060"/>
                </a:solidFill>
              </a:rPr>
              <a:pPr/>
              <a:t>4</a:t>
            </a:fld>
            <a:endParaRPr lang="en-US" dirty="0">
              <a:solidFill>
                <a:srgbClr val="00206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977E5FD5-1F24-4226-8B78-2E17D4A652A1}"/>
                  </a:ext>
                </a:extLst>
              </p:cNvPr>
              <p:cNvSpPr/>
              <p:nvPr/>
            </p:nvSpPr>
            <p:spPr>
              <a:xfrm>
                <a:off x="1484307" y="2641024"/>
                <a:ext cx="10230224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buClr>
                    <a:schemeClr val="accent1">
                      <a:lumMod val="75000"/>
                    </a:schemeClr>
                  </a:buClr>
                  <a:buSzPct val="120000"/>
                </a:pPr>
                <a14:m>
                  <m:oMath xmlns:m="http://schemas.openxmlformats.org/officeDocument/2006/math">
                    <m:r>
                      <a:rPr lang="fr-FR" sz="32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𝒂</m:t>
                    </m:r>
                  </m:oMath>
                </a14:m>
                <a:r>
                  <a:rPr lang="fr-FR" sz="2400" dirty="0">
                    <a:solidFill>
                      <a:srgbClr val="002060"/>
                    </a:solidFill>
                    <a:latin typeface="Comic Sans MS" panose="030F0702030302020204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fr-FR" sz="3200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𝒃</m:t>
                    </m:r>
                  </m:oMath>
                </a14:m>
                <a:r>
                  <a:rPr lang="fr-FR" sz="2400" dirty="0">
                    <a:solidFill>
                      <a:srgbClr val="002060"/>
                    </a:solidFill>
                    <a:latin typeface="Comic Sans MS" panose="030F0702030302020204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fr-FR" sz="3200" b="1" i="1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𝒄</m:t>
                    </m:r>
                  </m:oMath>
                </a14:m>
                <a:r>
                  <a:rPr lang="fr-FR" sz="2400" dirty="0">
                    <a:solidFill>
                      <a:srgbClr val="002060"/>
                    </a:solidFill>
                    <a:latin typeface="Comic Sans MS" panose="030F0702030302020204" pitchFamily="66" charset="0"/>
                  </a:rPr>
                  <a:t> et </a:t>
                </a:r>
                <a14:m>
                  <m:oMath xmlns:m="http://schemas.openxmlformats.org/officeDocument/2006/math">
                    <m:r>
                      <a:rPr lang="fr-FR" sz="3200" b="1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𝒅</m:t>
                    </m:r>
                  </m:oMath>
                </a14:m>
                <a:r>
                  <a:rPr lang="fr-FR" sz="2400" dirty="0">
                    <a:solidFill>
                      <a:srgbClr val="002060"/>
                    </a:solidFill>
                    <a:latin typeface="Comic Sans MS" panose="030F0702030302020204" pitchFamily="66" charset="0"/>
                  </a:rPr>
                  <a:t> étant des nombres relatifs avec </a:t>
                </a:r>
                <a14:m>
                  <m:oMath xmlns:m="http://schemas.openxmlformats.org/officeDocument/2006/math">
                    <m:r>
                      <a:rPr lang="fr-FR" sz="32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𝒃</m:t>
                    </m:r>
                    <m:r>
                      <a:rPr lang="fr-FR" sz="32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  <m:r>
                      <a:rPr lang="fr-FR" sz="32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𝟎</m:t>
                    </m:r>
                  </m:oMath>
                </a14:m>
                <a:r>
                  <a:rPr lang="fr-FR" sz="2400" dirty="0">
                    <a:solidFill>
                      <a:srgbClr val="002060"/>
                    </a:solidFill>
                    <a:latin typeface="Comic Sans MS" panose="030F0702030302020204" pitchFamily="66" charset="0"/>
                  </a:rPr>
                  <a:t> et </a:t>
                </a:r>
                <a14:m>
                  <m:oMath xmlns:m="http://schemas.openxmlformats.org/officeDocument/2006/math">
                    <m:r>
                      <a:rPr lang="fr-FR" sz="3200" b="1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𝒅</m:t>
                    </m:r>
                    <m:r>
                      <a:rPr lang="fr-FR" sz="3200" b="1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  <m:r>
                      <a:rPr lang="fr-FR" sz="3200" b="1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𝟎</m:t>
                    </m:r>
                  </m:oMath>
                </a14:m>
                <a:endParaRPr lang="fr-FR" sz="3200" dirty="0">
                  <a:solidFill>
                    <a:srgbClr val="00206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977E5FD5-1F24-4226-8B78-2E17D4A652A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4307" y="2641024"/>
                <a:ext cx="10230224" cy="584775"/>
              </a:xfrm>
              <a:prstGeom prst="rect">
                <a:avLst/>
              </a:prstGeom>
              <a:blipFill>
                <a:blip r:embed="rId2"/>
                <a:stretch>
                  <a:fillRect b="-1875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Rectangle 21">
            <a:extLst>
              <a:ext uri="{FF2B5EF4-FFF2-40B4-BE49-F238E27FC236}">
                <a16:creationId xmlns:a16="http://schemas.microsoft.com/office/drawing/2014/main" id="{AC911720-47A6-44EA-B51D-8EDA6FEF12AF}"/>
              </a:ext>
            </a:extLst>
          </p:cNvPr>
          <p:cNvSpPr/>
          <p:nvPr/>
        </p:nvSpPr>
        <p:spPr>
          <a:xfrm>
            <a:off x="1484307" y="897915"/>
            <a:ext cx="1001871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145000"/>
            </a:pPr>
            <a:r>
              <a:rPr lang="fr-FR" sz="32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2. Déterminer si deux fractions sont égales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D6E2F2B7-2BEF-42DF-9520-736A2C2F8AB0}"/>
                  </a:ext>
                </a:extLst>
              </p:cNvPr>
              <p:cNvSpPr/>
              <p:nvPr/>
            </p:nvSpPr>
            <p:spPr>
              <a:xfrm>
                <a:off x="1484307" y="3429000"/>
                <a:ext cx="10230224" cy="74911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buClr>
                    <a:schemeClr val="accent1">
                      <a:lumMod val="75000"/>
                    </a:schemeClr>
                  </a:buClr>
                  <a:buSzPct val="145000"/>
                </a:pPr>
                <a:r>
                  <a:rPr lang="fr-FR" sz="2400" dirty="0">
                    <a:solidFill>
                      <a:srgbClr val="002060"/>
                    </a:solidFill>
                    <a:latin typeface="Comic Sans MS" panose="030F0702030302020204" pitchFamily="66" charset="0"/>
                  </a:rPr>
                  <a:t>Si    </a:t>
                </a:r>
                <a14:m>
                  <m:oMath xmlns:m="http://schemas.openxmlformats.org/officeDocument/2006/math">
                    <m:r>
                      <a:rPr lang="en-US" sz="2400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US" sz="2400" b="1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sz="2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𝒅</m:t>
                    </m:r>
                    <m:r>
                      <a:rPr lang="en-US" sz="24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24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𝒃</m:t>
                    </m:r>
                    <m:r>
                      <a:rPr lang="en-US" sz="2400" b="1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sz="2400" b="1" i="1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𝒄</m:t>
                    </m:r>
                  </m:oMath>
                </a14:m>
                <a:r>
                  <a:rPr lang="fr-FR" sz="2400" dirty="0">
                    <a:solidFill>
                      <a:srgbClr val="002060"/>
                    </a:solidFill>
                    <a:latin typeface="Comic Sans MS" panose="030F0702030302020204" pitchFamily="66" charset="0"/>
                  </a:rPr>
                  <a:t>     alors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3200" b="1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sz="3200" b="1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𝒂</m:t>
                        </m:r>
                      </m:num>
                      <m:den>
                        <m:r>
                          <a:rPr lang="fr-FR" sz="3200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𝒃</m:t>
                        </m:r>
                      </m:den>
                    </m:f>
                    <m:r>
                      <a:rPr lang="fr-FR" sz="3200" b="1" i="1" dirty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fr-FR" sz="3200" b="1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sz="3200" b="1" i="1" dirty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𝒄</m:t>
                        </m:r>
                      </m:num>
                      <m:den>
                        <m:r>
                          <a:rPr lang="fr-FR" sz="32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𝒅</m:t>
                        </m:r>
                      </m:den>
                    </m:f>
                  </m:oMath>
                </a14:m>
                <a:endParaRPr lang="fr-FR" sz="32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D6E2F2B7-2BEF-42DF-9520-736A2C2F8AB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4307" y="3429000"/>
                <a:ext cx="10230224" cy="749116"/>
              </a:xfrm>
              <a:prstGeom prst="rect">
                <a:avLst/>
              </a:prstGeom>
              <a:blipFill>
                <a:blip r:embed="rId3"/>
                <a:stretch>
                  <a:fillRect l="-893" b="-82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angle 12">
            <a:extLst>
              <a:ext uri="{FF2B5EF4-FFF2-40B4-BE49-F238E27FC236}">
                <a16:creationId xmlns:a16="http://schemas.microsoft.com/office/drawing/2014/main" id="{D115C7D5-C2C3-4E8B-97FE-EB470E571A4D}"/>
              </a:ext>
            </a:extLst>
          </p:cNvPr>
          <p:cNvSpPr/>
          <p:nvPr/>
        </p:nvSpPr>
        <p:spPr>
          <a:xfrm>
            <a:off x="1484307" y="1764045"/>
            <a:ext cx="100187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145000"/>
            </a:pPr>
            <a:r>
              <a:rPr lang="fr-FR" sz="2400" u="sng" dirty="0">
                <a:solidFill>
                  <a:srgbClr val="002060"/>
                </a:solidFill>
                <a:latin typeface="Comic Sans MS" panose="030F0702030302020204" pitchFamily="66" charset="0"/>
              </a:rPr>
              <a:t>Propriété :</a:t>
            </a:r>
            <a:r>
              <a:rPr lang="fr-F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 le produit en croix</a:t>
            </a:r>
          </a:p>
        </p:txBody>
      </p:sp>
    </p:spTree>
    <p:extLst>
      <p:ext uri="{BB962C8B-B14F-4D97-AF65-F5344CB8AC3E}">
        <p14:creationId xmlns:p14="http://schemas.microsoft.com/office/powerpoint/2010/main" val="413227342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10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>
          <a:xfrm>
            <a:off x="10951856" y="55242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mtClean="0">
                <a:solidFill>
                  <a:srgbClr val="002060"/>
                </a:solidFill>
              </a:rPr>
              <a:pPr/>
              <a:t>5</a:t>
            </a:fld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526347" y="871163"/>
            <a:ext cx="100187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145000"/>
            </a:pPr>
            <a:r>
              <a:rPr lang="fr-FR" sz="2400" u="sng" dirty="0">
                <a:solidFill>
                  <a:srgbClr val="002060"/>
                </a:solidFill>
                <a:latin typeface="Comic Sans MS" panose="030F0702030302020204" pitchFamily="66" charset="0"/>
              </a:rPr>
              <a:t>Exemples :</a:t>
            </a:r>
            <a:r>
              <a:rPr lang="fr-F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 ces fractions sont-elles égales ?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1F32151F-8804-4D13-B3FF-2D725488EB07}"/>
                  </a:ext>
                </a:extLst>
              </p:cNvPr>
              <p:cNvSpPr/>
              <p:nvPr/>
            </p:nvSpPr>
            <p:spPr>
              <a:xfrm>
                <a:off x="1526347" y="1709977"/>
                <a:ext cx="9607763" cy="7918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buClr>
                    <a:schemeClr val="accent1">
                      <a:lumMod val="75000"/>
                    </a:schemeClr>
                  </a:buClr>
                  <a:buSzPct val="145000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fr-FR" sz="32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sz="32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15</m:t>
                        </m:r>
                      </m:num>
                      <m:den>
                        <m:r>
                          <a:rPr lang="fr-FR" sz="32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60</m:t>
                        </m:r>
                      </m:den>
                    </m:f>
                  </m:oMath>
                </a14:m>
                <a:r>
                  <a:rPr lang="fr-FR" sz="2400" dirty="0">
                    <a:solidFill>
                      <a:srgbClr val="002060"/>
                    </a:solidFill>
                    <a:latin typeface="Comic Sans MS" panose="030F0702030302020204" pitchFamily="66" charset="0"/>
                  </a:rPr>
                  <a:t> et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32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sz="32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num>
                      <m:den>
                        <m:r>
                          <a:rPr lang="fr-FR" sz="32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36</m:t>
                        </m:r>
                      </m:den>
                    </m:f>
                  </m:oMath>
                </a14:m>
                <a:endParaRPr lang="fr-FR" sz="2400" dirty="0">
                  <a:solidFill>
                    <a:srgbClr val="00206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1F32151F-8804-4D13-B3FF-2D725488EB0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6347" y="1709977"/>
                <a:ext cx="9607763" cy="791820"/>
              </a:xfrm>
              <a:prstGeom prst="rect">
                <a:avLst/>
              </a:prstGeom>
              <a:blipFill>
                <a:blip r:embed="rId2"/>
                <a:stretch>
                  <a:fillRect b="-232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3BF6AD76-87EF-41F8-8CE4-688F1A2D4A0C}"/>
                  </a:ext>
                </a:extLst>
              </p:cNvPr>
              <p:cNvSpPr/>
              <p:nvPr/>
            </p:nvSpPr>
            <p:spPr>
              <a:xfrm>
                <a:off x="1526347" y="2878946"/>
                <a:ext cx="9607763" cy="7918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buClr>
                    <a:schemeClr val="accent1">
                      <a:lumMod val="75000"/>
                    </a:schemeClr>
                  </a:buClr>
                  <a:buSzPct val="145000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fr-FR" sz="32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sz="32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−23</m:t>
                        </m:r>
                      </m:num>
                      <m:den>
                        <m:r>
                          <a:rPr lang="fr-FR" sz="32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15</m:t>
                        </m:r>
                      </m:den>
                    </m:f>
                  </m:oMath>
                </a14:m>
                <a:r>
                  <a:rPr lang="fr-FR" sz="2400" dirty="0">
                    <a:solidFill>
                      <a:srgbClr val="002060"/>
                    </a:solidFill>
                    <a:latin typeface="Comic Sans MS" panose="030F0702030302020204" pitchFamily="66" charset="0"/>
                  </a:rPr>
                  <a:t> et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32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sz="32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392</m:t>
                        </m:r>
                      </m:num>
                      <m:den>
                        <m:r>
                          <a:rPr lang="fr-FR" sz="32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−255</m:t>
                        </m:r>
                      </m:den>
                    </m:f>
                  </m:oMath>
                </a14:m>
                <a:endParaRPr lang="fr-FR" sz="2400" dirty="0">
                  <a:solidFill>
                    <a:srgbClr val="00206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3BF6AD76-87EF-41F8-8CE4-688F1A2D4A0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6347" y="2878946"/>
                <a:ext cx="9607763" cy="791820"/>
              </a:xfrm>
              <a:prstGeom prst="rect">
                <a:avLst/>
              </a:prstGeom>
              <a:blipFill>
                <a:blip r:embed="rId3"/>
                <a:stretch>
                  <a:fillRect b="-769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2785093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>
          <a:xfrm>
            <a:off x="10951856" y="55242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mtClean="0">
                <a:solidFill>
                  <a:srgbClr val="002060"/>
                </a:solidFill>
              </a:rPr>
              <a:pPr/>
              <a:t>6</a:t>
            </a:fld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C911720-47A6-44EA-B51D-8EDA6FEF12AF}"/>
              </a:ext>
            </a:extLst>
          </p:cNvPr>
          <p:cNvSpPr/>
          <p:nvPr/>
        </p:nvSpPr>
        <p:spPr>
          <a:xfrm>
            <a:off x="1484307" y="897915"/>
            <a:ext cx="1001871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145000"/>
            </a:pPr>
            <a:r>
              <a:rPr lang="fr-FR" sz="32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3. Simplifier une fraction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115C7D5-C2C3-4E8B-97FE-EB470E571A4D}"/>
              </a:ext>
            </a:extLst>
          </p:cNvPr>
          <p:cNvSpPr/>
          <p:nvPr/>
        </p:nvSpPr>
        <p:spPr>
          <a:xfrm>
            <a:off x="1484307" y="1764045"/>
            <a:ext cx="100187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145000"/>
            </a:pPr>
            <a:r>
              <a:rPr lang="fr-F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Simplifier une fraction, c’est trouver une </a:t>
            </a:r>
            <a:r>
              <a:rPr lang="fr-FR" sz="2400" b="1" dirty="0">
                <a:solidFill>
                  <a:srgbClr val="0070C0"/>
                </a:solidFill>
                <a:latin typeface="Comic Sans MS" panose="030F0702030302020204" pitchFamily="66" charset="0"/>
              </a:rPr>
              <a:t>fraction égale</a:t>
            </a:r>
            <a:r>
              <a:rPr lang="fr-F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 avec un </a:t>
            </a:r>
            <a:r>
              <a:rPr lang="fr-FR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dénominateur plus petit</a:t>
            </a:r>
            <a:r>
              <a:rPr lang="fr-F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.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FA780C2-4F65-4BDA-B0D0-FA26B1564821}"/>
              </a:ext>
            </a:extLst>
          </p:cNvPr>
          <p:cNvSpPr/>
          <p:nvPr/>
        </p:nvSpPr>
        <p:spPr>
          <a:xfrm>
            <a:off x="1484307" y="2724628"/>
            <a:ext cx="100187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145000"/>
            </a:pPr>
            <a:r>
              <a:rPr lang="fr-FR" sz="2400" u="sng" dirty="0">
                <a:solidFill>
                  <a:srgbClr val="002060"/>
                </a:solidFill>
                <a:latin typeface="Comic Sans MS" panose="030F0702030302020204" pitchFamily="66" charset="0"/>
              </a:rPr>
              <a:t>Exemples :</a:t>
            </a:r>
            <a:endParaRPr lang="fr-FR" sz="24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8D09D8E4-20F9-4DCA-A66D-EC209F854819}"/>
                  </a:ext>
                </a:extLst>
              </p:cNvPr>
              <p:cNvSpPr/>
              <p:nvPr/>
            </p:nvSpPr>
            <p:spPr>
              <a:xfrm>
                <a:off x="1484307" y="3563442"/>
                <a:ext cx="9607763" cy="79367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buClr>
                    <a:schemeClr val="accent1">
                      <a:lumMod val="75000"/>
                    </a:schemeClr>
                  </a:buClr>
                  <a:buSzPct val="145000"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15</m:t>
                          </m:r>
                        </m:num>
                        <m:den>
                          <m:r>
                            <a:rPr lang="fr-FR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60</m:t>
                          </m:r>
                        </m:den>
                      </m:f>
                      <m:r>
                        <a:rPr lang="fr-FR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fr-FR" sz="2400" dirty="0">
                  <a:solidFill>
                    <a:srgbClr val="00206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8D09D8E4-20F9-4DCA-A66D-EC209F85481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4307" y="3563442"/>
                <a:ext cx="9607763" cy="79367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09D80D1E-4EF6-47EB-8E40-2378D96E8103}"/>
                  </a:ext>
                </a:extLst>
              </p:cNvPr>
              <p:cNvSpPr/>
              <p:nvPr/>
            </p:nvSpPr>
            <p:spPr>
              <a:xfrm>
                <a:off x="1484307" y="4732411"/>
                <a:ext cx="9607763" cy="7861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buClr>
                    <a:schemeClr val="accent1">
                      <a:lumMod val="75000"/>
                    </a:schemeClr>
                  </a:buClr>
                  <a:buSzPct val="145000"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−2</m:t>
                          </m:r>
                          <m:r>
                            <a:rPr lang="fr-FR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num>
                        <m:den>
                          <m:r>
                            <a:rPr lang="fr-FR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fr-FR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fr-FR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fr-FR" sz="2400" dirty="0">
                  <a:solidFill>
                    <a:srgbClr val="00206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09D80D1E-4EF6-47EB-8E40-2378D96E810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4307" y="4732411"/>
                <a:ext cx="9607763" cy="78617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6131808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8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>
          <a:xfrm>
            <a:off x="10951856" y="55242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484305" y="1938291"/>
            <a:ext cx="100187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chemeClr val="accent1">
                  <a:lumMod val="75000"/>
                </a:schemeClr>
              </a:buClr>
              <a:buSzPct val="145000"/>
            </a:pPr>
            <a:r>
              <a:rPr lang="fr-F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Avant d’additionner ou soustraire des fractions, il faut qu’elles aient le </a:t>
            </a:r>
            <a:r>
              <a:rPr lang="fr-FR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même dénominateur</a:t>
            </a:r>
            <a:r>
              <a:rPr lang="fr-F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.</a:t>
            </a:r>
            <a:endParaRPr lang="fr-FR" sz="32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3C2E9FDF-240D-46EC-B84B-FEC4579D191A}"/>
                  </a:ext>
                </a:extLst>
              </p:cNvPr>
              <p:cNvSpPr/>
              <p:nvPr/>
            </p:nvSpPr>
            <p:spPr>
              <a:xfrm>
                <a:off x="1484305" y="4184991"/>
                <a:ext cx="1971822" cy="102489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3200" b="1" i="1" dirty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3200" b="1" i="1" dirty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fr-FR" sz="3200" b="1" i="1" dirty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</m:num>
                        <m:den>
                          <m:r>
                            <a:rPr lang="fr-FR" sz="3200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𝟏𝟒</m:t>
                          </m:r>
                        </m:den>
                      </m:f>
                      <m:r>
                        <a:rPr lang="fr-FR" sz="3200" b="1" i="1" dirty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fr-FR" sz="3200" b="1" i="1" dirty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3200" b="1" i="1" dirty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fr-FR" sz="3200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𝟕</m:t>
                          </m:r>
                        </m:den>
                      </m:f>
                      <m:r>
                        <a:rPr lang="fr-FR" sz="3200" b="1" i="1" dirty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fr-FR" sz="3200" dirty="0"/>
              </a:p>
            </p:txBody>
          </p:sp>
        </mc:Choice>
        <mc:Fallback xmlns="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3C2E9FDF-240D-46EC-B84B-FEC4579D191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4305" y="4184991"/>
                <a:ext cx="1971822" cy="102489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Rectangle 16">
            <a:extLst>
              <a:ext uri="{FF2B5EF4-FFF2-40B4-BE49-F238E27FC236}">
                <a16:creationId xmlns:a16="http://schemas.microsoft.com/office/drawing/2014/main" id="{472194D8-AB78-47ED-9DEF-1A2E215CF703}"/>
              </a:ext>
            </a:extLst>
          </p:cNvPr>
          <p:cNvSpPr/>
          <p:nvPr/>
        </p:nvSpPr>
        <p:spPr>
          <a:xfrm>
            <a:off x="1484305" y="3329628"/>
            <a:ext cx="100187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145000"/>
            </a:pPr>
            <a:r>
              <a:rPr lang="fr-FR" sz="2400" u="sng" dirty="0">
                <a:solidFill>
                  <a:srgbClr val="002060"/>
                </a:solidFill>
                <a:latin typeface="Comic Sans MS" panose="030F0702030302020204" pitchFamily="66" charset="0"/>
              </a:rPr>
              <a:t>Exemple :</a:t>
            </a:r>
          </a:p>
        </p:txBody>
      </p:sp>
      <p:sp>
        <p:nvSpPr>
          <p:cNvPr id="8" name="Titre 1">
            <a:extLst>
              <a:ext uri="{FF2B5EF4-FFF2-40B4-BE49-F238E27FC236}">
                <a16:creationId xmlns:a16="http://schemas.microsoft.com/office/drawing/2014/main" id="{6635CCC1-C773-4A14-B6A4-4225EAECB8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-3315"/>
            <a:ext cx="10018713" cy="1752599"/>
          </a:xfrm>
        </p:spPr>
        <p:txBody>
          <a:bodyPr/>
          <a:lstStyle/>
          <a:p>
            <a:r>
              <a:rPr lang="fr-FR" dirty="0">
                <a:latin typeface="Comic Sans MS" panose="030F0702030302020204" pitchFamily="66" charset="0"/>
              </a:rPr>
              <a:t>II – Additionner et soustraire des fractions</a:t>
            </a:r>
          </a:p>
        </p:txBody>
      </p:sp>
    </p:spTree>
    <p:extLst>
      <p:ext uri="{BB962C8B-B14F-4D97-AF65-F5344CB8AC3E}">
        <p14:creationId xmlns:p14="http://schemas.microsoft.com/office/powerpoint/2010/main" val="51596165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0" grpId="0"/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4311" y="-3315"/>
            <a:ext cx="10018713" cy="1752599"/>
          </a:xfrm>
        </p:spPr>
        <p:txBody>
          <a:bodyPr/>
          <a:lstStyle/>
          <a:p>
            <a:r>
              <a:rPr lang="fr-FR" dirty="0">
                <a:latin typeface="Comic Sans MS" panose="030F0702030302020204" pitchFamily="66" charset="0"/>
              </a:rPr>
              <a:t>III – Multiplier des fractions</a:t>
            </a:r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>
          <a:xfrm>
            <a:off x="10951856" y="55242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353679" y="2574321"/>
            <a:ext cx="100187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Clr>
                <a:schemeClr val="accent1">
                  <a:lumMod val="75000"/>
                </a:schemeClr>
              </a:buClr>
              <a:buSzPct val="145000"/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On multiplie les </a:t>
            </a:r>
            <a:r>
              <a:rPr lang="fr-FR" sz="2400" b="1" dirty="0">
                <a:solidFill>
                  <a:srgbClr val="0070C0"/>
                </a:solidFill>
                <a:latin typeface="Comic Sans MS" panose="030F0702030302020204" pitchFamily="66" charset="0"/>
              </a:rPr>
              <a:t>numérateurs</a:t>
            </a:r>
            <a:r>
              <a:rPr lang="fr-FR" sz="2400" b="1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fr-F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entre eux et les </a:t>
            </a:r>
            <a:r>
              <a:rPr lang="fr-FR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dénominateurs </a:t>
            </a:r>
            <a:r>
              <a:rPr lang="fr-F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entre eux.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3DC6B5B-5868-40E5-BE0A-8CC89359F48C}"/>
              </a:ext>
            </a:extLst>
          </p:cNvPr>
          <p:cNvSpPr/>
          <p:nvPr/>
        </p:nvSpPr>
        <p:spPr>
          <a:xfrm>
            <a:off x="1353679" y="1800780"/>
            <a:ext cx="100187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145000"/>
            </a:pPr>
            <a:r>
              <a:rPr lang="fr-FR" sz="2400" u="sng" dirty="0">
                <a:solidFill>
                  <a:srgbClr val="002060"/>
                </a:solidFill>
                <a:latin typeface="Comic Sans MS" panose="030F0702030302020204" pitchFamily="66" charset="0"/>
              </a:rPr>
              <a:t>Règle 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E3D60AEF-878D-4969-9BBA-FE32A24D5529}"/>
                  </a:ext>
                </a:extLst>
              </p:cNvPr>
              <p:cNvSpPr/>
              <p:nvPr/>
            </p:nvSpPr>
            <p:spPr>
              <a:xfrm>
                <a:off x="1336938" y="3480132"/>
                <a:ext cx="10724435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 algn="just">
                  <a:buClr>
                    <a:schemeClr val="accent1">
                      <a:lumMod val="75000"/>
                    </a:schemeClr>
                  </a:buClr>
                  <a:buSzPct val="145000"/>
                  <a:buFont typeface="Arial" panose="020B0604020202020204" pitchFamily="34" charset="0"/>
                  <a:buChar char="•"/>
                </a:pPr>
                <a:r>
                  <a:rPr lang="fr-FR" sz="2400" dirty="0">
                    <a:solidFill>
                      <a:srgbClr val="002060"/>
                    </a:solidFill>
                    <a:latin typeface="Comic Sans MS" panose="030F0702030302020204" pitchFamily="66" charset="0"/>
                  </a:rPr>
                  <a:t>Ainsi : </a:t>
                </a:r>
                <a14:m>
                  <m:oMath xmlns:m="http://schemas.openxmlformats.org/officeDocument/2006/math">
                    <m:r>
                      <a:rPr lang="fr-FR" sz="32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𝒂</m:t>
                    </m:r>
                  </m:oMath>
                </a14:m>
                <a:r>
                  <a:rPr lang="fr-FR" sz="2400" dirty="0">
                    <a:solidFill>
                      <a:srgbClr val="002060"/>
                    </a:solidFill>
                    <a:latin typeface="Comic Sans MS" panose="030F0702030302020204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fr-FR" sz="3200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𝒃</m:t>
                    </m:r>
                  </m:oMath>
                </a14:m>
                <a:r>
                  <a:rPr lang="fr-FR" sz="2400" dirty="0">
                    <a:solidFill>
                      <a:srgbClr val="002060"/>
                    </a:solidFill>
                    <a:latin typeface="Comic Sans MS" panose="030F0702030302020204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fr-FR" sz="3200" b="1" i="1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𝒄</m:t>
                    </m:r>
                  </m:oMath>
                </a14:m>
                <a:r>
                  <a:rPr lang="fr-FR" sz="2400" dirty="0">
                    <a:solidFill>
                      <a:srgbClr val="002060"/>
                    </a:solidFill>
                    <a:latin typeface="Comic Sans MS" panose="030F0702030302020204" pitchFamily="66" charset="0"/>
                  </a:rPr>
                  <a:t> et </a:t>
                </a:r>
                <a14:m>
                  <m:oMath xmlns:m="http://schemas.openxmlformats.org/officeDocument/2006/math">
                    <m:r>
                      <a:rPr lang="fr-FR" sz="3200" b="1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𝒅</m:t>
                    </m:r>
                  </m:oMath>
                </a14:m>
                <a:r>
                  <a:rPr lang="fr-FR" sz="2400" dirty="0">
                    <a:solidFill>
                      <a:srgbClr val="002060"/>
                    </a:solidFill>
                    <a:latin typeface="Comic Sans MS" panose="030F0702030302020204" pitchFamily="66" charset="0"/>
                  </a:rPr>
                  <a:t> étant des nombres relatifs avec </a:t>
                </a:r>
                <a14:m>
                  <m:oMath xmlns:m="http://schemas.openxmlformats.org/officeDocument/2006/math">
                    <m:r>
                      <a:rPr lang="fr-FR" sz="32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𝒃</m:t>
                    </m:r>
                    <m:r>
                      <a:rPr lang="fr-FR" sz="32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  <m:r>
                      <a:rPr lang="fr-FR" sz="32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𝟎</m:t>
                    </m:r>
                  </m:oMath>
                </a14:m>
                <a:r>
                  <a:rPr lang="fr-FR" sz="2400" dirty="0">
                    <a:solidFill>
                      <a:srgbClr val="002060"/>
                    </a:solidFill>
                    <a:latin typeface="Comic Sans MS" panose="030F0702030302020204" pitchFamily="66" charset="0"/>
                  </a:rPr>
                  <a:t> et </a:t>
                </a:r>
                <a14:m>
                  <m:oMath xmlns:m="http://schemas.openxmlformats.org/officeDocument/2006/math">
                    <m:r>
                      <a:rPr lang="fr-FR" sz="3200" b="1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𝒅</m:t>
                    </m:r>
                    <m:r>
                      <a:rPr lang="fr-FR" sz="3200" b="1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  <m:r>
                      <a:rPr lang="fr-FR" sz="3200" b="1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𝟎</m:t>
                    </m:r>
                  </m:oMath>
                </a14:m>
                <a:endParaRPr lang="fr-FR" sz="3200" dirty="0">
                  <a:solidFill>
                    <a:srgbClr val="00206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E3D60AEF-878D-4969-9BBA-FE32A24D552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6938" y="3480132"/>
                <a:ext cx="10724435" cy="584775"/>
              </a:xfrm>
              <a:prstGeom prst="rect">
                <a:avLst/>
              </a:prstGeom>
              <a:blipFill>
                <a:blip r:embed="rId2"/>
                <a:stretch>
                  <a:fillRect l="-1420" t="-15625" b="-3125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08785FAE-CFC4-4DE1-9B33-138460340D1E}"/>
                  </a:ext>
                </a:extLst>
              </p:cNvPr>
              <p:cNvSpPr/>
              <p:nvPr/>
            </p:nvSpPr>
            <p:spPr>
              <a:xfrm>
                <a:off x="5306979" y="4358307"/>
                <a:ext cx="2784352" cy="96782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3200" b="1" i="1" dirty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3200" b="1" i="1" dirty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</m:num>
                        <m:den>
                          <m:r>
                            <a:rPr lang="fr-FR" sz="3200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𝒃</m:t>
                          </m:r>
                        </m:den>
                      </m:f>
                      <m:r>
                        <a:rPr lang="fr-FR" sz="3200" b="1" i="1" dirty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fr-FR" sz="3200" b="1" i="1" dirty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3200" b="1" i="1" dirty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𝒄</m:t>
                          </m:r>
                        </m:num>
                        <m:den>
                          <m:r>
                            <a:rPr lang="fr-FR" sz="32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𝒅</m:t>
                          </m:r>
                        </m:den>
                      </m:f>
                      <m:r>
                        <a:rPr lang="fr-FR" sz="3200" b="1" i="1" dirty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fr-FR" sz="3200" b="1" i="1" dirty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3200" b="1" i="1" dirty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  <m:r>
                            <a:rPr lang="fr-FR" sz="3200" b="1" i="1" dirty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fr-FR" sz="3200" b="1" i="1" dirty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𝒄</m:t>
                          </m:r>
                        </m:num>
                        <m:den>
                          <m:r>
                            <a:rPr lang="fr-FR" sz="3200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𝒃</m:t>
                          </m:r>
                          <m:r>
                            <a:rPr lang="fr-FR" sz="3200" b="1" i="1" dirty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fr-FR" sz="32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𝒅</m:t>
                          </m:r>
                        </m:den>
                      </m:f>
                    </m:oMath>
                  </m:oMathPara>
                </a14:m>
                <a:endParaRPr lang="fr-FR" sz="3200" dirty="0"/>
              </a:p>
            </p:txBody>
          </p:sp>
        </mc:Choice>
        <mc:Fallback xmlns="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08785FAE-CFC4-4DE1-9B33-138460340D1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6979" y="4358307"/>
                <a:ext cx="2784352" cy="96782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5439361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2" grpId="0"/>
      <p:bldP spid="17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>
          <a:xfrm>
            <a:off x="10951856" y="55242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mtClean="0">
                <a:solidFill>
                  <a:srgbClr val="002060"/>
                </a:solidFill>
              </a:rPr>
              <a:pPr/>
              <a:t>9</a:t>
            </a:fld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526347" y="871163"/>
            <a:ext cx="100187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145000"/>
            </a:pPr>
            <a:r>
              <a:rPr lang="fr-FR" sz="2400" u="sng" dirty="0">
                <a:solidFill>
                  <a:srgbClr val="002060"/>
                </a:solidFill>
                <a:latin typeface="Comic Sans MS" panose="030F0702030302020204" pitchFamily="66" charset="0"/>
              </a:rPr>
              <a:t>Exemples 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1F32151F-8804-4D13-B3FF-2D725488EB07}"/>
                  </a:ext>
                </a:extLst>
              </p:cNvPr>
              <p:cNvSpPr/>
              <p:nvPr/>
            </p:nvSpPr>
            <p:spPr>
              <a:xfrm>
                <a:off x="1526347" y="1709977"/>
                <a:ext cx="9607763" cy="7918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indent="-342900">
                  <a:buClr>
                    <a:schemeClr val="accent1">
                      <a:lumMod val="75000"/>
                    </a:schemeClr>
                  </a:buClr>
                  <a:buSzPct val="145000"/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−3</m:t>
                        </m:r>
                      </m:num>
                      <m:den>
                        <m:r>
                          <a:rPr lang="en-US" sz="32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en-US" sz="32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US" sz="32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sz="32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7</m:t>
                        </m:r>
                      </m:den>
                    </m:f>
                    <m:r>
                      <a:rPr lang="en-US" sz="32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fr-FR" sz="32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1F32151F-8804-4D13-B3FF-2D725488EB0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6347" y="1709977"/>
                <a:ext cx="9607763" cy="79182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4147CF97-D08C-4A37-9C85-EA28221E5FEE}"/>
                  </a:ext>
                </a:extLst>
              </p:cNvPr>
              <p:cNvSpPr/>
              <p:nvPr/>
            </p:nvSpPr>
            <p:spPr>
              <a:xfrm>
                <a:off x="1526346" y="3308622"/>
                <a:ext cx="9607763" cy="79137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indent="-342900">
                  <a:buClr>
                    <a:schemeClr val="accent1">
                      <a:lumMod val="75000"/>
                    </a:schemeClr>
                  </a:buClr>
                  <a:buSzPct val="145000"/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32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−4</m:t>
                        </m:r>
                      </m:den>
                    </m:f>
                    <m:r>
                      <a:rPr lang="en-US" sz="32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US" sz="32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−8</m:t>
                        </m:r>
                      </m:num>
                      <m:den>
                        <m:r>
                          <a:rPr lang="en-US" sz="32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9</m:t>
                        </m:r>
                      </m:den>
                    </m:f>
                    <m:r>
                      <a:rPr lang="en-US" sz="32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fr-FR" sz="32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4147CF97-D08C-4A37-9C85-EA28221E5FE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6346" y="3308622"/>
                <a:ext cx="9607763" cy="79137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1840999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e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8BB434"/>
      </a:accent1>
      <a:accent2>
        <a:srgbClr val="33A583"/>
      </a:accent2>
      <a:accent3>
        <a:srgbClr val="3594B4"/>
      </a:accent3>
      <a:accent4>
        <a:srgbClr val="6063B4"/>
      </a:accent4>
      <a:accent5>
        <a:srgbClr val="D35731"/>
      </a:accent5>
      <a:accent6>
        <a:srgbClr val="EBAC4B"/>
      </a:accent6>
      <a:hlink>
        <a:srgbClr val="65AD30"/>
      </a:hlink>
      <a:folHlink>
        <a:srgbClr val="8ED25B"/>
      </a:folHlink>
    </a:clrScheme>
    <a:fontScheme name="Parallax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1A9F9826-882C-40B9-8F38-5A3B8CFD196D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8200</TotalTime>
  <Words>381</Words>
  <Application>Microsoft Office PowerPoint</Application>
  <PresentationFormat>Grand écran</PresentationFormat>
  <Paragraphs>71</Paragraphs>
  <Slides>13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Cambria Math</vt:lpstr>
      <vt:lpstr>Comic Sans MS</vt:lpstr>
      <vt:lpstr>Corbel</vt:lpstr>
      <vt:lpstr>Parallaxe</vt:lpstr>
      <vt:lpstr>Chapitre 4 :  Fractions</vt:lpstr>
      <vt:lpstr>I – Egalité de fractions</vt:lpstr>
      <vt:lpstr>Présentation PowerPoint</vt:lpstr>
      <vt:lpstr>Présentation PowerPoint</vt:lpstr>
      <vt:lpstr>Présentation PowerPoint</vt:lpstr>
      <vt:lpstr>Présentation PowerPoint</vt:lpstr>
      <vt:lpstr>II – Additionner et soustraire des fractions</vt:lpstr>
      <vt:lpstr>III – Multiplier des fractions</vt:lpstr>
      <vt:lpstr>Présentation PowerPoint</vt:lpstr>
      <vt:lpstr>IV – Division de deux fractions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Chapitre 9 : Les fonctions (2)</dc:title>
  <dc:creator>Megane Felt</dc:creator>
  <cp:lastModifiedBy>Mégane FELT</cp:lastModifiedBy>
  <cp:revision>475</cp:revision>
  <dcterms:created xsi:type="dcterms:W3CDTF">2016-09-03T15:57:04Z</dcterms:created>
  <dcterms:modified xsi:type="dcterms:W3CDTF">2019-08-28T09:19:40Z</dcterms:modified>
</cp:coreProperties>
</file>