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06" r:id="rId3"/>
    <p:sldId id="442" r:id="rId4"/>
    <p:sldId id="457" r:id="rId5"/>
    <p:sldId id="458" r:id="rId6"/>
    <p:sldId id="459" r:id="rId7"/>
    <p:sldId id="452" r:id="rId8"/>
    <p:sldId id="460" r:id="rId9"/>
    <p:sldId id="463" r:id="rId10"/>
    <p:sldId id="464" r:id="rId11"/>
    <p:sldId id="465" r:id="rId12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30" autoAdjust="0"/>
    <p:restoredTop sz="94280" autoAdjust="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E8-2121-45B9-AAED-175B32D45A5A}" type="datetimeFigureOut">
              <a:rPr lang="fr-FR" smtClean="0"/>
              <a:pPr/>
              <a:t>12/10/2020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9BCD-F67C-45FB-A960-A8E4EA71AB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75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12/10/2020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0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12.png"/><Relationship Id="rId5" Type="http://schemas.openxmlformats.org/officeDocument/2006/relationships/image" Target="../media/image23.png"/><Relationship Id="rId10" Type="http://schemas.openxmlformats.org/officeDocument/2006/relationships/image" Target="../media/image11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33600" y="1380068"/>
            <a:ext cx="9369423" cy="2616199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Chapitre 2 : </a:t>
            </a:r>
            <a:b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Calcul littéral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4</a:t>
            </a:r>
            <a:r>
              <a:rPr lang="fr-FR" sz="3200" baseline="30000" dirty="0">
                <a:latin typeface="Comic Sans MS" panose="030F0702030302020204" pitchFamily="66" charset="0"/>
              </a:rPr>
              <a:t>ème</a:t>
            </a:r>
            <a:endParaRPr lang="fr-FR" sz="3200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10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25">
                <a:extLst>
                  <a:ext uri="{FF2B5EF4-FFF2-40B4-BE49-F238E27FC236}">
                    <a16:creationId xmlns:a16="http://schemas.microsoft.com/office/drawing/2014/main" id="{2AB8800B-6790-4116-9EE4-ED789203E886}"/>
                  </a:ext>
                </a:extLst>
              </p:cNvPr>
              <p:cNvSpPr txBox="1"/>
              <p:nvPr/>
            </p:nvSpPr>
            <p:spPr>
              <a:xfrm>
                <a:off x="1526347" y="1707496"/>
                <a:ext cx="60092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9" name="TextBox 25">
                <a:extLst>
                  <a:ext uri="{FF2B5EF4-FFF2-40B4-BE49-F238E27FC236}">
                    <a16:creationId xmlns:a16="http://schemas.microsoft.com/office/drawing/2014/main" id="{2AB8800B-6790-4116-9EE4-ED789203E8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1707496"/>
                <a:ext cx="6009278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25">
                <a:extLst>
                  <a:ext uri="{FF2B5EF4-FFF2-40B4-BE49-F238E27FC236}">
                    <a16:creationId xmlns:a16="http://schemas.microsoft.com/office/drawing/2014/main" id="{6F7D56F9-3B9B-43CE-98CF-6D3795C33754}"/>
                  </a:ext>
                </a:extLst>
              </p:cNvPr>
              <p:cNvSpPr txBox="1"/>
              <p:nvPr/>
            </p:nvSpPr>
            <p:spPr>
              <a:xfrm>
                <a:off x="1526347" y="4093580"/>
                <a:ext cx="60092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d>
                        <m:d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4" name="TextBox 25">
                <a:extLst>
                  <a:ext uri="{FF2B5EF4-FFF2-40B4-BE49-F238E27FC236}">
                    <a16:creationId xmlns:a16="http://schemas.microsoft.com/office/drawing/2014/main" id="{6F7D56F9-3B9B-43CE-98CF-6D3795C337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4093580"/>
                <a:ext cx="600927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11326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VI – Factoriser une expression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12C5B2-B891-418B-B023-8C6523746A98}"/>
              </a:ext>
            </a:extLst>
          </p:cNvPr>
          <p:cNvSpPr/>
          <p:nvPr/>
        </p:nvSpPr>
        <p:spPr>
          <a:xfrm>
            <a:off x="1484305" y="1832198"/>
            <a:ext cx="100187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800" b="1" i="1" dirty="0">
                <a:latin typeface="Comic Sans MS" panose="030F0702030302020204" pitchFamily="66" charset="0"/>
              </a:rPr>
              <a:t>a</a:t>
            </a:r>
            <a:r>
              <a:rPr lang="fr-FR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fr-FR" sz="28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fr-F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et </a:t>
            </a:r>
            <a:r>
              <a:rPr lang="fr-FR" sz="2800" b="1" i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k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désignant des nombres relatifs quelconques, on a :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5">
                <a:extLst>
                  <a:ext uri="{FF2B5EF4-FFF2-40B4-BE49-F238E27FC236}">
                    <a16:creationId xmlns:a16="http://schemas.microsoft.com/office/drawing/2014/main" id="{B3B4E6C7-1F8D-4ADA-956B-B390051EFB23}"/>
                  </a:ext>
                </a:extLst>
              </p:cNvPr>
              <p:cNvSpPr txBox="1"/>
              <p:nvPr/>
            </p:nvSpPr>
            <p:spPr>
              <a:xfrm>
                <a:off x="3091361" y="2438332"/>
                <a:ext cx="60092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2800" b="1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2800" b="1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</m:oMath>
                  </m:oMathPara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15" name="TextBox 5">
                <a:extLst>
                  <a:ext uri="{FF2B5EF4-FFF2-40B4-BE49-F238E27FC236}">
                    <a16:creationId xmlns:a16="http://schemas.microsoft.com/office/drawing/2014/main" id="{B3B4E6C7-1F8D-4ADA-956B-B390051EFB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361" y="2438332"/>
                <a:ext cx="6009278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9238EDC1-E498-4853-B165-67B18D3AC8E5}"/>
              </a:ext>
            </a:extLst>
          </p:cNvPr>
          <p:cNvSpPr/>
          <p:nvPr/>
        </p:nvSpPr>
        <p:spPr>
          <a:xfrm>
            <a:off x="1484305" y="3356807"/>
            <a:ext cx="62487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5">
                <a:extLst>
                  <a:ext uri="{FF2B5EF4-FFF2-40B4-BE49-F238E27FC236}">
                    <a16:creationId xmlns:a16="http://schemas.microsoft.com/office/drawing/2014/main" id="{95BAFD39-B0EC-467D-BFD7-1C6DD1ABDAB7}"/>
                  </a:ext>
                </a:extLst>
              </p:cNvPr>
              <p:cNvSpPr txBox="1"/>
              <p:nvPr/>
            </p:nvSpPr>
            <p:spPr>
              <a:xfrm>
                <a:off x="1484305" y="4193140"/>
                <a:ext cx="37480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fr-FR" sz="28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28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4" name="TextBox 25">
                <a:extLst>
                  <a:ext uri="{FF2B5EF4-FFF2-40B4-BE49-F238E27FC236}">
                    <a16:creationId xmlns:a16="http://schemas.microsoft.com/office/drawing/2014/main" id="{95BAFD39-B0EC-467D-BFD7-1C6DD1ABDA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4193140"/>
                <a:ext cx="374801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5">
                <a:extLst>
                  <a:ext uri="{FF2B5EF4-FFF2-40B4-BE49-F238E27FC236}">
                    <a16:creationId xmlns:a16="http://schemas.microsoft.com/office/drawing/2014/main" id="{B16D343B-D897-4A03-AAC6-DD61F9F9EB91}"/>
                  </a:ext>
                </a:extLst>
              </p:cNvPr>
              <p:cNvSpPr txBox="1"/>
              <p:nvPr/>
            </p:nvSpPr>
            <p:spPr>
              <a:xfrm>
                <a:off x="1484305" y="4829418"/>
                <a:ext cx="37480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5" name="TextBox 25">
                <a:extLst>
                  <a:ext uri="{FF2B5EF4-FFF2-40B4-BE49-F238E27FC236}">
                    <a16:creationId xmlns:a16="http://schemas.microsoft.com/office/drawing/2014/main" id="{B16D343B-D897-4A03-AAC6-DD61F9F9E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4829418"/>
                <a:ext cx="374801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B9F5178-B1A2-4919-8C2D-E48B129CF51E}"/>
                  </a:ext>
                </a:extLst>
              </p:cNvPr>
              <p:cNvSpPr txBox="1"/>
              <p:nvPr/>
            </p:nvSpPr>
            <p:spPr>
              <a:xfrm>
                <a:off x="1484305" y="5465696"/>
                <a:ext cx="37480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d>
                        <m:dPr>
                          <m:ctrlPr>
                            <a:rPr lang="fr-FR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fr-FR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B9F5178-B1A2-4919-8C2D-E48B129CF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5465696"/>
                <a:ext cx="374801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5">
                <a:extLst>
                  <a:ext uri="{FF2B5EF4-FFF2-40B4-BE49-F238E27FC236}">
                    <a16:creationId xmlns:a16="http://schemas.microsoft.com/office/drawing/2014/main" id="{5355CA3D-A83E-42E9-A5A8-B6AB916C3C57}"/>
                  </a:ext>
                </a:extLst>
              </p:cNvPr>
              <p:cNvSpPr txBox="1"/>
              <p:nvPr/>
            </p:nvSpPr>
            <p:spPr>
              <a:xfrm>
                <a:off x="6218080" y="5490786"/>
                <a:ext cx="37480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d>
                        <m:dPr>
                          <m:ctrlPr>
                            <a:rPr lang="fr-FR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fr-FR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7" name="TextBox 25">
                <a:extLst>
                  <a:ext uri="{FF2B5EF4-FFF2-40B4-BE49-F238E27FC236}">
                    <a16:creationId xmlns:a16="http://schemas.microsoft.com/office/drawing/2014/main" id="{5355CA3D-A83E-42E9-A5A8-B6AB916C3C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8080" y="5490786"/>
                <a:ext cx="3748018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5">
                <a:extLst>
                  <a:ext uri="{FF2B5EF4-FFF2-40B4-BE49-F238E27FC236}">
                    <a16:creationId xmlns:a16="http://schemas.microsoft.com/office/drawing/2014/main" id="{D86F99FB-4A66-4860-97AC-688AD21167B9}"/>
                  </a:ext>
                </a:extLst>
              </p:cNvPr>
              <p:cNvSpPr txBox="1"/>
              <p:nvPr/>
            </p:nvSpPr>
            <p:spPr>
              <a:xfrm>
                <a:off x="6218080" y="4854508"/>
                <a:ext cx="37480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8" name="TextBox 25">
                <a:extLst>
                  <a:ext uri="{FF2B5EF4-FFF2-40B4-BE49-F238E27FC236}">
                    <a16:creationId xmlns:a16="http://schemas.microsoft.com/office/drawing/2014/main" id="{D86F99FB-4A66-4860-97AC-688AD21167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8080" y="4854508"/>
                <a:ext cx="374801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5">
                <a:extLst>
                  <a:ext uri="{FF2B5EF4-FFF2-40B4-BE49-F238E27FC236}">
                    <a16:creationId xmlns:a16="http://schemas.microsoft.com/office/drawing/2014/main" id="{7A0CB628-3F8F-41A8-935E-F7C1C9F76B5C}"/>
                  </a:ext>
                </a:extLst>
              </p:cNvPr>
              <p:cNvSpPr txBox="1"/>
              <p:nvPr/>
            </p:nvSpPr>
            <p:spPr>
              <a:xfrm>
                <a:off x="6218080" y="4218230"/>
                <a:ext cx="37480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fr-FR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9" name="TextBox 25">
                <a:extLst>
                  <a:ext uri="{FF2B5EF4-FFF2-40B4-BE49-F238E27FC236}">
                    <a16:creationId xmlns:a16="http://schemas.microsoft.com/office/drawing/2014/main" id="{7A0CB628-3F8F-41A8-935E-F7C1C9F76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8080" y="4218230"/>
                <a:ext cx="374801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20775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 animBg="1"/>
      <p:bldP spid="15" grpId="1" animBg="1"/>
      <p:bldP spid="23" grpId="0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Rappels : Expression littérale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84305" y="2574321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Une </a:t>
            </a:r>
            <a:r>
              <a:rPr lang="fr-FR" sz="2400" b="1" dirty="0">
                <a:latin typeface="Comic Sans MS" panose="030F0702030302020204" pitchFamily="66" charset="0"/>
              </a:rPr>
              <a:t>expression littérale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est une expression dans laquelle certains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nombres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sont représentés par des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lettres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17D425-E8B4-4F29-95A7-6C0217185C3F}"/>
              </a:ext>
            </a:extLst>
          </p:cNvPr>
          <p:cNvSpPr/>
          <p:nvPr/>
        </p:nvSpPr>
        <p:spPr>
          <a:xfrm>
            <a:off x="1484305" y="3602851"/>
            <a:ext cx="102302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Si une lettre apparaît plusieurs fois, elle désigne toujours le même nombre.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F91DD7A-B910-483F-B4A3-6DA3DB2F52B3}"/>
              </a:ext>
            </a:extLst>
          </p:cNvPr>
          <p:cNvSpPr/>
          <p:nvPr/>
        </p:nvSpPr>
        <p:spPr>
          <a:xfrm>
            <a:off x="1484305" y="4692454"/>
            <a:ext cx="10230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Une expression littérale traduit un programme de calcul.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9623D1B-BE66-4344-97F1-B55138EF7FF5}"/>
              </a:ext>
            </a:extLst>
          </p:cNvPr>
          <p:cNvSpPr/>
          <p:nvPr/>
        </p:nvSpPr>
        <p:spPr>
          <a:xfrm>
            <a:off x="1484305" y="1827006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Définition :</a:t>
            </a:r>
          </a:p>
        </p:txBody>
      </p:sp>
    </p:spTree>
    <p:extLst>
      <p:ext uri="{BB962C8B-B14F-4D97-AF65-F5344CB8AC3E}">
        <p14:creationId xmlns:p14="http://schemas.microsoft.com/office/powerpoint/2010/main" val="41640074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7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3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 :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Un programme de calcul</a:t>
            </a:r>
          </a:p>
        </p:txBody>
      </p:sp>
      <p:sp>
        <p:nvSpPr>
          <p:cNvPr id="34" name="Oval 4">
            <a:extLst>
              <a:ext uri="{FF2B5EF4-FFF2-40B4-BE49-F238E27FC236}">
                <a16:creationId xmlns:a16="http://schemas.microsoft.com/office/drawing/2014/main" id="{D4F92E2F-33D2-45B4-9B11-FA5D973DF8D4}"/>
              </a:ext>
            </a:extLst>
          </p:cNvPr>
          <p:cNvSpPr/>
          <p:nvPr/>
        </p:nvSpPr>
        <p:spPr>
          <a:xfrm>
            <a:off x="818866" y="2036364"/>
            <a:ext cx="3398292" cy="79157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2060"/>
                </a:solidFill>
                <a:latin typeface="Comic Sans MS" panose="030F0702030302020204" pitchFamily="66" charset="0"/>
              </a:rPr>
              <a:t>1. Choisir un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nombre</a:t>
            </a:r>
          </a:p>
        </p:txBody>
      </p:sp>
      <p:sp>
        <p:nvSpPr>
          <p:cNvPr id="35" name="Oval 9">
            <a:extLst>
              <a:ext uri="{FF2B5EF4-FFF2-40B4-BE49-F238E27FC236}">
                <a16:creationId xmlns:a16="http://schemas.microsoft.com/office/drawing/2014/main" id="{E1897851-0425-4D83-934A-E41D1F7739A7}"/>
              </a:ext>
            </a:extLst>
          </p:cNvPr>
          <p:cNvSpPr/>
          <p:nvPr/>
        </p:nvSpPr>
        <p:spPr>
          <a:xfrm>
            <a:off x="1201003" y="3022800"/>
            <a:ext cx="3398292" cy="79157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2060"/>
                </a:solidFill>
                <a:latin typeface="Comic Sans MS" panose="030F0702030302020204" pitchFamily="66" charset="0"/>
              </a:rPr>
              <a:t>2.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L’élever au 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carré</a:t>
            </a:r>
          </a:p>
        </p:txBody>
      </p:sp>
      <p:sp>
        <p:nvSpPr>
          <p:cNvPr id="36" name="Oval 10">
            <a:extLst>
              <a:ext uri="{FF2B5EF4-FFF2-40B4-BE49-F238E27FC236}">
                <a16:creationId xmlns:a16="http://schemas.microsoft.com/office/drawing/2014/main" id="{F5BEE4CD-A466-4775-A610-FDDA377FBC64}"/>
              </a:ext>
            </a:extLst>
          </p:cNvPr>
          <p:cNvSpPr/>
          <p:nvPr/>
        </p:nvSpPr>
        <p:spPr>
          <a:xfrm>
            <a:off x="1577375" y="4021390"/>
            <a:ext cx="3511459" cy="79157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2060"/>
                </a:solidFill>
                <a:latin typeface="Comic Sans MS" panose="030F0702030302020204" pitchFamily="66" charset="0"/>
              </a:rPr>
              <a:t>3.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dirty="0">
                <a:solidFill>
                  <a:schemeClr val="tx1"/>
                </a:solidFill>
                <a:latin typeface="Comic Sans MS" panose="030F0702030302020204" pitchFamily="66" charset="0"/>
              </a:rPr>
              <a:t>Multiplier le résultat obtenu par </a:t>
            </a:r>
            <a:r>
              <a:rPr lang="fr-FR" b="1" dirty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7" name="Oval 11">
            <a:extLst>
              <a:ext uri="{FF2B5EF4-FFF2-40B4-BE49-F238E27FC236}">
                <a16:creationId xmlns:a16="http://schemas.microsoft.com/office/drawing/2014/main" id="{E6B92DEB-97FF-4B32-8B55-34248586F4BC}"/>
              </a:ext>
            </a:extLst>
          </p:cNvPr>
          <p:cNvSpPr/>
          <p:nvPr/>
        </p:nvSpPr>
        <p:spPr>
          <a:xfrm>
            <a:off x="1992572" y="5011008"/>
            <a:ext cx="3848669" cy="103035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2060"/>
                </a:solidFill>
                <a:latin typeface="Comic Sans MS" panose="030F0702030302020204" pitchFamily="66" charset="0"/>
              </a:rPr>
              <a:t>4.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b="1" dirty="0">
                <a:solidFill>
                  <a:srgbClr val="0070C0"/>
                </a:solidFill>
                <a:latin typeface="Comic Sans MS" panose="030F0702030302020204" pitchFamily="66" charset="0"/>
              </a:rPr>
              <a:t>Ajouter</a:t>
            </a:r>
            <a:r>
              <a:rPr lang="fr-FR" dirty="0">
                <a:solidFill>
                  <a:srgbClr val="002060"/>
                </a:solidFill>
                <a:latin typeface="Comic Sans MS" panose="030F0702030302020204" pitchFamily="66" charset="0"/>
              </a:rPr>
              <a:t> à ce produit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fr-FR" b="1" dirty="0">
                <a:solidFill>
                  <a:srgbClr val="7030A0"/>
                </a:solidFill>
                <a:latin typeface="Comic Sans MS" panose="030F0702030302020204" pitchFamily="66" charset="0"/>
              </a:rPr>
              <a:t>3 fois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le nombre choisi au départ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5">
                <a:extLst>
                  <a:ext uri="{FF2B5EF4-FFF2-40B4-BE49-F238E27FC236}">
                    <a16:creationId xmlns:a16="http://schemas.microsoft.com/office/drawing/2014/main" id="{8972541B-D28F-4A88-BBA4-6EB886466BFB}"/>
                  </a:ext>
                </a:extLst>
              </p:cNvPr>
              <p:cNvSpPr txBox="1"/>
              <p:nvPr/>
            </p:nvSpPr>
            <p:spPr>
              <a:xfrm>
                <a:off x="4391103" y="2063908"/>
                <a:ext cx="218364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fr-FR" sz="3600" b="1" dirty="0"/>
              </a:p>
            </p:txBody>
          </p:sp>
        </mc:Choice>
        <mc:Fallback xmlns="">
          <p:sp>
            <p:nvSpPr>
              <p:cNvPr id="38" name="TextBox 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972541B-D28F-4A88-BBA4-6EB886466B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103" y="2063908"/>
                <a:ext cx="2183642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13">
                <a:extLst>
                  <a:ext uri="{FF2B5EF4-FFF2-40B4-BE49-F238E27FC236}">
                    <a16:creationId xmlns:a16="http://schemas.microsoft.com/office/drawing/2014/main" id="{C639DE86-E207-4184-8659-6252AC559310}"/>
                  </a:ext>
                </a:extLst>
              </p:cNvPr>
              <p:cNvSpPr txBox="1"/>
              <p:nvPr/>
            </p:nvSpPr>
            <p:spPr>
              <a:xfrm>
                <a:off x="5563773" y="2985788"/>
                <a:ext cx="2183642" cy="658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36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fr-FR" sz="3600" b="1" dirty="0"/>
              </a:p>
            </p:txBody>
          </p:sp>
        </mc:Choice>
        <mc:Fallback xmlns="">
          <p:sp>
            <p:nvSpPr>
              <p:cNvPr id="39" name="TextBox 1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639DE86-E207-4184-8659-6252AC5593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773" y="2985788"/>
                <a:ext cx="2183642" cy="6588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14">
                <a:extLst>
                  <a:ext uri="{FF2B5EF4-FFF2-40B4-BE49-F238E27FC236}">
                    <a16:creationId xmlns:a16="http://schemas.microsoft.com/office/drawing/2014/main" id="{16860790-3202-4F33-898E-462C9A3AC4F4}"/>
                  </a:ext>
                </a:extLst>
              </p:cNvPr>
              <p:cNvSpPr txBox="1"/>
              <p:nvPr/>
            </p:nvSpPr>
            <p:spPr>
              <a:xfrm>
                <a:off x="6511273" y="3920235"/>
                <a:ext cx="2183642" cy="658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36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600" b="1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fr-FR" sz="3600" b="1" dirty="0"/>
              </a:p>
            </p:txBody>
          </p:sp>
        </mc:Choice>
        <mc:Fallback xmlns="">
          <p:sp>
            <p:nvSpPr>
              <p:cNvPr id="40" name="TextBox 1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6860790-3202-4F33-898E-462C9A3AC4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273" y="3920235"/>
                <a:ext cx="2183642" cy="6588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15">
                <a:extLst>
                  <a:ext uri="{FF2B5EF4-FFF2-40B4-BE49-F238E27FC236}">
                    <a16:creationId xmlns:a16="http://schemas.microsoft.com/office/drawing/2014/main" id="{5046FE58-C731-488C-97AD-51FB50B42444}"/>
                  </a:ext>
                </a:extLst>
              </p:cNvPr>
              <p:cNvSpPr txBox="1"/>
              <p:nvPr/>
            </p:nvSpPr>
            <p:spPr>
              <a:xfrm>
                <a:off x="8345901" y="4867287"/>
                <a:ext cx="2183642" cy="658898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36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600" b="1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fr-FR" sz="3600" b="1" dirty="0"/>
              </a:p>
            </p:txBody>
          </p:sp>
        </mc:Choice>
        <mc:Fallback xmlns="">
          <p:sp>
            <p:nvSpPr>
              <p:cNvPr id="41" name="TextBox 1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046FE58-C731-488C-97AD-51FB50B42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5901" y="4867287"/>
                <a:ext cx="2183642" cy="6588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>
            <a:extLst>
              <a:ext uri="{FF2B5EF4-FFF2-40B4-BE49-F238E27FC236}">
                <a16:creationId xmlns:a16="http://schemas.microsoft.com/office/drawing/2014/main" id="{C2023201-D379-44FB-99EA-BB285CABF6CF}"/>
              </a:ext>
            </a:extLst>
          </p:cNvPr>
          <p:cNvSpPr/>
          <p:nvPr/>
        </p:nvSpPr>
        <p:spPr>
          <a:xfrm>
            <a:off x="5599981" y="2188432"/>
            <a:ext cx="1310407" cy="1084344"/>
          </a:xfrm>
          <a:prstGeom prst="arc">
            <a:avLst>
              <a:gd name="adj1" fmla="val 5400002"/>
              <a:gd name="adj2" fmla="val 10426708"/>
            </a:avLst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Arc 42">
            <a:extLst>
              <a:ext uri="{FF2B5EF4-FFF2-40B4-BE49-F238E27FC236}">
                <a16:creationId xmlns:a16="http://schemas.microsoft.com/office/drawing/2014/main" id="{1665DC9E-6F26-4992-8307-C2DE308799FC}"/>
              </a:ext>
            </a:extLst>
          </p:cNvPr>
          <p:cNvSpPr/>
          <p:nvPr/>
        </p:nvSpPr>
        <p:spPr>
          <a:xfrm>
            <a:off x="6535091" y="3156053"/>
            <a:ext cx="1310407" cy="1084344"/>
          </a:xfrm>
          <a:prstGeom prst="arc">
            <a:avLst>
              <a:gd name="adj1" fmla="val 5400002"/>
              <a:gd name="adj2" fmla="val 10426708"/>
            </a:avLst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AFAC0F26-FCCE-47AE-AF5B-1B3021116704}"/>
              </a:ext>
            </a:extLst>
          </p:cNvPr>
          <p:cNvSpPr/>
          <p:nvPr/>
        </p:nvSpPr>
        <p:spPr>
          <a:xfrm>
            <a:off x="7615003" y="3956472"/>
            <a:ext cx="1310407" cy="1245322"/>
          </a:xfrm>
          <a:prstGeom prst="arc">
            <a:avLst>
              <a:gd name="adj1" fmla="val 5400002"/>
              <a:gd name="adj2" fmla="val 10426708"/>
            </a:avLst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8">
                <a:extLst>
                  <a:ext uri="{FF2B5EF4-FFF2-40B4-BE49-F238E27FC236}">
                    <a16:creationId xmlns:a16="http://schemas.microsoft.com/office/drawing/2014/main" id="{58E5F891-F437-4DB4-B461-8FC946C9D640}"/>
                  </a:ext>
                </a:extLst>
              </p:cNvPr>
              <p:cNvSpPr txBox="1"/>
              <p:nvPr/>
            </p:nvSpPr>
            <p:spPr>
              <a:xfrm>
                <a:off x="6824770" y="2081457"/>
                <a:ext cx="5181528" cy="839332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Le programme de calcul se traduit par l’expression littérale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2400" b="1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dirty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fr-FR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8E5F891-F437-4DB4-B461-8FC946C9D6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4770" y="2081457"/>
                <a:ext cx="5181528" cy="839332"/>
              </a:xfrm>
              <a:prstGeom prst="rect">
                <a:avLst/>
              </a:prstGeom>
              <a:blipFill>
                <a:blip r:embed="rId6"/>
                <a:stretch>
                  <a:fillRect l="-1761" t="-5000" r="-117" b="-15000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84099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Réduire une expression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12C5B2-B891-418B-B023-8C6523746A98}"/>
              </a:ext>
            </a:extLst>
          </p:cNvPr>
          <p:cNvSpPr/>
          <p:nvPr/>
        </p:nvSpPr>
        <p:spPr>
          <a:xfrm>
            <a:off x="1484305" y="2574321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Réduire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une </a:t>
            </a:r>
            <a:r>
              <a:rPr lang="fr-FR" sz="2400">
                <a:solidFill>
                  <a:srgbClr val="002060"/>
                </a:solidFill>
                <a:latin typeface="Comic Sans MS" panose="030F0702030302020204" pitchFamily="66" charset="0"/>
              </a:rPr>
              <a:t>expression littérale,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c’est écrire cette expression avec le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moins de termes possibles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7858E1D-4552-495A-B0D1-22F885B830A8}"/>
              </a:ext>
            </a:extLst>
          </p:cNvPr>
          <p:cNvSpPr/>
          <p:nvPr/>
        </p:nvSpPr>
        <p:spPr>
          <a:xfrm>
            <a:off x="1484305" y="1827006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Définition :</a:t>
            </a:r>
          </a:p>
        </p:txBody>
      </p:sp>
    </p:spTree>
    <p:extLst>
      <p:ext uri="{BB962C8B-B14F-4D97-AF65-F5344CB8AC3E}">
        <p14:creationId xmlns:p14="http://schemas.microsoft.com/office/powerpoint/2010/main" val="22003612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5B4FCE4-2650-40DA-B618-9C67E5788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1" name="Rounded Rectangle 15">
            <a:extLst>
              <a:ext uri="{FF2B5EF4-FFF2-40B4-BE49-F238E27FC236}">
                <a16:creationId xmlns:a16="http://schemas.microsoft.com/office/drawing/2014/main" id="{340A978D-537C-4965-80A2-B51405A4B7C4}"/>
              </a:ext>
            </a:extLst>
          </p:cNvPr>
          <p:cNvSpPr/>
          <p:nvPr/>
        </p:nvSpPr>
        <p:spPr>
          <a:xfrm>
            <a:off x="2433431" y="1143677"/>
            <a:ext cx="7670800" cy="3242630"/>
          </a:xfrm>
          <a:prstGeom prst="roundRect">
            <a:avLst/>
          </a:prstGeom>
          <a:solidFill>
            <a:srgbClr val="FCF1CA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Content Placeholder 5">
            <a:extLst>
              <a:ext uri="{FF2B5EF4-FFF2-40B4-BE49-F238E27FC236}">
                <a16:creationId xmlns:a16="http://schemas.microsoft.com/office/drawing/2014/main" id="{A4507E06-BDB8-4076-ADC2-4ED5C7721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471" y="1716190"/>
            <a:ext cx="922308" cy="814627"/>
          </a:xfrm>
          <a:prstGeom prst="rect">
            <a:avLst/>
          </a:prstGeom>
        </p:spPr>
      </p:pic>
      <p:pic>
        <p:nvPicPr>
          <p:cNvPr id="13" name="Picture 5">
            <a:extLst>
              <a:ext uri="{FF2B5EF4-FFF2-40B4-BE49-F238E27FC236}">
                <a16:creationId xmlns:a16="http://schemas.microsoft.com/office/drawing/2014/main" id="{E9D3E027-D0CC-4909-AEF5-584F938B6A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2779" y="1267662"/>
            <a:ext cx="1251795" cy="1004962"/>
          </a:xfrm>
          <a:prstGeom prst="rect">
            <a:avLst/>
          </a:prstGeom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5E3691EE-CB9E-4E2C-93F8-20EDB6EBFA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5210" y="1396337"/>
            <a:ext cx="1679030" cy="1134480"/>
          </a:xfrm>
          <a:prstGeom prst="rect">
            <a:avLst/>
          </a:prstGeom>
        </p:spPr>
      </p:pic>
      <p:pic>
        <p:nvPicPr>
          <p:cNvPr id="15" name="Picture 7">
            <a:extLst>
              <a:ext uri="{FF2B5EF4-FFF2-40B4-BE49-F238E27FC236}">
                <a16:creationId xmlns:a16="http://schemas.microsoft.com/office/drawing/2014/main" id="{D98A74D3-0D8E-48A1-B02C-3309547753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6474" y="3146893"/>
            <a:ext cx="1251795" cy="1004962"/>
          </a:xfrm>
          <a:prstGeom prst="rect">
            <a:avLst/>
          </a:prstGeom>
        </p:spPr>
      </p:pic>
      <p:pic>
        <p:nvPicPr>
          <p:cNvPr id="16" name="Picture 8">
            <a:extLst>
              <a:ext uri="{FF2B5EF4-FFF2-40B4-BE49-F238E27FC236}">
                <a16:creationId xmlns:a16="http://schemas.microsoft.com/office/drawing/2014/main" id="{8F0A958A-7539-42A0-8D68-9C9B4C74DC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1569" y="2515918"/>
            <a:ext cx="1251795" cy="1004962"/>
          </a:xfrm>
          <a:prstGeom prst="rect">
            <a:avLst/>
          </a:prstGeom>
        </p:spPr>
      </p:pic>
      <p:pic>
        <p:nvPicPr>
          <p:cNvPr id="17" name="Content Placeholder 5">
            <a:extLst>
              <a:ext uri="{FF2B5EF4-FFF2-40B4-BE49-F238E27FC236}">
                <a16:creationId xmlns:a16="http://schemas.microsoft.com/office/drawing/2014/main" id="{F9BFE023-CC86-494B-903C-A93EA77AF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8515" y="1613241"/>
            <a:ext cx="922308" cy="814627"/>
          </a:xfrm>
          <a:prstGeom prst="rect">
            <a:avLst/>
          </a:prstGeom>
        </p:spPr>
      </p:pic>
      <p:pic>
        <p:nvPicPr>
          <p:cNvPr id="18" name="Picture 10">
            <a:extLst>
              <a:ext uri="{FF2B5EF4-FFF2-40B4-BE49-F238E27FC236}">
                <a16:creationId xmlns:a16="http://schemas.microsoft.com/office/drawing/2014/main" id="{744859A7-62D2-4E5B-8B83-4CB2C245D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8913" y="2336769"/>
            <a:ext cx="1251795" cy="1004962"/>
          </a:xfrm>
          <a:prstGeom prst="rect">
            <a:avLst/>
          </a:prstGeom>
        </p:spPr>
      </p:pic>
      <p:pic>
        <p:nvPicPr>
          <p:cNvPr id="19" name="Content Placeholder 5">
            <a:extLst>
              <a:ext uri="{FF2B5EF4-FFF2-40B4-BE49-F238E27FC236}">
                <a16:creationId xmlns:a16="http://schemas.microsoft.com/office/drawing/2014/main" id="{4F8F3445-6C4E-4CEF-9771-4CF6E61546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3086" y="2585760"/>
            <a:ext cx="922308" cy="814627"/>
          </a:xfrm>
          <a:prstGeom prst="rect">
            <a:avLst/>
          </a:prstGeom>
        </p:spPr>
      </p:pic>
      <p:pic>
        <p:nvPicPr>
          <p:cNvPr id="20" name="Content Placeholder 5">
            <a:extLst>
              <a:ext uri="{FF2B5EF4-FFF2-40B4-BE49-F238E27FC236}">
                <a16:creationId xmlns:a16="http://schemas.microsoft.com/office/drawing/2014/main" id="{7D4592E3-D4CA-412A-AB59-26DB6C103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6056" y="3533580"/>
            <a:ext cx="922308" cy="814627"/>
          </a:xfrm>
          <a:prstGeom prst="rect">
            <a:avLst/>
          </a:prstGeom>
        </p:spPr>
      </p:pic>
      <p:pic>
        <p:nvPicPr>
          <p:cNvPr id="21" name="Picture 13">
            <a:extLst>
              <a:ext uri="{FF2B5EF4-FFF2-40B4-BE49-F238E27FC236}">
                <a16:creationId xmlns:a16="http://schemas.microsoft.com/office/drawing/2014/main" id="{AEB8D7A8-AD5C-4779-BD0D-5C3866E562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4373" y="2758613"/>
            <a:ext cx="1679030" cy="1134480"/>
          </a:xfrm>
          <a:prstGeom prst="rect">
            <a:avLst/>
          </a:prstGeom>
        </p:spPr>
      </p:pic>
      <p:grpSp>
        <p:nvGrpSpPr>
          <p:cNvPr id="22" name="Group 20">
            <a:extLst>
              <a:ext uri="{FF2B5EF4-FFF2-40B4-BE49-F238E27FC236}">
                <a16:creationId xmlns:a16="http://schemas.microsoft.com/office/drawing/2014/main" id="{AF9B765C-649B-4943-ADB8-5222C09D5D18}"/>
              </a:ext>
            </a:extLst>
          </p:cNvPr>
          <p:cNvGrpSpPr/>
          <p:nvPr/>
        </p:nvGrpSpPr>
        <p:grpSpPr>
          <a:xfrm>
            <a:off x="2891185" y="4578157"/>
            <a:ext cx="6921500" cy="1484378"/>
            <a:chOff x="1778000" y="4856452"/>
            <a:chExt cx="6921500" cy="1484378"/>
          </a:xfrm>
        </p:grpSpPr>
        <p:sp>
          <p:nvSpPr>
            <p:cNvPr id="23" name="Rounded Rectangle 16">
              <a:extLst>
                <a:ext uri="{FF2B5EF4-FFF2-40B4-BE49-F238E27FC236}">
                  <a16:creationId xmlns:a16="http://schemas.microsoft.com/office/drawing/2014/main" id="{248A951D-84BF-450C-A21A-8722EB352C01}"/>
                </a:ext>
              </a:extLst>
            </p:cNvPr>
            <p:cNvSpPr/>
            <p:nvPr/>
          </p:nvSpPr>
          <p:spPr>
            <a:xfrm>
              <a:off x="1778000" y="4856452"/>
              <a:ext cx="6921500" cy="1484378"/>
            </a:xfrm>
            <a:prstGeom prst="roundRect">
              <a:avLst/>
            </a:prstGeom>
            <a:solidFill>
              <a:srgbClr val="FCF1CA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3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4                 + 4                  + 2 </a:t>
              </a:r>
              <a:r>
                <a:rPr lang="fr-FR" sz="3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                    .               </a:t>
              </a:r>
              <a:endParaRPr lang="fr-FR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4" name="Content Placeholder 5">
              <a:extLst>
                <a:ext uri="{FF2B5EF4-FFF2-40B4-BE49-F238E27FC236}">
                  <a16:creationId xmlns:a16="http://schemas.microsoft.com/office/drawing/2014/main" id="{A6AF303F-38BD-421F-8EEC-8BBF7326D4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6654" y="5226735"/>
              <a:ext cx="922308" cy="814627"/>
            </a:xfrm>
            <a:prstGeom prst="rect">
              <a:avLst/>
            </a:prstGeom>
          </p:spPr>
        </p:pic>
        <p:pic>
          <p:nvPicPr>
            <p:cNvPr id="25" name="Picture 18">
              <a:extLst>
                <a:ext uri="{FF2B5EF4-FFF2-40B4-BE49-F238E27FC236}">
                  <a16:creationId xmlns:a16="http://schemas.microsoft.com/office/drawing/2014/main" id="{B32AB784-227B-4FB0-B8DE-3321F2A7BF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64412" y="5146512"/>
              <a:ext cx="1251795" cy="1004962"/>
            </a:xfrm>
            <a:prstGeom prst="rect">
              <a:avLst/>
            </a:prstGeom>
          </p:spPr>
        </p:pic>
        <p:pic>
          <p:nvPicPr>
            <p:cNvPr id="26" name="Picture 19">
              <a:extLst>
                <a:ext uri="{FF2B5EF4-FFF2-40B4-BE49-F238E27FC236}">
                  <a16:creationId xmlns:a16="http://schemas.microsoft.com/office/drawing/2014/main" id="{F4A40B4B-8228-4C9F-AC9E-39896EBAB7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78020" y="5046592"/>
              <a:ext cx="1679030" cy="11344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4545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6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25">
                <a:extLst>
                  <a:ext uri="{FF2B5EF4-FFF2-40B4-BE49-F238E27FC236}">
                    <a16:creationId xmlns:a16="http://schemas.microsoft.com/office/drawing/2014/main" id="{2AB8800B-6790-4116-9EE4-ED789203E886}"/>
                  </a:ext>
                </a:extLst>
              </p:cNvPr>
              <p:cNvSpPr txBox="1"/>
              <p:nvPr/>
            </p:nvSpPr>
            <p:spPr>
              <a:xfrm>
                <a:off x="1526347" y="1489786"/>
                <a:ext cx="60092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=12+23+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9" name="TextBox 2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2AB8800B-6790-4116-9EE4-ED789203E8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1489786"/>
                <a:ext cx="6009278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25">
                <a:extLst>
                  <a:ext uri="{FF2B5EF4-FFF2-40B4-BE49-F238E27FC236}">
                    <a16:creationId xmlns:a16="http://schemas.microsoft.com/office/drawing/2014/main" id="{FD2D0BE7-6686-4A1D-8598-3F96DF80D633}"/>
                  </a:ext>
                </a:extLst>
              </p:cNvPr>
              <p:cNvSpPr txBox="1"/>
              <p:nvPr/>
            </p:nvSpPr>
            <p:spPr>
              <a:xfrm>
                <a:off x="1526347" y="2017209"/>
                <a:ext cx="60092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fr-FR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fr-F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𝟐𝟑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fr-F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0" name="TextBox 25">
                <a:extLst>
                  <a:ext uri="{FF2B5EF4-FFF2-40B4-BE49-F238E27FC236}">
                    <a16:creationId xmlns:a16="http://schemas.microsoft.com/office/drawing/2014/main" id="{FD2D0BE7-6686-4A1D-8598-3F96DF80D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2017209"/>
                <a:ext cx="600927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25">
                <a:extLst>
                  <a:ext uri="{FF2B5EF4-FFF2-40B4-BE49-F238E27FC236}">
                    <a16:creationId xmlns:a16="http://schemas.microsoft.com/office/drawing/2014/main" id="{461A1422-4A97-45E0-B2C2-88207C929C2E}"/>
                  </a:ext>
                </a:extLst>
              </p:cNvPr>
              <p:cNvSpPr txBox="1"/>
              <p:nvPr/>
            </p:nvSpPr>
            <p:spPr>
              <a:xfrm>
                <a:off x="1526347" y="2566403"/>
                <a:ext cx="60092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fr-FR" sz="28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1" i="1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1" name="TextBox 2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61A1422-4A97-45E0-B2C2-88207C929C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2566403"/>
                <a:ext cx="600927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25">
                <a:extLst>
                  <a:ext uri="{FF2B5EF4-FFF2-40B4-BE49-F238E27FC236}">
                    <a16:creationId xmlns:a16="http://schemas.microsoft.com/office/drawing/2014/main" id="{EAEB5AE4-87A7-45A3-8460-254B01D82AFC}"/>
                  </a:ext>
                </a:extLst>
              </p:cNvPr>
              <p:cNvSpPr txBox="1"/>
              <p:nvPr/>
            </p:nvSpPr>
            <p:spPr>
              <a:xfrm>
                <a:off x="1526347" y="3951005"/>
                <a:ext cx="60092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fr-FR" sz="2800" b="1" i="1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2" name="TextBox 2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EAEB5AE4-87A7-45A3-8460-254B01D82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3951005"/>
                <a:ext cx="600927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5">
                <a:extLst>
                  <a:ext uri="{FF2B5EF4-FFF2-40B4-BE49-F238E27FC236}">
                    <a16:creationId xmlns:a16="http://schemas.microsoft.com/office/drawing/2014/main" id="{EAA4EFE9-29A2-4206-9E8A-B0DC0C28365B}"/>
                  </a:ext>
                </a:extLst>
              </p:cNvPr>
              <p:cNvSpPr txBox="1"/>
              <p:nvPr/>
            </p:nvSpPr>
            <p:spPr>
              <a:xfrm>
                <a:off x="1526347" y="3423582"/>
                <a:ext cx="60092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fr-FR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fr-FR" sz="2800" b="1" i="1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3" name="TextBox 2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EAA4EFE9-29A2-4206-9E8A-B0DC0C2836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3423582"/>
                <a:ext cx="6009278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5">
            <a:extLst>
              <a:ext uri="{FF2B5EF4-FFF2-40B4-BE49-F238E27FC236}">
                <a16:creationId xmlns:a16="http://schemas.microsoft.com/office/drawing/2014/main" id="{8AC44B2D-0783-43B8-8E99-A60965B28E78}"/>
              </a:ext>
            </a:extLst>
          </p:cNvPr>
          <p:cNvSpPr txBox="1"/>
          <p:nvPr/>
        </p:nvSpPr>
        <p:spPr>
          <a:xfrm>
            <a:off x="7429479" y="1587613"/>
            <a:ext cx="2169994" cy="40011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</a:rPr>
              <a:t>La famille nombre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6">
                <a:extLst>
                  <a:ext uri="{FF2B5EF4-FFF2-40B4-BE49-F238E27FC236}">
                    <a16:creationId xmlns:a16="http://schemas.microsoft.com/office/drawing/2014/main" id="{F72AD8CC-154A-4BD5-B545-FE57EAE611BF}"/>
                  </a:ext>
                </a:extLst>
              </p:cNvPr>
              <p:cNvSpPr txBox="1"/>
              <p:nvPr/>
            </p:nvSpPr>
            <p:spPr>
              <a:xfrm>
                <a:off x="7429479" y="2350023"/>
                <a:ext cx="2169994" cy="40011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000" b="1" dirty="0">
                    <a:solidFill>
                      <a:schemeClr val="tx1"/>
                    </a:solidFill>
                  </a:rPr>
                  <a:t>La famille </a:t>
                </a:r>
                <a14:m>
                  <m:oMath xmlns:m="http://schemas.openxmlformats.org/officeDocument/2006/math">
                    <m:r>
                      <a:rPr lang="fr-FR" sz="20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fr-FR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F72AD8CC-154A-4BD5-B545-FE57EAE611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479" y="2350023"/>
                <a:ext cx="2169994" cy="400110"/>
              </a:xfrm>
              <a:prstGeom prst="rect">
                <a:avLst/>
              </a:prstGeom>
              <a:blipFill>
                <a:blip r:embed="rId7"/>
                <a:stretch>
                  <a:fillRect t="-7353" b="-2352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7">
                <a:extLst>
                  <a:ext uri="{FF2B5EF4-FFF2-40B4-BE49-F238E27FC236}">
                    <a16:creationId xmlns:a16="http://schemas.microsoft.com/office/drawing/2014/main" id="{6632BCA0-0EF2-406A-AA67-1F095670ABCD}"/>
                  </a:ext>
                </a:extLst>
              </p:cNvPr>
              <p:cNvSpPr txBox="1"/>
              <p:nvPr/>
            </p:nvSpPr>
            <p:spPr>
              <a:xfrm>
                <a:off x="7429479" y="3127720"/>
                <a:ext cx="2169994" cy="407099"/>
              </a:xfrm>
              <a:prstGeom prst="rect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000" b="1" dirty="0">
                    <a:solidFill>
                      <a:schemeClr val="accent1">
                        <a:lumMod val="75000"/>
                      </a:schemeClr>
                    </a:solidFill>
                  </a:rPr>
                  <a:t>La famille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fr-FR" sz="20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TextBox 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632BCA0-0EF2-406A-AA67-1F095670AB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479" y="3127720"/>
                <a:ext cx="2169994" cy="407099"/>
              </a:xfrm>
              <a:prstGeom prst="rect">
                <a:avLst/>
              </a:prstGeom>
              <a:blipFill>
                <a:blip r:embed="rId8"/>
                <a:stretch>
                  <a:fillRect t="-2857" b="-22857"/>
                </a:stretch>
              </a:blipFill>
              <a:ln>
                <a:solidFill>
                  <a:schemeClr val="accent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25">
                <a:extLst>
                  <a:ext uri="{FF2B5EF4-FFF2-40B4-BE49-F238E27FC236}">
                    <a16:creationId xmlns:a16="http://schemas.microsoft.com/office/drawing/2014/main" id="{D748043E-475C-4D4F-885B-DA0C70FBE61A}"/>
                  </a:ext>
                </a:extLst>
              </p:cNvPr>
              <p:cNvSpPr txBox="1"/>
              <p:nvPr/>
            </p:nvSpPr>
            <p:spPr>
              <a:xfrm>
                <a:off x="1526347" y="4725655"/>
                <a:ext cx="60092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=−7+3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−13−4</m:t>
                      </m:r>
                      <m:sSup>
                        <m:sSupPr>
                          <m:ctrlPr>
                            <a:rPr lang="fr-FR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fr-FR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9" name="TextBox 2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748043E-475C-4D4F-885B-DA0C70FBE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4725655"/>
                <a:ext cx="6009278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25">
                <a:extLst>
                  <a:ext uri="{FF2B5EF4-FFF2-40B4-BE49-F238E27FC236}">
                    <a16:creationId xmlns:a16="http://schemas.microsoft.com/office/drawing/2014/main" id="{81738203-94EB-41A8-93EA-62C6490EF7CA}"/>
                  </a:ext>
                </a:extLst>
              </p:cNvPr>
              <p:cNvSpPr txBox="1"/>
              <p:nvPr/>
            </p:nvSpPr>
            <p:spPr>
              <a:xfrm>
                <a:off x="1526347" y="5296620"/>
                <a:ext cx="6009278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  <m:r>
                        <a:rPr lang="fr-FR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8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sz="28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fr-FR" sz="28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fr-FR" sz="28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fr-FR" sz="28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fr-FR" sz="28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fr-FR" sz="28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fr-FR" sz="28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TextBox 25">
                <a:extLst>
                  <a:ext uri="{FF2B5EF4-FFF2-40B4-BE49-F238E27FC236}">
                    <a16:creationId xmlns:a16="http://schemas.microsoft.com/office/drawing/2014/main" id="{81738203-94EB-41A8-93EA-62C6490EF7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5296620"/>
                <a:ext cx="6009278" cy="53296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5">
                <a:extLst>
                  <a:ext uri="{FF2B5EF4-FFF2-40B4-BE49-F238E27FC236}">
                    <a16:creationId xmlns:a16="http://schemas.microsoft.com/office/drawing/2014/main" id="{2932F616-A519-45E5-B12B-2366DAC935D9}"/>
                  </a:ext>
                </a:extLst>
              </p:cNvPr>
              <p:cNvSpPr txBox="1"/>
              <p:nvPr/>
            </p:nvSpPr>
            <p:spPr>
              <a:xfrm>
                <a:off x="1526347" y="5867585"/>
                <a:ext cx="6009278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  <m:sSup>
                        <m:sSupPr>
                          <m:ctrlPr>
                            <a:rPr lang="fr-FR" sz="28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fr-FR" sz="28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fr-FR" sz="28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1" name="TextBox 25">
                <a:extLst>
                  <a:ext uri="{FF2B5EF4-FFF2-40B4-BE49-F238E27FC236}">
                    <a16:creationId xmlns:a16="http://schemas.microsoft.com/office/drawing/2014/main" id="{2932F616-A519-45E5-B12B-2366DAC935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5867585"/>
                <a:ext cx="6009278" cy="53296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80027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 animBg="1"/>
      <p:bldP spid="13" grpId="0" animBg="1"/>
      <p:bldP spid="15" grpId="0" animBg="1"/>
      <p:bldP spid="17" grpId="0" animBg="1"/>
      <p:bldP spid="18" grpId="0" animBg="1"/>
      <p:bldP spid="19" grpId="0" animBg="1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Développer un produit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12C5B2-B891-418B-B023-8C6523746A98}"/>
              </a:ext>
            </a:extLst>
          </p:cNvPr>
          <p:cNvSpPr/>
          <p:nvPr/>
        </p:nvSpPr>
        <p:spPr>
          <a:xfrm>
            <a:off x="1484305" y="1832198"/>
            <a:ext cx="100187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800" b="1" i="1" dirty="0">
                <a:latin typeface="Comic Sans MS" panose="030F0702030302020204" pitchFamily="66" charset="0"/>
              </a:rPr>
              <a:t>a</a:t>
            </a:r>
            <a:r>
              <a:rPr lang="fr-FR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fr-FR" sz="28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fr-F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et </a:t>
            </a:r>
            <a:r>
              <a:rPr lang="fr-FR" sz="2800" b="1" i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k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désignant des nombres relatifs quelconques, on a :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5">
                <a:extLst>
                  <a:ext uri="{FF2B5EF4-FFF2-40B4-BE49-F238E27FC236}">
                    <a16:creationId xmlns:a16="http://schemas.microsoft.com/office/drawing/2014/main" id="{B3B4E6C7-1F8D-4ADA-956B-B390051EFB23}"/>
                  </a:ext>
                </a:extLst>
              </p:cNvPr>
              <p:cNvSpPr txBox="1"/>
              <p:nvPr/>
            </p:nvSpPr>
            <p:spPr>
              <a:xfrm>
                <a:off x="3151071" y="2654322"/>
                <a:ext cx="60092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2800" b="1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2800" b="1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2800" b="1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15" name="TextBox 5">
                <a:extLst>
                  <a:ext uri="{FF2B5EF4-FFF2-40B4-BE49-F238E27FC236}">
                    <a16:creationId xmlns:a16="http://schemas.microsoft.com/office/drawing/2014/main" id="{B3B4E6C7-1F8D-4ADA-956B-B390051EFB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071" y="2654322"/>
                <a:ext cx="6009278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>
            <a:extLst>
              <a:ext uri="{FF2B5EF4-FFF2-40B4-BE49-F238E27FC236}">
                <a16:creationId xmlns:a16="http://schemas.microsoft.com/office/drawing/2014/main" id="{1877F64A-4A8C-437B-8ACC-BC1E11685A00}"/>
              </a:ext>
            </a:extLst>
          </p:cNvPr>
          <p:cNvSpPr/>
          <p:nvPr/>
        </p:nvSpPr>
        <p:spPr>
          <a:xfrm flipV="1">
            <a:off x="4056126" y="2537447"/>
            <a:ext cx="807423" cy="848207"/>
          </a:xfrm>
          <a:prstGeom prst="arc">
            <a:avLst>
              <a:gd name="adj1" fmla="val 2075941"/>
              <a:gd name="adj2" fmla="val 8678979"/>
            </a:avLst>
          </a:prstGeom>
          <a:ln w="38100">
            <a:solidFill>
              <a:schemeClr val="accent1">
                <a:lumMod val="75000"/>
              </a:schemeClr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179CB8CA-58BA-4415-B8B4-86BDD7D5E665}"/>
              </a:ext>
            </a:extLst>
          </p:cNvPr>
          <p:cNvSpPr/>
          <p:nvPr/>
        </p:nvSpPr>
        <p:spPr>
          <a:xfrm flipV="1">
            <a:off x="3910352" y="2438332"/>
            <a:ext cx="1699225" cy="1371946"/>
          </a:xfrm>
          <a:prstGeom prst="arc">
            <a:avLst>
              <a:gd name="adj1" fmla="val 2075941"/>
              <a:gd name="adj2" fmla="val 8678979"/>
            </a:avLst>
          </a:prstGeom>
          <a:ln w="38100">
            <a:solidFill>
              <a:schemeClr val="accent1">
                <a:lumMod val="75000"/>
              </a:schemeClr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38EDC1-E498-4853-B165-67B18D3AC8E5}"/>
              </a:ext>
            </a:extLst>
          </p:cNvPr>
          <p:cNvSpPr/>
          <p:nvPr/>
        </p:nvSpPr>
        <p:spPr>
          <a:xfrm>
            <a:off x="1484305" y="3356807"/>
            <a:ext cx="62487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5">
                <a:extLst>
                  <a:ext uri="{FF2B5EF4-FFF2-40B4-BE49-F238E27FC236}">
                    <a16:creationId xmlns:a16="http://schemas.microsoft.com/office/drawing/2014/main" id="{95BAFD39-B0EC-467D-BFD7-1C6DD1ABDAB7}"/>
                  </a:ext>
                </a:extLst>
              </p:cNvPr>
              <p:cNvSpPr txBox="1"/>
              <p:nvPr/>
            </p:nvSpPr>
            <p:spPr>
              <a:xfrm>
                <a:off x="1484305" y="4193140"/>
                <a:ext cx="37480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d>
                        <m:dPr>
                          <m:ctrlPr>
                            <a:rPr lang="fr-FR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fr-FR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4" name="TextBox 25">
                <a:extLst>
                  <a:ext uri="{FF2B5EF4-FFF2-40B4-BE49-F238E27FC236}">
                    <a16:creationId xmlns:a16="http://schemas.microsoft.com/office/drawing/2014/main" id="{95BAFD39-B0EC-467D-BFD7-1C6DD1ABDA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4193140"/>
                <a:ext cx="374801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5">
                <a:extLst>
                  <a:ext uri="{FF2B5EF4-FFF2-40B4-BE49-F238E27FC236}">
                    <a16:creationId xmlns:a16="http://schemas.microsoft.com/office/drawing/2014/main" id="{B16D343B-D897-4A03-AAC6-DD61F9F9EB91}"/>
                  </a:ext>
                </a:extLst>
              </p:cNvPr>
              <p:cNvSpPr txBox="1"/>
              <p:nvPr/>
            </p:nvSpPr>
            <p:spPr>
              <a:xfrm>
                <a:off x="1484305" y="4829418"/>
                <a:ext cx="37480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5" name="TextBox 25">
                <a:extLst>
                  <a:ext uri="{FF2B5EF4-FFF2-40B4-BE49-F238E27FC236}">
                    <a16:creationId xmlns:a16="http://schemas.microsoft.com/office/drawing/2014/main" id="{B16D343B-D897-4A03-AAC6-DD61F9F9E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4829418"/>
                <a:ext cx="374801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B9F5178-B1A2-4919-8C2D-E48B129CF51E}"/>
                  </a:ext>
                </a:extLst>
              </p:cNvPr>
              <p:cNvSpPr txBox="1"/>
              <p:nvPr/>
            </p:nvSpPr>
            <p:spPr>
              <a:xfrm>
                <a:off x="1484305" y="5465696"/>
                <a:ext cx="37480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+21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B9F5178-B1A2-4919-8C2D-E48B129CF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5465696"/>
                <a:ext cx="374801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5">
                <a:extLst>
                  <a:ext uri="{FF2B5EF4-FFF2-40B4-BE49-F238E27FC236}">
                    <a16:creationId xmlns:a16="http://schemas.microsoft.com/office/drawing/2014/main" id="{5355CA3D-A83E-42E9-A5A8-B6AB916C3C57}"/>
                  </a:ext>
                </a:extLst>
              </p:cNvPr>
              <p:cNvSpPr txBox="1"/>
              <p:nvPr/>
            </p:nvSpPr>
            <p:spPr>
              <a:xfrm>
                <a:off x="6218080" y="5490786"/>
                <a:ext cx="37480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fr-FR" sz="28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28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−20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7" name="TextBox 25">
                <a:extLst>
                  <a:ext uri="{FF2B5EF4-FFF2-40B4-BE49-F238E27FC236}">
                    <a16:creationId xmlns:a16="http://schemas.microsoft.com/office/drawing/2014/main" id="{5355CA3D-A83E-42E9-A5A8-B6AB916C3C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8080" y="5490786"/>
                <a:ext cx="3748018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5">
                <a:extLst>
                  <a:ext uri="{FF2B5EF4-FFF2-40B4-BE49-F238E27FC236}">
                    <a16:creationId xmlns:a16="http://schemas.microsoft.com/office/drawing/2014/main" id="{D86F99FB-4A66-4860-97AC-688AD21167B9}"/>
                  </a:ext>
                </a:extLst>
              </p:cNvPr>
              <p:cNvSpPr txBox="1"/>
              <p:nvPr/>
            </p:nvSpPr>
            <p:spPr>
              <a:xfrm>
                <a:off x="6218080" y="4854508"/>
                <a:ext cx="37480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fr-FR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8" name="TextBox 25">
                <a:extLst>
                  <a:ext uri="{FF2B5EF4-FFF2-40B4-BE49-F238E27FC236}">
                    <a16:creationId xmlns:a16="http://schemas.microsoft.com/office/drawing/2014/main" id="{D86F99FB-4A66-4860-97AC-688AD21167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8080" y="4854508"/>
                <a:ext cx="374801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5">
                <a:extLst>
                  <a:ext uri="{FF2B5EF4-FFF2-40B4-BE49-F238E27FC236}">
                    <a16:creationId xmlns:a16="http://schemas.microsoft.com/office/drawing/2014/main" id="{7A0CB628-3F8F-41A8-935E-F7C1C9F76B5C}"/>
                  </a:ext>
                </a:extLst>
              </p:cNvPr>
              <p:cNvSpPr txBox="1"/>
              <p:nvPr/>
            </p:nvSpPr>
            <p:spPr>
              <a:xfrm>
                <a:off x="6218080" y="4218230"/>
                <a:ext cx="37480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fr-FR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d>
                        <m:dPr>
                          <m:ctrlPr>
                            <a:rPr lang="fr-FR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fr-FR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fr-FR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9" name="TextBox 25">
                <a:extLst>
                  <a:ext uri="{FF2B5EF4-FFF2-40B4-BE49-F238E27FC236}">
                    <a16:creationId xmlns:a16="http://schemas.microsoft.com/office/drawing/2014/main" id="{7A0CB628-3F8F-41A8-935E-F7C1C9F76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8080" y="4218230"/>
                <a:ext cx="374801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143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 animBg="1"/>
      <p:bldP spid="15" grpId="1" animBg="1"/>
      <p:bldP spid="21" grpId="0" animBg="1"/>
      <p:bldP spid="22" grpId="0" animBg="1"/>
      <p:bldP spid="23" grpId="0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E259-A82A-4652-B66A-7488AC197EC8}" type="slidenum">
              <a:rPr lang="fr-FR" smtClean="0"/>
              <a:pPr/>
              <a:t>8</a:t>
            </a:fld>
            <a:endParaRPr lang="fr-FR"/>
          </a:p>
        </p:txBody>
      </p:sp>
      <p:grpSp>
        <p:nvGrpSpPr>
          <p:cNvPr id="61" name="Group 60"/>
          <p:cNvGrpSpPr/>
          <p:nvPr/>
        </p:nvGrpSpPr>
        <p:grpSpPr>
          <a:xfrm>
            <a:off x="1528549" y="1619733"/>
            <a:ext cx="3384644" cy="1579857"/>
            <a:chOff x="1528549" y="1314932"/>
            <a:chExt cx="3384644" cy="1579857"/>
          </a:xfrm>
        </p:grpSpPr>
        <p:sp>
          <p:nvSpPr>
            <p:cNvPr id="60" name="Rounded Rectangle 59"/>
            <p:cNvSpPr/>
            <p:nvPr/>
          </p:nvSpPr>
          <p:spPr>
            <a:xfrm>
              <a:off x="1528549" y="1314932"/>
              <a:ext cx="3384644" cy="1579857"/>
            </a:xfrm>
            <a:prstGeom prst="roundRect">
              <a:avLst/>
            </a:prstGeom>
            <a:solidFill>
              <a:srgbClr val="FCF1CA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3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    </a:t>
              </a:r>
              <a:endParaRPr lang="fr-FR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5" name="Content Placeholder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63406" y="1483338"/>
              <a:ext cx="634891" cy="560766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39884" y="1380509"/>
              <a:ext cx="861700" cy="691787"/>
            </a:xfrm>
            <a:prstGeom prst="rect">
              <a:avLst/>
            </a:prstGeom>
          </p:spPr>
        </p:pic>
        <p:pic>
          <p:nvPicPr>
            <p:cNvPr id="8" name="Content Placeholder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31859" y="1549949"/>
              <a:ext cx="634891" cy="560766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25463" y="2138054"/>
              <a:ext cx="861700" cy="691787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67376" y="2025053"/>
              <a:ext cx="861700" cy="691787"/>
            </a:xfrm>
            <a:prstGeom prst="rect">
              <a:avLst/>
            </a:prstGeom>
          </p:spPr>
        </p:pic>
      </p:grpSp>
      <p:grpSp>
        <p:nvGrpSpPr>
          <p:cNvPr id="59" name="Group 58"/>
          <p:cNvGrpSpPr/>
          <p:nvPr/>
        </p:nvGrpSpPr>
        <p:grpSpPr>
          <a:xfrm>
            <a:off x="6612636" y="1624362"/>
            <a:ext cx="2657084" cy="1532235"/>
            <a:chOff x="6612636" y="1319561"/>
            <a:chExt cx="2657084" cy="1532235"/>
          </a:xfrm>
        </p:grpSpPr>
        <p:sp>
          <p:nvSpPr>
            <p:cNvPr id="13" name="Content Placeholder 11"/>
            <p:cNvSpPr txBox="1">
              <a:spLocks/>
            </p:cNvSpPr>
            <p:nvPr/>
          </p:nvSpPr>
          <p:spPr>
            <a:xfrm>
              <a:off x="6612636" y="1319561"/>
              <a:ext cx="2657084" cy="1532235"/>
            </a:xfrm>
            <a:prstGeom prst="roundRect">
              <a:avLst/>
            </a:prstGeom>
            <a:solidFill>
              <a:srgbClr val="FCF1CA"/>
            </a:solidFill>
            <a:ln w="38100" cap="rnd" cmpd="sng" algn="ctr"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rm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pic>
          <p:nvPicPr>
            <p:cNvPr id="32" name="Content Placeholder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71799" y="1598241"/>
              <a:ext cx="634891" cy="560766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227800" y="1467220"/>
              <a:ext cx="861700" cy="691787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00003" y="2044104"/>
              <a:ext cx="861700" cy="691787"/>
            </a:xfrm>
            <a:prstGeom prst="rect">
              <a:avLst/>
            </a:prstGeom>
          </p:spPr>
        </p:pic>
      </p:grpSp>
      <p:sp>
        <p:nvSpPr>
          <p:cNvPr id="37" name="Rectangle 36"/>
          <p:cNvSpPr/>
          <p:nvPr/>
        </p:nvSpPr>
        <p:spPr>
          <a:xfrm>
            <a:off x="5470449" y="2329854"/>
            <a:ext cx="668740" cy="113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5" name="Group 44"/>
          <p:cNvGrpSpPr/>
          <p:nvPr/>
        </p:nvGrpSpPr>
        <p:grpSpPr>
          <a:xfrm>
            <a:off x="2100753" y="3372356"/>
            <a:ext cx="2679085" cy="918326"/>
            <a:chOff x="1008078" y="3207417"/>
            <a:chExt cx="2679085" cy="918326"/>
          </a:xfrm>
        </p:grpSpPr>
        <p:sp>
          <p:nvSpPr>
            <p:cNvPr id="18" name="Rounded Rectangle 17"/>
            <p:cNvSpPr/>
            <p:nvPr/>
          </p:nvSpPr>
          <p:spPr>
            <a:xfrm>
              <a:off x="1008078" y="3207417"/>
              <a:ext cx="2679085" cy="918326"/>
            </a:xfrm>
            <a:prstGeom prst="roundRect">
              <a:avLst/>
            </a:prstGeom>
            <a:solidFill>
              <a:srgbClr val="FCF1CA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3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mic Sans MS" panose="030F0702030302020204" pitchFamily="66" charset="0"/>
                </a:rPr>
                <a:t>2      + 3               </a:t>
              </a:r>
              <a:endPara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endParaRPr>
            </a:p>
          </p:txBody>
        </p:sp>
        <p:pic>
          <p:nvPicPr>
            <p:cNvPr id="39" name="Content Placeholder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8088" y="3422456"/>
              <a:ext cx="634891" cy="560766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3197" y="3342112"/>
              <a:ext cx="861700" cy="691787"/>
            </a:xfrm>
            <a:prstGeom prst="rect">
              <a:avLst/>
            </a:prstGeom>
          </p:spPr>
        </p:pic>
      </p:grpSp>
      <p:grpSp>
        <p:nvGrpSpPr>
          <p:cNvPr id="62" name="Group 61"/>
          <p:cNvGrpSpPr/>
          <p:nvPr/>
        </p:nvGrpSpPr>
        <p:grpSpPr>
          <a:xfrm>
            <a:off x="6612636" y="3369787"/>
            <a:ext cx="2657084" cy="920394"/>
            <a:chOff x="6612636" y="3064986"/>
            <a:chExt cx="2498863" cy="920394"/>
          </a:xfrm>
        </p:grpSpPr>
        <p:sp>
          <p:nvSpPr>
            <p:cNvPr id="23" name="Rounded Rectangle 22"/>
            <p:cNvSpPr/>
            <p:nvPr/>
          </p:nvSpPr>
          <p:spPr>
            <a:xfrm>
              <a:off x="6612636" y="3064986"/>
              <a:ext cx="2498863" cy="920394"/>
            </a:xfrm>
            <a:prstGeom prst="roundRect">
              <a:avLst/>
            </a:prstGeom>
            <a:solidFill>
              <a:srgbClr val="FCF1CA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3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mic Sans MS" panose="030F0702030302020204" pitchFamily="66" charset="0"/>
                </a:rPr>
                <a:t>1      + 2</a:t>
              </a:r>
              <a:endPara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endParaRPr>
            </a:p>
          </p:txBody>
        </p:sp>
        <p:pic>
          <p:nvPicPr>
            <p:cNvPr id="41" name="Content Placeholder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50101" y="3218284"/>
              <a:ext cx="634891" cy="560766"/>
            </a:xfrm>
            <a:prstGeom prst="rect">
              <a:avLst/>
            </a:prstGeom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162159" y="3218284"/>
              <a:ext cx="861700" cy="691787"/>
            </a:xfrm>
            <a:prstGeom prst="rect">
              <a:avLst/>
            </a:prstGeom>
          </p:spPr>
        </p:pic>
      </p:grpSp>
      <p:grpSp>
        <p:nvGrpSpPr>
          <p:cNvPr id="46" name="Group 45"/>
          <p:cNvGrpSpPr/>
          <p:nvPr/>
        </p:nvGrpSpPr>
        <p:grpSpPr>
          <a:xfrm>
            <a:off x="2138572" y="4590568"/>
            <a:ext cx="2679085" cy="918326"/>
            <a:chOff x="1008078" y="3207417"/>
            <a:chExt cx="2679085" cy="918326"/>
          </a:xfrm>
        </p:grpSpPr>
        <p:sp>
          <p:nvSpPr>
            <p:cNvPr id="47" name="Rounded Rectangle 46"/>
            <p:cNvSpPr/>
            <p:nvPr/>
          </p:nvSpPr>
          <p:spPr>
            <a:xfrm>
              <a:off x="1008078" y="3207417"/>
              <a:ext cx="2679085" cy="918326"/>
            </a:xfrm>
            <a:prstGeom prst="roundRect">
              <a:avLst/>
            </a:prstGeom>
            <a:solidFill>
              <a:srgbClr val="FCF1CA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3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mic Sans MS" panose="030F0702030302020204" pitchFamily="66" charset="0"/>
                </a:rPr>
                <a:t>2      + 3               </a:t>
              </a:r>
              <a:endPara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endParaRPr>
            </a:p>
          </p:txBody>
        </p:sp>
        <p:pic>
          <p:nvPicPr>
            <p:cNvPr id="48" name="Content Placeholder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8088" y="3422456"/>
              <a:ext cx="634891" cy="560766"/>
            </a:xfrm>
            <a:prstGeom prst="rect">
              <a:avLst/>
            </a:prstGeom>
          </p:spPr>
        </p:pic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3197" y="3342112"/>
              <a:ext cx="861700" cy="691787"/>
            </a:xfrm>
            <a:prstGeom prst="rect">
              <a:avLst/>
            </a:prstGeom>
          </p:spPr>
        </p:pic>
      </p:grpSp>
      <p:sp>
        <p:nvSpPr>
          <p:cNvPr id="50" name="Rectangle 49"/>
          <p:cNvSpPr/>
          <p:nvPr/>
        </p:nvSpPr>
        <p:spPr>
          <a:xfrm>
            <a:off x="5444212" y="3754777"/>
            <a:ext cx="668740" cy="113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5444212" y="5085990"/>
            <a:ext cx="668740" cy="113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3" name="Group 62"/>
          <p:cNvGrpSpPr/>
          <p:nvPr/>
        </p:nvGrpSpPr>
        <p:grpSpPr>
          <a:xfrm>
            <a:off x="6612636" y="4636477"/>
            <a:ext cx="1176373" cy="920394"/>
            <a:chOff x="6612636" y="4331676"/>
            <a:chExt cx="1176373" cy="920394"/>
          </a:xfrm>
        </p:grpSpPr>
        <p:sp>
          <p:nvSpPr>
            <p:cNvPr id="52" name="Rounded Rectangle 51"/>
            <p:cNvSpPr/>
            <p:nvPr/>
          </p:nvSpPr>
          <p:spPr>
            <a:xfrm>
              <a:off x="6612636" y="4331676"/>
              <a:ext cx="1176373" cy="920394"/>
            </a:xfrm>
            <a:prstGeom prst="roundRect">
              <a:avLst/>
            </a:prstGeom>
            <a:solidFill>
              <a:srgbClr val="FCF1CA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3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mic Sans MS" panose="030F0702030302020204" pitchFamily="66" charset="0"/>
                </a:rPr>
                <a:t>1     </a:t>
              </a:r>
              <a:endPara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endParaRPr>
            </a:p>
          </p:txBody>
        </p:sp>
        <p:pic>
          <p:nvPicPr>
            <p:cNvPr id="53" name="Content Placeholder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50101" y="4484974"/>
              <a:ext cx="634891" cy="560766"/>
            </a:xfrm>
            <a:prstGeom prst="rect">
              <a:avLst/>
            </a:prstGeom>
          </p:spPr>
        </p:pic>
      </p:grpSp>
      <p:grpSp>
        <p:nvGrpSpPr>
          <p:cNvPr id="64" name="Group 63"/>
          <p:cNvGrpSpPr/>
          <p:nvPr/>
        </p:nvGrpSpPr>
        <p:grpSpPr>
          <a:xfrm>
            <a:off x="8783973" y="4636477"/>
            <a:ext cx="1322489" cy="920394"/>
            <a:chOff x="8783973" y="4331676"/>
            <a:chExt cx="1322489" cy="920394"/>
          </a:xfrm>
        </p:grpSpPr>
        <p:sp>
          <p:nvSpPr>
            <p:cNvPr id="55" name="Rounded Rectangle 54"/>
            <p:cNvSpPr/>
            <p:nvPr/>
          </p:nvSpPr>
          <p:spPr>
            <a:xfrm>
              <a:off x="8783973" y="4331676"/>
              <a:ext cx="1322489" cy="920394"/>
            </a:xfrm>
            <a:prstGeom prst="roundRect">
              <a:avLst/>
            </a:prstGeom>
            <a:solidFill>
              <a:srgbClr val="FCF1CA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3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mic Sans MS" panose="030F0702030302020204" pitchFamily="66" charset="0"/>
                </a:rPr>
                <a:t>2</a:t>
              </a:r>
              <a:endPara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anose="030F0702030302020204" pitchFamily="66" charset="0"/>
              </a:endParaRPr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02166" y="4477256"/>
              <a:ext cx="861700" cy="691787"/>
            </a:xfrm>
            <a:prstGeom prst="rect">
              <a:avLst/>
            </a:prstGeom>
          </p:spPr>
        </p:pic>
      </p:grpSp>
      <p:sp>
        <p:nvSpPr>
          <p:cNvPr id="56" name="Rectangle 55"/>
          <p:cNvSpPr/>
          <p:nvPr/>
        </p:nvSpPr>
        <p:spPr>
          <a:xfrm>
            <a:off x="7989910" y="5099578"/>
            <a:ext cx="668740" cy="113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FDE8C67-250C-4B3C-A2C2-590D2CA6234A}"/>
                  </a:ext>
                </a:extLst>
              </p:cNvPr>
              <p:cNvSpPr/>
              <p:nvPr/>
            </p:nvSpPr>
            <p:spPr>
              <a:xfrm>
                <a:off x="1603278" y="5977798"/>
                <a:ext cx="1001871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800" b="1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1" i="1" dirty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fr-FR" sz="2800" b="1" i="1" dirty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fr-FR" sz="2800" b="1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1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fr-FR" sz="2800" b="1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fr-FR" sz="2800" b="1" i="1" dirty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fr-FR" sz="2800" b="1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1" i="1" dirty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2800" b="1" i="1" dirty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fr-FR" sz="2800" b="1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8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fr-FR" sz="28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fr-FR" sz="2800" b="1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dirty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fr-FR" sz="2800" b="1" i="1" dirty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2800" b="1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fr-FR" sz="2800" b="1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2800" b="1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dirty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fr-FR" sz="2800" b="1" i="1" dirty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2800" b="1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fr-FR" sz="2800" b="1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fr-FR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FDE8C67-250C-4B3C-A2C2-590D2CA623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3278" y="5977798"/>
                <a:ext cx="1001871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7306323" y="6014863"/>
            <a:ext cx="2916771" cy="4484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7" name="Titre 1">
            <a:extLst>
              <a:ext uri="{FF2B5EF4-FFF2-40B4-BE49-F238E27FC236}">
                <a16:creationId xmlns:a16="http://schemas.microsoft.com/office/drawing/2014/main" id="{5E124ED7-D71E-4F40-93CA-11544340C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IV – Supprimer des parenthèses</a:t>
            </a:r>
          </a:p>
        </p:txBody>
      </p:sp>
    </p:spTree>
    <p:extLst>
      <p:ext uri="{BB962C8B-B14F-4D97-AF65-F5344CB8AC3E}">
        <p14:creationId xmlns:p14="http://schemas.microsoft.com/office/powerpoint/2010/main" val="137917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0" grpId="0" animBg="1"/>
      <p:bldP spid="51" grpId="0" animBg="1"/>
      <p:bldP spid="56" grpId="0" animBg="1"/>
      <p:bldP spid="44" grpId="0" animBg="1"/>
      <p:bldP spid="58" grpId="0" animBg="1"/>
      <p:bldP spid="5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V – Développer un produit de la forme (</a:t>
            </a:r>
            <a:r>
              <a:rPr lang="fr-FR" dirty="0" err="1">
                <a:latin typeface="Comic Sans MS" panose="030F0702030302020204" pitchFamily="66" charset="0"/>
              </a:rPr>
              <a:t>a+b</a:t>
            </a:r>
            <a:r>
              <a:rPr lang="fr-FR" dirty="0">
                <a:latin typeface="Comic Sans MS" panose="030F0702030302020204" pitchFamily="66" charset="0"/>
              </a:rPr>
              <a:t>)(</a:t>
            </a:r>
            <a:r>
              <a:rPr lang="fr-FR" dirty="0" err="1">
                <a:latin typeface="Comic Sans MS" panose="030F0702030302020204" pitchFamily="66" charset="0"/>
              </a:rPr>
              <a:t>c+d</a:t>
            </a:r>
            <a:r>
              <a:rPr lang="fr-FR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484305" y="2574321"/>
                <a:ext cx="1001871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fr-FR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dirty="0"/>
                  <a:t>,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et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désignant des nombres relatifs quelconques, on a :</a:t>
                </a:r>
                <a:endParaRPr lang="fr-FR" sz="32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2574321"/>
                <a:ext cx="10018716" cy="461665"/>
              </a:xfrm>
              <a:prstGeom prst="rect">
                <a:avLst/>
              </a:prstGeom>
              <a:blipFill>
                <a:blip r:embed="rId2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09623D1B-BE66-4344-97F1-B55138EF7FF5}"/>
              </a:ext>
            </a:extLst>
          </p:cNvPr>
          <p:cNvSpPr/>
          <p:nvPr/>
        </p:nvSpPr>
        <p:spPr>
          <a:xfrm>
            <a:off x="1484305" y="1827006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Propriété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5">
                <a:extLst>
                  <a:ext uri="{FF2B5EF4-FFF2-40B4-BE49-F238E27FC236}">
                    <a16:creationId xmlns:a16="http://schemas.microsoft.com/office/drawing/2014/main" id="{DDB1385D-7F8F-4E90-895A-405A42D4DBE3}"/>
                  </a:ext>
                </a:extLst>
              </p:cNvPr>
              <p:cNvSpPr txBox="1"/>
              <p:nvPr/>
            </p:nvSpPr>
            <p:spPr>
              <a:xfrm>
                <a:off x="2171356" y="3365083"/>
                <a:ext cx="75858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d>
                        <m:d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</m:d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2800" b="1" dirty="0"/>
              </a:p>
            </p:txBody>
          </p:sp>
        </mc:Choice>
        <mc:Fallback>
          <p:sp>
            <p:nvSpPr>
              <p:cNvPr id="8" name="TextBox 5">
                <a:extLst>
                  <a:ext uri="{FF2B5EF4-FFF2-40B4-BE49-F238E27FC236}">
                    <a16:creationId xmlns:a16="http://schemas.microsoft.com/office/drawing/2014/main" id="{DDB1385D-7F8F-4E90-895A-405A42D4D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1356" y="3365083"/>
                <a:ext cx="758581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>
            <a:extLst>
              <a:ext uri="{FF2B5EF4-FFF2-40B4-BE49-F238E27FC236}">
                <a16:creationId xmlns:a16="http://schemas.microsoft.com/office/drawing/2014/main" id="{529FA2AB-B581-4233-849E-400834B2E8C0}"/>
              </a:ext>
            </a:extLst>
          </p:cNvPr>
          <p:cNvSpPr/>
          <p:nvPr/>
        </p:nvSpPr>
        <p:spPr>
          <a:xfrm>
            <a:off x="2510214" y="3462919"/>
            <a:ext cx="1160058" cy="760439"/>
          </a:xfrm>
          <a:prstGeom prst="arc">
            <a:avLst>
              <a:gd name="adj1" fmla="val 235492"/>
              <a:gd name="adj2" fmla="val 1066391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69CFF8E-D167-42C6-9C1A-666B3A647FF2}"/>
              </a:ext>
            </a:extLst>
          </p:cNvPr>
          <p:cNvSpPr/>
          <p:nvPr/>
        </p:nvSpPr>
        <p:spPr>
          <a:xfrm>
            <a:off x="2510214" y="3127864"/>
            <a:ext cx="1774208" cy="1407025"/>
          </a:xfrm>
          <a:prstGeom prst="arc">
            <a:avLst>
              <a:gd name="adj1" fmla="val 235492"/>
              <a:gd name="adj2" fmla="val 1066391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30F9C548-61CA-417C-B960-FAAC287B59A9}"/>
              </a:ext>
            </a:extLst>
          </p:cNvPr>
          <p:cNvSpPr/>
          <p:nvPr/>
        </p:nvSpPr>
        <p:spPr>
          <a:xfrm rot="10800000">
            <a:off x="3168544" y="3035986"/>
            <a:ext cx="1160058" cy="760439"/>
          </a:xfrm>
          <a:prstGeom prst="arc">
            <a:avLst>
              <a:gd name="adj1" fmla="val 235492"/>
              <a:gd name="adj2" fmla="val 1066391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0EC41BD4-206F-401E-A72F-023674AF8712}"/>
              </a:ext>
            </a:extLst>
          </p:cNvPr>
          <p:cNvSpPr/>
          <p:nvPr/>
        </p:nvSpPr>
        <p:spPr>
          <a:xfrm rot="10800000">
            <a:off x="3168543" y="3135668"/>
            <a:ext cx="580029" cy="623063"/>
          </a:xfrm>
          <a:prstGeom prst="arc">
            <a:avLst>
              <a:gd name="adj1" fmla="val 235492"/>
              <a:gd name="adj2" fmla="val 1066391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5">
                <a:extLst>
                  <a:ext uri="{FF2B5EF4-FFF2-40B4-BE49-F238E27FC236}">
                    <a16:creationId xmlns:a16="http://schemas.microsoft.com/office/drawing/2014/main" id="{764645DB-1689-4192-B7BE-A868D4D5B28A}"/>
                  </a:ext>
                </a:extLst>
              </p:cNvPr>
              <p:cNvSpPr txBox="1"/>
              <p:nvPr/>
            </p:nvSpPr>
            <p:spPr>
              <a:xfrm>
                <a:off x="8349517" y="3354259"/>
                <a:ext cx="148781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2800" b="1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fr-FR" sz="2800" b="1" dirty="0"/>
              </a:p>
            </p:txBody>
          </p:sp>
        </mc:Choice>
        <mc:Fallback>
          <p:sp>
            <p:nvSpPr>
              <p:cNvPr id="17" name="TextBox 5">
                <a:extLst>
                  <a:ext uri="{FF2B5EF4-FFF2-40B4-BE49-F238E27FC236}">
                    <a16:creationId xmlns:a16="http://schemas.microsoft.com/office/drawing/2014/main" id="{764645DB-1689-4192-B7BE-A868D4D5B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9517" y="3354259"/>
                <a:ext cx="148781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5">
                <a:extLst>
                  <a:ext uri="{FF2B5EF4-FFF2-40B4-BE49-F238E27FC236}">
                    <a16:creationId xmlns:a16="http://schemas.microsoft.com/office/drawing/2014/main" id="{5C96C916-42B5-4461-A161-8D2D860F1EF0}"/>
                  </a:ext>
                </a:extLst>
              </p:cNvPr>
              <p:cNvSpPr txBox="1"/>
              <p:nvPr/>
            </p:nvSpPr>
            <p:spPr>
              <a:xfrm>
                <a:off x="7160811" y="3361695"/>
                <a:ext cx="13465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fr-FR" sz="2800" b="1" dirty="0"/>
              </a:p>
            </p:txBody>
          </p:sp>
        </mc:Choice>
        <mc:Fallback>
          <p:sp>
            <p:nvSpPr>
              <p:cNvPr id="23" name="TextBox 5">
                <a:extLst>
                  <a:ext uri="{FF2B5EF4-FFF2-40B4-BE49-F238E27FC236}">
                    <a16:creationId xmlns:a16="http://schemas.microsoft.com/office/drawing/2014/main" id="{5C96C916-42B5-4461-A161-8D2D860F1E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0811" y="3361695"/>
                <a:ext cx="1346516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5">
                <a:extLst>
                  <a:ext uri="{FF2B5EF4-FFF2-40B4-BE49-F238E27FC236}">
                    <a16:creationId xmlns:a16="http://schemas.microsoft.com/office/drawing/2014/main" id="{D3C0F833-BEE8-4EF1-A2F2-7A37D04D19AE}"/>
                  </a:ext>
                </a:extLst>
              </p:cNvPr>
              <p:cNvSpPr txBox="1"/>
              <p:nvPr/>
            </p:nvSpPr>
            <p:spPr>
              <a:xfrm>
                <a:off x="5809421" y="3368471"/>
                <a:ext cx="14480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fr-FR" sz="2800" b="1" dirty="0"/>
              </a:p>
            </p:txBody>
          </p:sp>
        </mc:Choice>
        <mc:Fallback>
          <p:sp>
            <p:nvSpPr>
              <p:cNvPr id="24" name="TextBox 5">
                <a:extLst>
                  <a:ext uri="{FF2B5EF4-FFF2-40B4-BE49-F238E27FC236}">
                    <a16:creationId xmlns:a16="http://schemas.microsoft.com/office/drawing/2014/main" id="{D3C0F833-BEE8-4EF1-A2F2-7A37D04D19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9421" y="3368471"/>
                <a:ext cx="144806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5">
                <a:extLst>
                  <a:ext uri="{FF2B5EF4-FFF2-40B4-BE49-F238E27FC236}">
                    <a16:creationId xmlns:a16="http://schemas.microsoft.com/office/drawing/2014/main" id="{2B31D401-2B02-4582-B766-A1F284D27552}"/>
                  </a:ext>
                </a:extLst>
              </p:cNvPr>
              <p:cNvSpPr txBox="1"/>
              <p:nvPr/>
            </p:nvSpPr>
            <p:spPr>
              <a:xfrm>
                <a:off x="4801192" y="3361695"/>
                <a:ext cx="126758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fr-FR" sz="2800" b="1" dirty="0"/>
              </a:p>
            </p:txBody>
          </p:sp>
        </mc:Choice>
        <mc:Fallback>
          <p:sp>
            <p:nvSpPr>
              <p:cNvPr id="25" name="TextBox 5">
                <a:extLst>
                  <a:ext uri="{FF2B5EF4-FFF2-40B4-BE49-F238E27FC236}">
                    <a16:creationId xmlns:a16="http://schemas.microsoft.com/office/drawing/2014/main" id="{2B31D401-2B02-4582-B766-A1F284D275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1192" y="3361695"/>
                <a:ext cx="1267583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67846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  <p:bldP spid="8" grpId="0"/>
      <p:bldP spid="11" grpId="0" animBg="1"/>
      <p:bldP spid="12" grpId="0" animBg="1"/>
      <p:bldP spid="15" grpId="0" animBg="1"/>
      <p:bldP spid="18" grpId="0" animBg="1"/>
      <p:bldP spid="17" grpId="0"/>
      <p:bldP spid="23" grpId="0"/>
      <p:bldP spid="24" grpId="0"/>
      <p:bldP spid="2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8708</TotalTime>
  <Words>477</Words>
  <Application>Microsoft Office PowerPoint</Application>
  <PresentationFormat>Grand écran</PresentationFormat>
  <Paragraphs>84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Comic Sans MS</vt:lpstr>
      <vt:lpstr>Corbel</vt:lpstr>
      <vt:lpstr>Wingdings 3</vt:lpstr>
      <vt:lpstr>Parallaxe</vt:lpstr>
      <vt:lpstr>Chapitre 2 :  Calcul littéral</vt:lpstr>
      <vt:lpstr>I – Rappels : Expression littérale</vt:lpstr>
      <vt:lpstr>Présentation PowerPoint</vt:lpstr>
      <vt:lpstr>II – Réduire une expression</vt:lpstr>
      <vt:lpstr>Présentation PowerPoint</vt:lpstr>
      <vt:lpstr>Présentation PowerPoint</vt:lpstr>
      <vt:lpstr>III – Développer un produit</vt:lpstr>
      <vt:lpstr>IV – Supprimer des parenthèses</vt:lpstr>
      <vt:lpstr>V – Développer un produit de la forme (a+b)(c+d)</vt:lpstr>
      <vt:lpstr>Présentation PowerPoint</vt:lpstr>
      <vt:lpstr>VI – Factoriser une expression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4 : Transformations</dc:title>
  <dc:creator>Megane Felt</dc:creator>
  <cp:lastModifiedBy> </cp:lastModifiedBy>
  <cp:revision>499</cp:revision>
  <dcterms:created xsi:type="dcterms:W3CDTF">2016-09-03T15:57:04Z</dcterms:created>
  <dcterms:modified xsi:type="dcterms:W3CDTF">2020-10-12T11:00:09Z</dcterms:modified>
</cp:coreProperties>
</file>