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82" r:id="rId4"/>
    <p:sldId id="304" r:id="rId5"/>
    <p:sldId id="305" r:id="rId6"/>
    <p:sldId id="306" r:id="rId7"/>
    <p:sldId id="307" r:id="rId8"/>
    <p:sldId id="308" r:id="rId9"/>
    <p:sldId id="290" r:id="rId10"/>
    <p:sldId id="310" r:id="rId11"/>
    <p:sldId id="309" r:id="rId12"/>
    <p:sldId id="303" r:id="rId13"/>
    <p:sldId id="302" r:id="rId14"/>
  </p:sldIdLst>
  <p:sldSz cx="12192000" cy="6858000"/>
  <p:notesSz cx="10186988" cy="70532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64" d="100"/>
          <a:sy n="64" d="100"/>
        </p:scale>
        <p:origin x="84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14362" cy="353508"/>
          </a:xfrm>
          <a:prstGeom prst="rect">
            <a:avLst/>
          </a:prstGeom>
        </p:spPr>
        <p:txBody>
          <a:bodyPr vert="horz" lIns="93808" tIns="46904" rIns="93808" bIns="4690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70269" y="0"/>
            <a:ext cx="4414362" cy="353508"/>
          </a:xfrm>
          <a:prstGeom prst="rect">
            <a:avLst/>
          </a:prstGeom>
        </p:spPr>
        <p:txBody>
          <a:bodyPr vert="horz" lIns="93808" tIns="46904" rIns="93808" bIns="46904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14/06/2021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699756"/>
            <a:ext cx="4414362" cy="353508"/>
          </a:xfrm>
          <a:prstGeom prst="rect">
            <a:avLst/>
          </a:prstGeom>
        </p:spPr>
        <p:txBody>
          <a:bodyPr vert="horz" lIns="93808" tIns="46904" rIns="93808" bIns="4690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70269" y="6699756"/>
            <a:ext cx="4414362" cy="353508"/>
          </a:xfrm>
          <a:prstGeom prst="rect">
            <a:avLst/>
          </a:prstGeom>
        </p:spPr>
        <p:txBody>
          <a:bodyPr vert="horz" lIns="93808" tIns="46904" rIns="93808" bIns="46904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14362" cy="353888"/>
          </a:xfrm>
          <a:prstGeom prst="rect">
            <a:avLst/>
          </a:prstGeom>
        </p:spPr>
        <p:txBody>
          <a:bodyPr vert="horz" lIns="93808" tIns="46904" rIns="93808" bIns="4690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70269" y="1"/>
            <a:ext cx="4414362" cy="353888"/>
          </a:xfrm>
          <a:prstGeom prst="rect">
            <a:avLst/>
          </a:prstGeom>
        </p:spPr>
        <p:txBody>
          <a:bodyPr vert="horz" lIns="93808" tIns="46904" rIns="93808" bIns="46904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14/06/2021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76563" y="881063"/>
            <a:ext cx="4233862" cy="238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08" tIns="46904" rIns="93808" bIns="46904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18700" y="3394383"/>
            <a:ext cx="8149590" cy="2777223"/>
          </a:xfrm>
          <a:prstGeom prst="rect">
            <a:avLst/>
          </a:prstGeom>
        </p:spPr>
        <p:txBody>
          <a:bodyPr vert="horz" lIns="93808" tIns="46904" rIns="93808" bIns="46904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699377"/>
            <a:ext cx="4414362" cy="353888"/>
          </a:xfrm>
          <a:prstGeom prst="rect">
            <a:avLst/>
          </a:prstGeom>
        </p:spPr>
        <p:txBody>
          <a:bodyPr vert="horz" lIns="93808" tIns="46904" rIns="93808" bIns="4690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70269" y="6699377"/>
            <a:ext cx="4414362" cy="353888"/>
          </a:xfrm>
          <a:prstGeom prst="rect">
            <a:avLst/>
          </a:prstGeom>
        </p:spPr>
        <p:txBody>
          <a:bodyPr vert="horz" lIns="93808" tIns="46904" rIns="93808" bIns="46904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10 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Statistiques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4</a:t>
            </a:r>
            <a:r>
              <a:rPr lang="fr-FR" sz="3200" baseline="30000" dirty="0">
                <a:latin typeface="Comic Sans MS" panose="030F0702030302020204" pitchFamily="66" charset="0"/>
              </a:rPr>
              <a:t>ème</a:t>
            </a:r>
            <a:r>
              <a:rPr lang="fr-FR" sz="3200" dirty="0">
                <a:latin typeface="Comic Sans MS" panose="030F0702030302020204" pitchFamily="66" charset="0"/>
              </a:rPr>
              <a:t> 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4824D1D-DF50-4E94-868F-C1A3407CD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876DBF-1474-4CE2-A8C9-5C66D3BCB556}"/>
              </a:ext>
            </a:extLst>
          </p:cNvPr>
          <p:cNvSpPr/>
          <p:nvPr/>
        </p:nvSpPr>
        <p:spPr>
          <a:xfrm>
            <a:off x="1484305" y="738121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8E26CB-0A9F-48A6-8D87-8CB72F0276F0}"/>
              </a:ext>
            </a:extLst>
          </p:cNvPr>
          <p:cNvSpPr/>
          <p:nvPr/>
        </p:nvSpPr>
        <p:spPr>
          <a:xfrm>
            <a:off x="1484305" y="1565193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Calculer la médiane de la série du nombre de mots dans le carnet.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8F653850-E0ED-4279-A70D-E6AB8B027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942504"/>
              </p:ext>
            </p:extLst>
          </p:nvPr>
        </p:nvGraphicFramePr>
        <p:xfrm>
          <a:off x="2554006" y="2456031"/>
          <a:ext cx="7322750" cy="4267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27463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2F8BC1A-4B30-4B15-8F35-C05DB28D400F}"/>
              </a:ext>
            </a:extLst>
          </p:cNvPr>
          <p:cNvSpPr/>
          <p:nvPr/>
        </p:nvSpPr>
        <p:spPr>
          <a:xfrm>
            <a:off x="1519963" y="3079865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On commence par ranger les valeurs dans l’ordre croissant 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F6E3D6-AF55-4547-A211-7962F08717A3}"/>
              </a:ext>
            </a:extLst>
          </p:cNvPr>
          <p:cNvSpPr/>
          <p:nvPr/>
        </p:nvSpPr>
        <p:spPr>
          <a:xfrm>
            <a:off x="1519962" y="3676104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0 ; 0 ; 0 ; 1 ; 1 ; 1 ; 1 ; 1 ; 3 ; 3 ; 5 ; 5 ; 5 ; 7 ; 7 ; 14 ; 15</a:t>
            </a:r>
          </a:p>
        </p:txBody>
      </p:sp>
      <p:sp>
        <p:nvSpPr>
          <p:cNvPr id="9" name="Accolade ouvrante 8">
            <a:extLst>
              <a:ext uri="{FF2B5EF4-FFF2-40B4-BE49-F238E27FC236}">
                <a16:creationId xmlns:a16="http://schemas.microsoft.com/office/drawing/2014/main" id="{700A5DD4-EDF0-41CA-9702-95AEE5058C12}"/>
              </a:ext>
            </a:extLst>
          </p:cNvPr>
          <p:cNvSpPr/>
          <p:nvPr/>
        </p:nvSpPr>
        <p:spPr>
          <a:xfrm rot="16200000">
            <a:off x="3039869" y="2567358"/>
            <a:ext cx="327018" cy="336683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Accolade ouvrante 9">
            <a:extLst>
              <a:ext uri="{FF2B5EF4-FFF2-40B4-BE49-F238E27FC236}">
                <a16:creationId xmlns:a16="http://schemas.microsoft.com/office/drawing/2014/main" id="{1D7551CC-30AC-42E2-A7AA-A72A7F9A8265}"/>
              </a:ext>
            </a:extLst>
          </p:cNvPr>
          <p:cNvSpPr/>
          <p:nvPr/>
        </p:nvSpPr>
        <p:spPr>
          <a:xfrm rot="16200000">
            <a:off x="7148422" y="2411262"/>
            <a:ext cx="327017" cy="366413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6C0123-3B9D-4F57-ACC3-55C6EC3300FD}"/>
              </a:ext>
            </a:extLst>
          </p:cNvPr>
          <p:cNvSpPr/>
          <p:nvPr/>
        </p:nvSpPr>
        <p:spPr>
          <a:xfrm>
            <a:off x="2382130" y="4414283"/>
            <a:ext cx="1642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8 valeurs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0E17DC-BFB4-489E-B130-455A65D17E35}"/>
              </a:ext>
            </a:extLst>
          </p:cNvPr>
          <p:cNvSpPr/>
          <p:nvPr/>
        </p:nvSpPr>
        <p:spPr>
          <a:xfrm>
            <a:off x="6568794" y="4434678"/>
            <a:ext cx="1642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8 valeurs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1BB3414D-9F0E-4D3E-88D8-A6088D43A771}"/>
              </a:ext>
            </a:extLst>
          </p:cNvPr>
          <p:cNvCxnSpPr/>
          <p:nvPr/>
        </p:nvCxnSpPr>
        <p:spPr>
          <a:xfrm flipV="1">
            <a:off x="5126637" y="4078440"/>
            <a:ext cx="0" cy="5195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0A7169D-BE09-4ADE-99A5-7CBE5159E4D1}"/>
              </a:ext>
            </a:extLst>
          </p:cNvPr>
          <p:cNvSpPr/>
          <p:nvPr/>
        </p:nvSpPr>
        <p:spPr>
          <a:xfrm>
            <a:off x="4572885" y="4579723"/>
            <a:ext cx="1642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M =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FD5843-9D63-4F02-B47E-AAAE3048C676}"/>
              </a:ext>
            </a:extLst>
          </p:cNvPr>
          <p:cNvSpPr/>
          <p:nvPr/>
        </p:nvSpPr>
        <p:spPr>
          <a:xfrm>
            <a:off x="1484305" y="5253146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Interprétation :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Au moins 50% des élèves ont plus que 3 mots. </a:t>
            </a:r>
          </a:p>
        </p:txBody>
      </p:sp>
    </p:spTree>
    <p:extLst>
      <p:ext uri="{BB962C8B-B14F-4D97-AF65-F5344CB8AC3E}">
        <p14:creationId xmlns:p14="http://schemas.microsoft.com/office/powerpoint/2010/main" val="113888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/>
      <p:bldP spid="12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IV – L’étendue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5" y="1677802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 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7101DA-3F3E-421A-B15A-5D34FC8B0004}"/>
              </a:ext>
            </a:extLst>
          </p:cNvPr>
          <p:cNvSpPr/>
          <p:nvPr/>
        </p:nvSpPr>
        <p:spPr>
          <a:xfrm>
            <a:off x="1484305" y="3537589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15AB68-8157-4C8D-98BD-7355E1E6B553}"/>
              </a:ext>
            </a:extLst>
          </p:cNvPr>
          <p:cNvSpPr/>
          <p:nvPr/>
        </p:nvSpPr>
        <p:spPr>
          <a:xfrm>
            <a:off x="1484304" y="2445022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L’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étendue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d’une série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statistique est la différence entre la </a:t>
            </a:r>
            <a:r>
              <a:rPr lang="fr-FR" sz="2400" b="1" dirty="0">
                <a:latin typeface="Comic Sans MS" panose="030F0702030302020204" pitchFamily="66" charset="0"/>
              </a:rPr>
              <a:t>plus grande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valeur du caractère et la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plus petite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4D1639-A653-40A6-83B9-06BB8820F9B5}"/>
              </a:ext>
            </a:extLst>
          </p:cNvPr>
          <p:cNvSpPr/>
          <p:nvPr/>
        </p:nvSpPr>
        <p:spPr>
          <a:xfrm>
            <a:off x="1484304" y="4137535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L’étendue de la série du nombre de mots dans le carnet est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33B1F7A9-0CE3-4FC9-9E2E-FBD4D19E7570}"/>
                  </a:ext>
                </a:extLst>
              </p:cNvPr>
              <p:cNvSpPr txBox="1"/>
              <p:nvPr/>
            </p:nvSpPr>
            <p:spPr>
              <a:xfrm>
                <a:off x="1484304" y="4737481"/>
                <a:ext cx="23542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fr-FR" sz="2400" b="1" dirty="0"/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33B1F7A9-0CE3-4FC9-9E2E-FBD4D19E7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4737481"/>
                <a:ext cx="2354234" cy="369332"/>
              </a:xfrm>
              <a:prstGeom prst="rect">
                <a:avLst/>
              </a:prstGeom>
              <a:blipFill>
                <a:blip r:embed="rId2"/>
                <a:stretch>
                  <a:fillRect l="-2584" r="-2842"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63AD8B10-DC0A-4C89-AC33-54EA4ADFDC37}"/>
              </a:ext>
            </a:extLst>
          </p:cNvPr>
          <p:cNvSpPr/>
          <p:nvPr/>
        </p:nvSpPr>
        <p:spPr>
          <a:xfrm>
            <a:off x="1484305" y="5253146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Interprétation :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Les valeurs sont hétérogènes.</a:t>
            </a:r>
          </a:p>
        </p:txBody>
      </p:sp>
    </p:spTree>
    <p:extLst>
      <p:ext uri="{BB962C8B-B14F-4D97-AF65-F5344CB8AC3E}">
        <p14:creationId xmlns:p14="http://schemas.microsoft.com/office/powerpoint/2010/main" val="1380071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9" grpId="0"/>
      <p:bldP spid="7" grpId="0"/>
      <p:bldP spid="8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b="45334"/>
          <a:stretch/>
        </p:blipFill>
        <p:spPr>
          <a:xfrm>
            <a:off x="1156511" y="1749284"/>
            <a:ext cx="10346512" cy="218967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1D973F1-8A05-40ED-8A0D-49ED8CC210BF}"/>
              </a:ext>
            </a:extLst>
          </p:cNvPr>
          <p:cNvSpPr/>
          <p:nvPr/>
        </p:nvSpPr>
        <p:spPr>
          <a:xfrm>
            <a:off x="1394388" y="4487544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Déterminer la médiane, la moyenne et l’étendue de chaque série.</a:t>
            </a:r>
          </a:p>
        </p:txBody>
      </p:sp>
    </p:spTree>
    <p:extLst>
      <p:ext uri="{BB962C8B-B14F-4D97-AF65-F5344CB8AC3E}">
        <p14:creationId xmlns:p14="http://schemas.microsoft.com/office/powerpoint/2010/main" val="1476994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b="71635"/>
          <a:stretch/>
        </p:blipFill>
        <p:spPr>
          <a:xfrm>
            <a:off x="3753216" y="1505683"/>
            <a:ext cx="5248275" cy="142039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35DD437-CF36-4EEE-9286-114D61FC2E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338"/>
          <a:stretch/>
        </p:blipFill>
        <p:spPr>
          <a:xfrm>
            <a:off x="3753215" y="2926080"/>
            <a:ext cx="5248275" cy="261837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CF74715-5665-4BB0-96A7-ACA5E95B245A}"/>
              </a:ext>
            </a:extLst>
          </p:cNvPr>
          <p:cNvSpPr/>
          <p:nvPr/>
        </p:nvSpPr>
        <p:spPr>
          <a:xfrm>
            <a:off x="1885072" y="5811127"/>
            <a:ext cx="94394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Déterminer la médiane, la moyenne et l’étendue de chaque série.</a:t>
            </a:r>
          </a:p>
        </p:txBody>
      </p:sp>
    </p:spTree>
    <p:extLst>
      <p:ext uri="{BB962C8B-B14F-4D97-AF65-F5344CB8AC3E}">
        <p14:creationId xmlns:p14="http://schemas.microsoft.com/office/powerpoint/2010/main" val="426006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Connaître le vocabulaire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1871704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</a:t>
            </a:r>
            <a:r>
              <a:rPr lang="fr-FR" sz="2400" dirty="0">
                <a:latin typeface="Comic Sans MS" panose="030F0702030302020204" pitchFamily="66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population</a:t>
            </a: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désigne l’ensemble sur lequel porte l’étude statistique.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6" y="2702701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individu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est un élément de cette population.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84305" y="4934787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 caractère quantitatif peut être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discret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ou </a:t>
            </a:r>
            <a:r>
              <a:rPr lang="fr-FR" sz="2400" b="1" dirty="0">
                <a:latin typeface="Comic Sans MS" panose="030F0702030302020204" pitchFamily="66" charset="0"/>
              </a:rPr>
              <a:t>continu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484305" y="4462401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 caractère peut être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quantitatif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ou </a:t>
            </a:r>
            <a:r>
              <a:rPr lang="fr-FR" sz="2400" b="1" dirty="0">
                <a:latin typeface="Comic Sans MS" panose="030F0702030302020204" pitchFamily="66" charset="0"/>
              </a:rPr>
              <a:t>qualitatif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5" y="3634078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série statistique énumère des propriétés des individus de la population, appelés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caractères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6" y="3172413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L’ensemble des données recueillies s’appelle la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série statistique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5930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70408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Dans une série statistique 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5" y="1279829"/>
            <a:ext cx="10168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L’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effectif d’une valeur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est le nombre d’individus ayant cette valeur.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5" y="2110826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fréquence d’une valeur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est le quotient de l’effectif de la valeur par l’effectif total : c’est un nombre compris entre 0 et 1</a:t>
            </a:r>
          </a:p>
        </p:txBody>
      </p:sp>
    </p:spTree>
    <p:extLst>
      <p:ext uri="{BB962C8B-B14F-4D97-AF65-F5344CB8AC3E}">
        <p14:creationId xmlns:p14="http://schemas.microsoft.com/office/powerpoint/2010/main" val="2005707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Calculer une moyenne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Moyenne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5" y="2381188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 :</a:t>
            </a:r>
          </a:p>
        </p:txBody>
      </p:sp>
      <p:sp>
        <p:nvSpPr>
          <p:cNvPr id="8" name="Rectangle 7"/>
          <p:cNvSpPr/>
          <p:nvPr/>
        </p:nvSpPr>
        <p:spPr>
          <a:xfrm>
            <a:off x="1484303" y="3997498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On la note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endParaRPr lang="fr-FR" sz="2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84303" y="2935761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moyenne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d’une série statistique est la somme des valeurs de la série divisée par le nombre de valeurs.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230375" y="4689903"/>
                <a:ext cx="4290213" cy="701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𝒗𝒂𝒍𝒆𝒖𝒓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𝒗𝒂𝒍𝒆𝒖𝒓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+…</m:t>
                          </m:r>
                        </m:num>
                        <m:den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𝒏𝒐𝒎𝒃𝒓𝒆</m:t>
                          </m:r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𝒅𝒆</m:t>
                          </m:r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𝒗𝒂𝒍𝒆𝒖𝒓𝒔</m:t>
                          </m:r>
                        </m:den>
                      </m:f>
                    </m:oMath>
                  </m:oMathPara>
                </a14:m>
                <a:endParaRPr lang="fr-FR" sz="2400" b="1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375" y="4689903"/>
                <a:ext cx="4290213" cy="7015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621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8" grpId="0"/>
      <p:bldP spid="10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5" y="878795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5" y="1688178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Calculer la moyenne du nombre de mots dans le carnet.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54006" y="2579016"/>
          <a:ext cx="7322750" cy="4267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07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27463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Times" pitchFamily="18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1072F0A-BBD1-46AE-B94B-80F0FD5ADB47}"/>
                  </a:ext>
                </a:extLst>
              </p:cNvPr>
              <p:cNvSpPr txBox="1"/>
              <p:nvPr/>
            </p:nvSpPr>
            <p:spPr>
              <a:xfrm>
                <a:off x="1646201" y="3748998"/>
                <a:ext cx="10109178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</m:den>
                      </m:f>
                    </m:oMath>
                  </m:oMathPara>
                </a14:m>
                <a:endParaRPr lang="fr-FR" sz="2400" b="1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1072F0A-BBD1-46AE-B94B-80F0FD5AD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201" y="3748998"/>
                <a:ext cx="10109178" cy="7014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16454CD-015B-458B-A6F2-95BC85988248}"/>
                  </a:ext>
                </a:extLst>
              </p:cNvPr>
              <p:cNvSpPr txBox="1"/>
              <p:nvPr/>
            </p:nvSpPr>
            <p:spPr>
              <a:xfrm>
                <a:off x="2032773" y="4558381"/>
                <a:ext cx="10424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fr-F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𝟎𝟓</m:t>
                      </m:r>
                    </m:oMath>
                  </m:oMathPara>
                </a14:m>
                <a:endParaRPr lang="fr-FR" sz="2400" b="1" dirty="0"/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16454CD-015B-458B-A6F2-95BC85988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773" y="4558381"/>
                <a:ext cx="1042465" cy="369332"/>
              </a:xfrm>
              <a:prstGeom prst="rect">
                <a:avLst/>
              </a:prstGeom>
              <a:blipFill>
                <a:blip r:embed="rId3"/>
                <a:stretch>
                  <a:fillRect l="-2924" r="-7602" b="-8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5CCF564B-DAE0-428E-B303-43D7501C61CF}"/>
              </a:ext>
            </a:extLst>
          </p:cNvPr>
          <p:cNvSpPr/>
          <p:nvPr/>
        </p:nvSpPr>
        <p:spPr>
          <a:xfrm>
            <a:off x="1484305" y="5253146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Interprétation :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Si tous les élèves avaient le même nombre de mots, ils auraient tous 4 mots.</a:t>
            </a:r>
          </a:p>
        </p:txBody>
      </p:sp>
    </p:spTree>
    <p:extLst>
      <p:ext uri="{BB962C8B-B14F-4D97-AF65-F5344CB8AC3E}">
        <p14:creationId xmlns:p14="http://schemas.microsoft.com/office/powerpoint/2010/main" val="992094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647615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Moyenne pondérée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5" y="1382383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3" y="1936956"/>
            <a:ext cx="9833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moyenne pondérée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d’une série statistique est la somme des valeurs de la série multipliée par les effectifs, divisée par l’effectif total.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2458738" y="3676871"/>
                <a:ext cx="8084073" cy="766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𝒆𝒇𝒇𝒆𝒄𝒕𝒊𝒇</m:t>
                          </m:r>
                          <m: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𝒗𝒂𝒍𝒆𝒖𝒓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𝒆𝒇𝒇𝒆𝒄𝒕𝒊𝒇</m:t>
                          </m:r>
                          <m: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𝒗𝒂𝒍𝒆𝒖𝒓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+…</m:t>
                          </m:r>
                        </m:num>
                        <m:den>
                          <m: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𝒆𝒇𝒇𝒆𝒄𝒕𝒊𝒇</m:t>
                          </m:r>
                          <m: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den>
                      </m:f>
                    </m:oMath>
                  </m:oMathPara>
                </a14:m>
                <a:endParaRPr lang="fr-FR" sz="2400" b="1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738" y="3676871"/>
                <a:ext cx="8084073" cy="7668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090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5" y="878795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5" y="1688178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Calculer la moyenne pondérée du nombre de mots dans le carnet.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57850" y="2415989"/>
          <a:ext cx="7648001" cy="1097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72456">
                  <a:extLst>
                    <a:ext uri="{9D8B030D-6E8A-4147-A177-3AD203B41FA5}">
                      <a16:colId xmlns:a16="http://schemas.microsoft.com/office/drawing/2014/main" val="636175830"/>
                    </a:ext>
                  </a:extLst>
                </a:gridCol>
                <a:gridCol w="690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717">
                  <a:extLst>
                    <a:ext uri="{9D8B030D-6E8A-4147-A177-3AD203B41FA5}">
                      <a16:colId xmlns:a16="http://schemas.microsoft.com/office/drawing/2014/main" val="2976035340"/>
                    </a:ext>
                  </a:extLst>
                </a:gridCol>
                <a:gridCol w="690717">
                  <a:extLst>
                    <a:ext uri="{9D8B030D-6E8A-4147-A177-3AD203B41FA5}">
                      <a16:colId xmlns:a16="http://schemas.microsoft.com/office/drawing/2014/main" val="1743278017"/>
                    </a:ext>
                  </a:extLst>
                </a:gridCol>
                <a:gridCol w="690717">
                  <a:extLst>
                    <a:ext uri="{9D8B030D-6E8A-4147-A177-3AD203B41FA5}">
                      <a16:colId xmlns:a16="http://schemas.microsoft.com/office/drawing/2014/main" val="1394464842"/>
                    </a:ext>
                  </a:extLst>
                </a:gridCol>
                <a:gridCol w="690717">
                  <a:extLst>
                    <a:ext uri="{9D8B030D-6E8A-4147-A177-3AD203B41FA5}">
                      <a16:colId xmlns:a16="http://schemas.microsoft.com/office/drawing/2014/main" val="3553680987"/>
                    </a:ext>
                  </a:extLst>
                </a:gridCol>
                <a:gridCol w="690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07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405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Nombre de mots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4558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Effectif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986681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DC39AB8-E31A-42C0-A447-BB0C9EFAA818}"/>
                  </a:ext>
                </a:extLst>
              </p:cNvPr>
              <p:cNvSpPr txBox="1"/>
              <p:nvPr/>
            </p:nvSpPr>
            <p:spPr>
              <a:xfrm>
                <a:off x="1544105" y="4006748"/>
                <a:ext cx="8390630" cy="6994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1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</m:den>
                      </m:f>
                    </m:oMath>
                  </m:oMathPara>
                </a14:m>
                <a:endParaRPr lang="fr-FR" sz="2400" b="1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DC39AB8-E31A-42C0-A447-BB0C9EFAA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105" y="4006748"/>
                <a:ext cx="8390630" cy="6994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75DCBC7-6D54-4E3C-A9A0-6A2E0400D353}"/>
                  </a:ext>
                </a:extLst>
              </p:cNvPr>
              <p:cNvSpPr txBox="1"/>
              <p:nvPr/>
            </p:nvSpPr>
            <p:spPr>
              <a:xfrm>
                <a:off x="1957822" y="4830317"/>
                <a:ext cx="10424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fr-F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𝟎𝟓</m:t>
                      </m:r>
                    </m:oMath>
                  </m:oMathPara>
                </a14:m>
                <a:endParaRPr lang="fr-FR" sz="2400" b="1" dirty="0"/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75DCBC7-6D54-4E3C-A9A0-6A2E0400D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822" y="4830317"/>
                <a:ext cx="1042465" cy="369332"/>
              </a:xfrm>
              <a:prstGeom prst="rect">
                <a:avLst/>
              </a:prstGeom>
              <a:blipFill>
                <a:blip r:embed="rId3"/>
                <a:stretch>
                  <a:fillRect l="-2924" r="-7602"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1075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11" y="1646767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Calculer la moyenne de cette série :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444" y="2506452"/>
            <a:ext cx="8014446" cy="1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2388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La médiane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5" y="1677802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4" y="2380371"/>
            <a:ext cx="9833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On appelle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médiane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d’une série rangée par ordre croissant toute valeur de la série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M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qui la partage en deux séries de même effectif.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7101DA-3F3E-421A-B15A-5D34FC8B0004}"/>
              </a:ext>
            </a:extLst>
          </p:cNvPr>
          <p:cNvSpPr/>
          <p:nvPr/>
        </p:nvSpPr>
        <p:spPr>
          <a:xfrm>
            <a:off x="1484305" y="3720473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Propriété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B9A9967-30AB-48CD-B913-B119CD4D69E8}"/>
                  </a:ext>
                </a:extLst>
              </p:cNvPr>
              <p:cNvSpPr/>
              <p:nvPr/>
            </p:nvSpPr>
            <p:spPr>
              <a:xfrm>
                <a:off x="1484304" y="4292281"/>
                <a:ext cx="10416963" cy="613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Si le nombre de valeurs n est impair, la médiane sera la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fr-FR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baseline="30000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ème</a:t>
                </a: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valeur. 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B9A9967-30AB-48CD-B913-B119CD4D69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4292281"/>
                <a:ext cx="10416963" cy="613886"/>
              </a:xfrm>
              <a:prstGeom prst="rect">
                <a:avLst/>
              </a:prstGeom>
              <a:blipFill>
                <a:blip r:embed="rId2"/>
                <a:stretch>
                  <a:fillRect l="-1463" t="-17822" r="-1697" b="-217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39889E1-6DFF-44A3-9E72-596EC62A47C4}"/>
                  </a:ext>
                </a:extLst>
              </p:cNvPr>
              <p:cNvSpPr/>
              <p:nvPr/>
            </p:nvSpPr>
            <p:spPr>
              <a:xfrm>
                <a:off x="1484303" y="4910345"/>
                <a:ext cx="10416963" cy="983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Si le nombre de valeurs n est pair, la médiane sera la moyenne entre la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fr-FR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baseline="30000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ème</a:t>
                </a: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valeur et la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fr-FR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r-FR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fr-FR" sz="2400" baseline="30000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ème</a:t>
                </a: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valeur.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39889E1-6DFF-44A3-9E72-596EC62A47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3" y="4910345"/>
                <a:ext cx="10416963" cy="983218"/>
              </a:xfrm>
              <a:prstGeom prst="rect">
                <a:avLst/>
              </a:prstGeom>
              <a:blipFill>
                <a:blip r:embed="rId3"/>
                <a:stretch>
                  <a:fillRect l="-1463" t="-19255" b="-31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4978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  <p:bldP spid="14" grpId="0"/>
      <p:bldP spid="1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6060</TotalTime>
  <Words>554</Words>
  <Application>Microsoft Office PowerPoint</Application>
  <PresentationFormat>Grand écran</PresentationFormat>
  <Paragraphs>124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Corbel</vt:lpstr>
      <vt:lpstr>Times</vt:lpstr>
      <vt:lpstr>Parallaxe</vt:lpstr>
      <vt:lpstr>Chapitre 10 :  Statistiques</vt:lpstr>
      <vt:lpstr>I – Connaître le vocabulaire</vt:lpstr>
      <vt:lpstr>Présentation PowerPoint</vt:lpstr>
      <vt:lpstr>II – Calculer une moyenne</vt:lpstr>
      <vt:lpstr>Présentation PowerPoint</vt:lpstr>
      <vt:lpstr>Présentation PowerPoint</vt:lpstr>
      <vt:lpstr>Présentation PowerPoint</vt:lpstr>
      <vt:lpstr>Exercice</vt:lpstr>
      <vt:lpstr>III – La médiane</vt:lpstr>
      <vt:lpstr>Présentation PowerPoint</vt:lpstr>
      <vt:lpstr>IV – L’étendue</vt:lpstr>
      <vt:lpstr>Exercice</vt:lpstr>
      <vt:lpstr>Exercice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5 : Statistiques</dc:title>
  <dc:creator>Megane Felt</dc:creator>
  <cp:lastModifiedBy> </cp:lastModifiedBy>
  <cp:revision>317</cp:revision>
  <dcterms:created xsi:type="dcterms:W3CDTF">2016-09-03T15:57:04Z</dcterms:created>
  <dcterms:modified xsi:type="dcterms:W3CDTF">2021-06-14T16:03:01Z</dcterms:modified>
</cp:coreProperties>
</file>